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72" r:id="rId19"/>
    <p:sldId id="278" r:id="rId20"/>
    <p:sldId id="273" r:id="rId21"/>
    <p:sldId id="279" r:id="rId22"/>
    <p:sldId id="274" r:id="rId23"/>
    <p:sldId id="275" r:id="rId24"/>
    <p:sldId id="2444" r:id="rId25"/>
    <p:sldId id="265" r:id="rId26"/>
    <p:sldId id="270" r:id="rId27"/>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000"/>
    <a:srgbClr val="2970FF"/>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09" autoAdjust="0"/>
  </p:normalViewPr>
  <p:slideViewPr>
    <p:cSldViewPr>
      <p:cViewPr varScale="1">
        <p:scale>
          <a:sx n="96" d="100"/>
          <a:sy n="96" d="100"/>
        </p:scale>
        <p:origin x="11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V" userId="4e153238b054c3b7" providerId="LiveId" clId="{F494774C-4EC7-465C-BFD3-08D6F41308F9}"/>
    <pc:docChg chg="custSel modSld">
      <pc:chgData name="A V" userId="4e153238b054c3b7" providerId="LiveId" clId="{F494774C-4EC7-465C-BFD3-08D6F41308F9}" dt="2024-05-30T22:32:36.226" v="114" actId="20577"/>
      <pc:docMkLst>
        <pc:docMk/>
      </pc:docMkLst>
      <pc:sldChg chg="modSp mod">
        <pc:chgData name="A V" userId="4e153238b054c3b7" providerId="LiveId" clId="{F494774C-4EC7-465C-BFD3-08D6F41308F9}" dt="2024-05-30T22:32:36.226" v="114" actId="20577"/>
        <pc:sldMkLst>
          <pc:docMk/>
          <pc:sldMk cId="2101256733" sldId="276"/>
        </pc:sldMkLst>
        <pc:spChg chg="mod">
          <ac:chgData name="A V" userId="4e153238b054c3b7" providerId="LiveId" clId="{F494774C-4EC7-465C-BFD3-08D6F41308F9}" dt="2024-05-30T22:30:51.515" v="110" actId="20577"/>
          <ac:spMkLst>
            <pc:docMk/>
            <pc:sldMk cId="2101256733" sldId="276"/>
            <ac:spMk id="3" creationId="{1773ED4B-94AE-4043-B465-D839C22AE128}"/>
          </ac:spMkLst>
        </pc:spChg>
        <pc:spChg chg="mod">
          <ac:chgData name="A V" userId="4e153238b054c3b7" providerId="LiveId" clId="{F494774C-4EC7-465C-BFD3-08D6F41308F9}" dt="2024-05-30T22:32:36.226" v="114" actId="20577"/>
          <ac:spMkLst>
            <pc:docMk/>
            <pc:sldMk cId="2101256733" sldId="276"/>
            <ac:spMk id="9" creationId="{D3D5898F-F375-489E-901B-A22AC9EFCE86}"/>
          </ac:spMkLst>
        </pc:spChg>
      </pc:sldChg>
      <pc:sldChg chg="modSp mod">
        <pc:chgData name="A V" userId="4e153238b054c3b7" providerId="LiveId" clId="{F494774C-4EC7-465C-BFD3-08D6F41308F9}" dt="2024-05-30T22:30:30.189" v="108" actId="1076"/>
        <pc:sldMkLst>
          <pc:docMk/>
          <pc:sldMk cId="2806054308" sldId="286"/>
        </pc:sldMkLst>
        <pc:spChg chg="mod">
          <ac:chgData name="A V" userId="4e153238b054c3b7" providerId="LiveId" clId="{F494774C-4EC7-465C-BFD3-08D6F41308F9}" dt="2024-05-30T22:30:23.969" v="107" actId="1076"/>
          <ac:spMkLst>
            <pc:docMk/>
            <pc:sldMk cId="2806054308" sldId="286"/>
            <ac:spMk id="6" creationId="{3271D7FC-38CE-C1DA-EBD7-7F51432E06CD}"/>
          </ac:spMkLst>
        </pc:spChg>
        <pc:spChg chg="mod">
          <ac:chgData name="A V" userId="4e153238b054c3b7" providerId="LiveId" clId="{F494774C-4EC7-465C-BFD3-08D6F41308F9}" dt="2024-05-30T22:30:30.189" v="108" actId="1076"/>
          <ac:spMkLst>
            <pc:docMk/>
            <pc:sldMk cId="2806054308" sldId="286"/>
            <ac:spMk id="8" creationId="{74AB7E57-D92C-1F72-0297-1EA5121A2B31}"/>
          </ac:spMkLst>
        </pc:spChg>
      </pc:sldChg>
      <pc:sldChg chg="modSp mod">
        <pc:chgData name="A V" userId="4e153238b054c3b7" providerId="LiveId" clId="{F494774C-4EC7-465C-BFD3-08D6F41308F9}" dt="2024-05-30T22:18:56.190" v="14" actId="1035"/>
        <pc:sldMkLst>
          <pc:docMk/>
          <pc:sldMk cId="3041574353" sldId="290"/>
        </pc:sldMkLst>
        <pc:spChg chg="mod">
          <ac:chgData name="A V" userId="4e153238b054c3b7" providerId="LiveId" clId="{F494774C-4EC7-465C-BFD3-08D6F41308F9}" dt="2024-05-30T22:18:56.190" v="14" actId="1035"/>
          <ac:spMkLst>
            <pc:docMk/>
            <pc:sldMk cId="3041574353" sldId="290"/>
            <ac:spMk id="21" creationId="{62AB3FBB-E0B4-4C96-8215-6179ED4082D9}"/>
          </ac:spMkLst>
        </pc:spChg>
      </pc:sldChg>
      <pc:sldChg chg="modSp mod">
        <pc:chgData name="A V" userId="4e153238b054c3b7" providerId="LiveId" clId="{F494774C-4EC7-465C-BFD3-08D6F41308F9}" dt="2024-05-30T22:22:55.791" v="37" actId="313"/>
        <pc:sldMkLst>
          <pc:docMk/>
          <pc:sldMk cId="3690058459" sldId="291"/>
        </pc:sldMkLst>
        <pc:spChg chg="mod">
          <ac:chgData name="A V" userId="4e153238b054c3b7" providerId="LiveId" clId="{F494774C-4EC7-465C-BFD3-08D6F41308F9}" dt="2024-05-30T22:22:55.791" v="37" actId="313"/>
          <ac:spMkLst>
            <pc:docMk/>
            <pc:sldMk cId="3690058459" sldId="291"/>
            <ac:spMk id="9" creationId="{424A30C1-DE06-42E0-A897-C1328FBE17E9}"/>
          </ac:spMkLst>
        </pc:spChg>
      </pc:sldChg>
      <pc:sldChg chg="modSp mod">
        <pc:chgData name="A V" userId="4e153238b054c3b7" providerId="LiveId" clId="{F494774C-4EC7-465C-BFD3-08D6F41308F9}" dt="2024-05-30T22:26:22.258" v="56" actId="14100"/>
        <pc:sldMkLst>
          <pc:docMk/>
          <pc:sldMk cId="400258492" sldId="295"/>
        </pc:sldMkLst>
        <pc:spChg chg="mod">
          <ac:chgData name="A V" userId="4e153238b054c3b7" providerId="LiveId" clId="{F494774C-4EC7-465C-BFD3-08D6F41308F9}" dt="2024-05-30T22:26:22.258" v="56" actId="14100"/>
          <ac:spMkLst>
            <pc:docMk/>
            <pc:sldMk cId="400258492" sldId="295"/>
            <ac:spMk id="6" creationId="{00000000-0000-0000-0000-000000000000}"/>
          </ac:spMkLst>
        </pc:spChg>
      </pc:sldChg>
      <pc:sldChg chg="modSp mod">
        <pc:chgData name="A V" userId="4e153238b054c3b7" providerId="LiveId" clId="{F494774C-4EC7-465C-BFD3-08D6F41308F9}" dt="2024-05-30T22:29:08.712" v="105" actId="20577"/>
        <pc:sldMkLst>
          <pc:docMk/>
          <pc:sldMk cId="3203044313" sldId="297"/>
        </pc:sldMkLst>
        <pc:spChg chg="mod">
          <ac:chgData name="A V" userId="4e153238b054c3b7" providerId="LiveId" clId="{F494774C-4EC7-465C-BFD3-08D6F41308F9}" dt="2024-05-30T22:29:08.712" v="105" actId="20577"/>
          <ac:spMkLst>
            <pc:docMk/>
            <pc:sldMk cId="3203044313" sldId="297"/>
            <ac:spMk id="6" creationId="{00000000-0000-0000-0000-000000000000}"/>
          </ac:spMkLst>
        </pc:spChg>
      </pc:sldChg>
      <pc:sldChg chg="modSp mod">
        <pc:chgData name="A V" userId="4e153238b054c3b7" providerId="LiveId" clId="{F494774C-4EC7-465C-BFD3-08D6F41308F9}" dt="2024-05-30T22:19:50.929" v="16" actId="20577"/>
        <pc:sldMkLst>
          <pc:docMk/>
          <pc:sldMk cId="1932159135" sldId="2434"/>
        </pc:sldMkLst>
        <pc:spChg chg="mod">
          <ac:chgData name="A V" userId="4e153238b054c3b7" providerId="LiveId" clId="{F494774C-4EC7-465C-BFD3-08D6F41308F9}" dt="2024-05-30T22:19:50.929" v="16" actId="20577"/>
          <ac:spMkLst>
            <pc:docMk/>
            <pc:sldMk cId="1932159135" sldId="2434"/>
            <ac:spMk id="16" creationId="{C79C4BED-479A-45B6-97C3-BC92A7F5A5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03/06/2024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18</a:t>
            </a:fld>
            <a:endParaRPr lang="en-GB"/>
          </a:p>
        </p:txBody>
      </p:sp>
    </p:spTree>
    <p:extLst>
      <p:ext uri="{BB962C8B-B14F-4D97-AF65-F5344CB8AC3E}">
        <p14:creationId xmlns:p14="http://schemas.microsoft.com/office/powerpoint/2010/main" val="254109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Autenticação DGAV a partir da </a:t>
            </a:r>
            <a:endParaRPr lang="en-GB" dirty="0"/>
          </a:p>
        </p:txBody>
      </p:sp>
      <p:sp>
        <p:nvSpPr>
          <p:cNvPr id="4" name="Slide Number Placeholder 3"/>
          <p:cNvSpPr>
            <a:spLocks noGrp="1"/>
          </p:cNvSpPr>
          <p:nvPr>
            <p:ph type="sldNum" sz="quarter" idx="5"/>
          </p:nvPr>
        </p:nvSpPr>
        <p:spPr/>
        <p:txBody>
          <a:bodyPr/>
          <a:lstStyle/>
          <a:p>
            <a:fld id="{76ED9CD9-22D9-4E8A-B5F2-08FB6EC90F7A}" type="slidenum">
              <a:rPr lang="en-GB" smtClean="0"/>
              <a:t>19</a:t>
            </a:fld>
            <a:endParaRPr lang="en-GB"/>
          </a:p>
        </p:txBody>
      </p:sp>
    </p:spTree>
    <p:extLst>
      <p:ext uri="{BB962C8B-B14F-4D97-AF65-F5344CB8AC3E}">
        <p14:creationId xmlns:p14="http://schemas.microsoft.com/office/powerpoint/2010/main" val="376524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t-PT" sz="1800" kern="100" dirty="0">
                <a:effectLst/>
                <a:latin typeface="Aptos" panose="020B0004020202020204" pitchFamily="34" charset="0"/>
                <a:ea typeface="Aptos" panose="020B0004020202020204" pitchFamily="34" charset="0"/>
                <a:cs typeface="Times New Roman" panose="02020603050405020304" pitchFamily="18" charset="0"/>
              </a:rPr>
              <a:t>As receitas médico-veterinárias eletrónicas não manuais não necessitam da aposição de vinheta médico-veterinária.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pt-PT" sz="1800" kern="100" dirty="0">
                <a:effectLst/>
                <a:latin typeface="Aptos" panose="020B0004020202020204" pitchFamily="34" charset="0"/>
                <a:ea typeface="Aptos" panose="020B0004020202020204" pitchFamily="34" charset="0"/>
                <a:cs typeface="Times New Roman" panose="02020603050405020304" pitchFamily="18" charset="0"/>
              </a:rPr>
              <a:t>A partir da plataforma PEMV é também possível proceder à impressão dos modelos eletrónicos de receita manual.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pt-PT" sz="1800" kern="100" dirty="0">
                <a:effectLst/>
                <a:latin typeface="Aptos" panose="020B0004020202020204" pitchFamily="34" charset="0"/>
                <a:ea typeface="Aptos" panose="020B0004020202020204" pitchFamily="34" charset="0"/>
                <a:cs typeface="Times New Roman" panose="02020603050405020304" pitchFamily="18" charset="0"/>
              </a:rPr>
              <a:t>Pode fazer a emissão de receita de alimento medicamentoso via eletrónica através da PEMV. Está também disponível para impressão a receita de alimento medicamentoso para animais manual.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ED9CD9-22D9-4E8A-B5F2-08FB6EC90F7A}" type="slidenum">
              <a:rPr lang="en-GB" smtClean="0"/>
              <a:t>20</a:t>
            </a:fld>
            <a:endParaRPr lang="en-GB"/>
          </a:p>
        </p:txBody>
      </p:sp>
    </p:spTree>
    <p:extLst>
      <p:ext uri="{BB962C8B-B14F-4D97-AF65-F5344CB8AC3E}">
        <p14:creationId xmlns:p14="http://schemas.microsoft.com/office/powerpoint/2010/main" val="126141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Autenticação DGAV a partir da </a:t>
            </a:r>
            <a:endParaRPr lang="en-GB" dirty="0"/>
          </a:p>
        </p:txBody>
      </p:sp>
      <p:sp>
        <p:nvSpPr>
          <p:cNvPr id="4" name="Slide Number Placeholder 3"/>
          <p:cNvSpPr>
            <a:spLocks noGrp="1"/>
          </p:cNvSpPr>
          <p:nvPr>
            <p:ph type="sldNum" sz="quarter" idx="5"/>
          </p:nvPr>
        </p:nvSpPr>
        <p:spPr/>
        <p:txBody>
          <a:bodyPr/>
          <a:lstStyle/>
          <a:p>
            <a:fld id="{76ED9CD9-22D9-4E8A-B5F2-08FB6EC90F7A}" type="slidenum">
              <a:rPr lang="en-GB" smtClean="0"/>
              <a:t>21</a:t>
            </a:fld>
            <a:endParaRPr lang="en-GB"/>
          </a:p>
        </p:txBody>
      </p:sp>
    </p:spTree>
    <p:extLst>
      <p:ext uri="{BB962C8B-B14F-4D97-AF65-F5344CB8AC3E}">
        <p14:creationId xmlns:p14="http://schemas.microsoft.com/office/powerpoint/2010/main" val="236677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22</a:t>
            </a:fld>
            <a:endParaRPr lang="en-GB"/>
          </a:p>
        </p:txBody>
      </p:sp>
    </p:spTree>
    <p:extLst>
      <p:ext uri="{BB962C8B-B14F-4D97-AF65-F5344CB8AC3E}">
        <p14:creationId xmlns:p14="http://schemas.microsoft.com/office/powerpoint/2010/main" val="103032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23</a:t>
            </a:fld>
            <a:endParaRPr lang="en-GB"/>
          </a:p>
        </p:txBody>
      </p:sp>
    </p:spTree>
    <p:extLst>
      <p:ext uri="{BB962C8B-B14F-4D97-AF65-F5344CB8AC3E}">
        <p14:creationId xmlns:p14="http://schemas.microsoft.com/office/powerpoint/2010/main" val="268356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Regulamento.2019/6, Art. 105, </a:t>
            </a:r>
          </a:p>
          <a:p>
            <a:r>
              <a:rPr lang="en-GB" dirty="0"/>
              <a:t>nº5</a:t>
            </a:r>
          </a:p>
        </p:txBody>
      </p:sp>
      <p:sp>
        <p:nvSpPr>
          <p:cNvPr id="4" name="Slide Number Placeholder 3"/>
          <p:cNvSpPr>
            <a:spLocks noGrp="1"/>
          </p:cNvSpPr>
          <p:nvPr>
            <p:ph type="sldNum" sz="quarter" idx="5"/>
          </p:nvPr>
        </p:nvSpPr>
        <p:spPr/>
        <p:txBody>
          <a:bodyPr/>
          <a:lstStyle/>
          <a:p>
            <a:fld id="{76ED9CD9-22D9-4E8A-B5F2-08FB6EC90F7A}" type="slidenum">
              <a:rPr lang="en-GB" smtClean="0"/>
              <a:t>24</a:t>
            </a:fld>
            <a:endParaRPr lang="en-GB"/>
          </a:p>
        </p:txBody>
      </p:sp>
    </p:spTree>
    <p:extLst>
      <p:ext uri="{BB962C8B-B14F-4D97-AF65-F5344CB8AC3E}">
        <p14:creationId xmlns:p14="http://schemas.microsoft.com/office/powerpoint/2010/main" val="152291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t>CASO O TEMPO ESTEJAA ESGOTAR-SE, ESTE DIAPOSITIVO PODE SER OCULTADO</a:t>
            </a:r>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SE O TEMPO ESTIVER A ESGOTAR-SE, ESTE SLIDE PODE SER OCULTADO</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t>SE O TEMPO ESTIVER A ESGOTAR-SE, ESTE SLIDE PODE SER OCULTADO</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pt-PT">
                <a:latin typeface="EC Square Sans Pro" panose="020B0506040000020004" pitchFamily="34" charset="0"/>
                <a:hlinkClick r:id="rId17"/>
              </a:rPr>
              <a:t>www.amrfvtraining.eu</a:t>
            </a:r>
            <a:r>
              <a:rPr lang="pt-PT">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8.sv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0.jpeg"/><Relationship Id="rId4" Type="http://schemas.openxmlformats.org/officeDocument/2006/relationships/image" Target="../media/image68.svg"/></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pt-PT"/>
              <a:t>PORTUGAL</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pt-PT"/>
              <a:t>6 E 7 DE JUNHO DE 2024</a:t>
            </a:r>
          </a:p>
        </p:txBody>
      </p:sp>
      <p:grpSp>
        <p:nvGrpSpPr>
          <p:cNvPr id="4" name="Group 3">
            <a:extLst>
              <a:ext uri="{FF2B5EF4-FFF2-40B4-BE49-F238E27FC236}">
                <a16:creationId xmlns:a16="http://schemas.microsoft.com/office/drawing/2014/main" id="{6EA381EF-2556-F98D-879F-4E3CA966F444}"/>
              </a:ext>
            </a:extLst>
          </p:cNvPr>
          <p:cNvGrpSpPr/>
          <p:nvPr/>
        </p:nvGrpSpPr>
        <p:grpSpPr>
          <a:xfrm>
            <a:off x="8965323" y="5576833"/>
            <a:ext cx="3126828" cy="914400"/>
            <a:chOff x="8763000" y="5761027"/>
            <a:chExt cx="3126828" cy="914400"/>
          </a:xfrm>
        </p:grpSpPr>
        <p:sp>
          <p:nvSpPr>
            <p:cNvPr id="5" name="Rectangle 4">
              <a:extLst>
                <a:ext uri="{FF2B5EF4-FFF2-40B4-BE49-F238E27FC236}">
                  <a16:creationId xmlns:a16="http://schemas.microsoft.com/office/drawing/2014/main" id="{E49745DA-B970-5891-36DD-BD5BC1E310E8}"/>
                </a:ext>
              </a:extLst>
            </p:cNvPr>
            <p:cNvSpPr/>
            <p:nvPr/>
          </p:nvSpPr>
          <p:spPr>
            <a:xfrm>
              <a:off x="8763000" y="5761027"/>
              <a:ext cx="312682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Description automatically generated">
              <a:extLst>
                <a:ext uri="{FF2B5EF4-FFF2-40B4-BE49-F238E27FC236}">
                  <a16:creationId xmlns:a16="http://schemas.microsoft.com/office/drawing/2014/main" id="{70456473-A761-5C8E-9494-85E22952E8E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63001" y="5876906"/>
              <a:ext cx="2669628" cy="681686"/>
            </a:xfrm>
            <a:prstGeom prst="rect">
              <a:avLst/>
            </a:prstGeom>
          </p:spPr>
        </p:pic>
      </p:gr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pt-PT" dirty="0">
                <a:solidFill>
                  <a:srgbClr val="003399"/>
                </a:solidFill>
                <a:latin typeface="EC Square Sans Pro" panose="020B0506040000020004" pitchFamily="34" charset="0"/>
                <a:ea typeface="+mn-ea"/>
                <a:cs typeface="Arial" panose="020B0604020202020204" pitchFamily="34" charset="0"/>
              </a:rPr>
              <a:t>Em 2006 e 2013, a Comissão publicou uma lista de substâncias essenciais para o tratamento de equídeos (Regulamento (UE) n.° 1950/2006 da Comissão e Regulamento (UE) n.° 122/2013  da Comissão)</a:t>
            </a: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pt-PT" dirty="0">
                <a:solidFill>
                  <a:srgbClr val="003399"/>
                </a:solidFill>
                <a:latin typeface="EC Square Sans Pro" panose="020B0506040000020004" pitchFamily="34" charset="0"/>
                <a:ea typeface="+mn-ea"/>
                <a:cs typeface="Arial" panose="020B0604020202020204" pitchFamily="34" charset="0"/>
              </a:rPr>
              <a:t>A Comissão está agora a atualizar a </a:t>
            </a:r>
            <a:r>
              <a:rPr lang="pt-PT" b="1" dirty="0">
                <a:solidFill>
                  <a:srgbClr val="003399"/>
                </a:solidFill>
                <a:latin typeface="EC Square Sans Pro" panose="020B0506040000020004" pitchFamily="34" charset="0"/>
                <a:ea typeface="+mn-ea"/>
                <a:cs typeface="Arial" panose="020B0604020202020204" pitchFamily="34" charset="0"/>
              </a:rPr>
              <a:t>lista de substâncias essenciais para o tratamento da espécie equina</a:t>
            </a:r>
            <a:r>
              <a:rPr lang="pt-PT" dirty="0">
                <a:solidFill>
                  <a:srgbClr val="003399"/>
                </a:solidFill>
                <a:latin typeface="EC Square Sans Pro" panose="020B0506040000020004" pitchFamily="34" charset="0"/>
                <a:ea typeface="+mn-ea"/>
                <a:cs typeface="Arial" panose="020B0604020202020204" pitchFamily="34" charset="0"/>
              </a:rPr>
              <a:t>, ou que tragam benefícios clínicos adicionais em comparação com outras opções de tratamento disponíveis para a espécie equina e para as quais o intervalo de segurança para a espécie equina será de seis meses. </a:t>
            </a: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PT">
                <a:latin typeface="EC Square Sans Pro" panose="020B0506040000020004" pitchFamily="34" charset="0"/>
              </a:rPr>
              <a:t>Próximos atos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pt-PT" sz="3600" b="1" dirty="0">
                <a:solidFill>
                  <a:schemeClr val="bg1"/>
                </a:solidFill>
                <a:latin typeface="EC Square Sans Pro" panose="020B0506040000020004" pitchFamily="34" charset="0"/>
              </a:rPr>
              <a:t>Lista de antimicrobianos para espécies específicas (equídeos)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pt-PT" dirty="0">
                <a:solidFill>
                  <a:srgbClr val="003399"/>
                </a:solidFill>
                <a:latin typeface="EC Square Sans Pro" panose="020B0506040000020004" pitchFamily="34" charset="0"/>
                <a:ea typeface="+mn-ea"/>
                <a:cs typeface="Arial" panose="020B0604020202020204" pitchFamily="34" charset="0"/>
              </a:rPr>
              <a:t>Em 9 de fevereiro de 2023, a Agência Europeia de Medicamentos recebeu, da Comissão Europeia, um pedido de aconselhamento científico para o estabelecimento desta lista de substâncias e está atualmente a preparar uma resposta.</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pt-PT" sz="2800" b="1">
                <a:latin typeface="EC Square Sans Pro" panose="020B0506040000020004" pitchFamily="34" charset="0"/>
              </a:rPr>
              <a:t>Notificação de eventos adversos (farmacovigilância)</a:t>
            </a:r>
          </a:p>
          <a:p>
            <a:endParaRPr lang="es-ES" sz="2800" b="1" dirty="0">
              <a:latin typeface="EC Square Sans Pro" panose="020B0506040000020004" pitchFamily="34" charset="0"/>
            </a:endParaRPr>
          </a:p>
        </p:txBody>
      </p:sp>
      <p:sp>
        <p:nvSpPr>
          <p:cNvPr id="5" name="TextBox 4">
            <a:extLst>
              <a:ext uri="{FF2B5EF4-FFF2-40B4-BE49-F238E27FC236}">
                <a16:creationId xmlns:a16="http://schemas.microsoft.com/office/drawing/2014/main" id="{2A1BF4EB-0131-154E-34F8-06D79E805F03}"/>
              </a:ext>
            </a:extLst>
          </p:cNvPr>
          <p:cNvSpPr txBox="1"/>
          <p:nvPr/>
        </p:nvSpPr>
        <p:spPr>
          <a:xfrm>
            <a:off x="990600" y="1377950"/>
            <a:ext cx="5181600" cy="476731"/>
          </a:xfrm>
          <a:prstGeom prst="rect">
            <a:avLst/>
          </a:prstGeom>
          <a:solidFill>
            <a:schemeClr val="bg1"/>
          </a:solidFill>
        </p:spPr>
        <p:txBody>
          <a:bodyPr wrap="square" lIns="36000" tIns="36000" rIns="36000" bIns="36000" rtlCol="0">
            <a:noAutofit/>
          </a:bodyPr>
          <a:lstStyle/>
          <a:p>
            <a:r>
              <a:rPr lang="pt-PT">
                <a:solidFill>
                  <a:srgbClr val="003399"/>
                </a:solidFill>
                <a:latin typeface="Verdana" panose="020B0604030504040204" pitchFamily="34" charset="0"/>
                <a:ea typeface="Verdana" panose="020B0604030504040204" pitchFamily="34" charset="0"/>
              </a:rPr>
              <a:t>Farmacovigilância e gestão de sinais</a:t>
            </a:r>
          </a:p>
        </p:txBody>
      </p:sp>
      <p:sp>
        <p:nvSpPr>
          <p:cNvPr id="6" name="TextBox 5">
            <a:extLst>
              <a:ext uri="{FF2B5EF4-FFF2-40B4-BE49-F238E27FC236}">
                <a16:creationId xmlns:a16="http://schemas.microsoft.com/office/drawing/2014/main" id="{99B2F82E-ED02-0C9D-767C-4215624E2405}"/>
              </a:ext>
            </a:extLst>
          </p:cNvPr>
          <p:cNvSpPr txBox="1"/>
          <p:nvPr/>
        </p:nvSpPr>
        <p:spPr>
          <a:xfrm>
            <a:off x="1003610" y="1854681"/>
            <a:ext cx="5181600" cy="285269"/>
          </a:xfrm>
          <a:prstGeom prst="rect">
            <a:avLst/>
          </a:prstGeom>
          <a:solidFill>
            <a:schemeClr val="bg1"/>
          </a:solidFill>
        </p:spPr>
        <p:txBody>
          <a:bodyPr wrap="square" lIns="36000" tIns="36000" rIns="36000" bIns="36000" rtlCol="0">
            <a:noAutofit/>
          </a:bodyPr>
          <a:lstStyle/>
          <a:p>
            <a:r>
              <a:rPr lang="pt-PT" sz="1500" b="1">
                <a:solidFill>
                  <a:srgbClr val="003399"/>
                </a:solidFill>
                <a:latin typeface="Verdana" panose="020B0604030504040204" pitchFamily="34" charset="0"/>
                <a:ea typeface="Verdana" panose="020B0604030504040204" pitchFamily="34" charset="0"/>
              </a:rPr>
              <a:t>Eventos adversos</a:t>
            </a:r>
          </a:p>
        </p:txBody>
      </p:sp>
      <p:sp>
        <p:nvSpPr>
          <p:cNvPr id="7" name="TextBox 6">
            <a:extLst>
              <a:ext uri="{FF2B5EF4-FFF2-40B4-BE49-F238E27FC236}">
                <a16:creationId xmlns:a16="http://schemas.microsoft.com/office/drawing/2014/main" id="{B7BEDCBC-7162-999E-9C2D-21BB3C5E43D7}"/>
              </a:ext>
            </a:extLst>
          </p:cNvPr>
          <p:cNvSpPr txBox="1"/>
          <p:nvPr/>
        </p:nvSpPr>
        <p:spPr>
          <a:xfrm>
            <a:off x="1003610" y="2228107"/>
            <a:ext cx="9199756" cy="476731"/>
          </a:xfrm>
          <a:prstGeom prst="rect">
            <a:avLst/>
          </a:prstGeom>
          <a:solidFill>
            <a:schemeClr val="bg1"/>
          </a:solidFill>
        </p:spPr>
        <p:txBody>
          <a:bodyPr wrap="square" lIns="36000" tIns="36000" rIns="36000" bIns="36000" rtlCol="0">
            <a:noAutofit/>
          </a:bodyPr>
          <a:lstStyle/>
          <a:p>
            <a:pPr marL="268288" indent="-268288">
              <a:buFont typeface="Arial" panose="020B0604020202020204" pitchFamily="34" charset="0"/>
              <a:buChar char="•"/>
            </a:pPr>
            <a:r>
              <a:rPr lang="pt-PT" sz="1200" b="1">
                <a:solidFill>
                  <a:schemeClr val="tx1"/>
                </a:solidFill>
                <a:latin typeface="Verdana" panose="020B0604030504040204" pitchFamily="34" charset="0"/>
                <a:ea typeface="Verdana" panose="020B0604030504040204" pitchFamily="34" charset="0"/>
              </a:rPr>
              <a:t>Eventos adversos: </a:t>
            </a:r>
            <a:r>
              <a:rPr lang="pt-PT" sz="1200">
                <a:solidFill>
                  <a:schemeClr val="tx1"/>
                </a:solidFill>
                <a:latin typeface="Verdana" panose="020B0604030504040204" pitchFamily="34" charset="0"/>
                <a:ea typeface="Verdana" panose="020B0604030504040204" pitchFamily="34" charset="0"/>
              </a:rPr>
              <a:t>qualquer reação adversa e não intencional a um medicamento ocorrida num animal, </a:t>
            </a:r>
            <a:r>
              <a:rPr lang="pt-PT" sz="1200" b="1" i="1">
                <a:solidFill>
                  <a:schemeClr val="tx1"/>
                </a:solidFill>
                <a:latin typeface="Verdana" panose="020B0604030504040204" pitchFamily="34" charset="0"/>
                <a:ea typeface="Verdana" panose="020B0604030504040204" pitchFamily="34" charset="0"/>
              </a:rPr>
              <a:t>incluindo</a:t>
            </a:r>
            <a:r>
              <a:rPr lang="pt-PT" sz="1200">
                <a:solidFill>
                  <a:schemeClr val="tx1"/>
                </a:solidFill>
                <a:latin typeface="Verdana" panose="020B0604030504040204" pitchFamily="34" charset="0"/>
                <a:ea typeface="Verdana" panose="020B0604030504040204" pitchFamily="34" charset="0"/>
              </a:rPr>
              <a:t> a falha de eficácia</a:t>
            </a:r>
          </a:p>
        </p:txBody>
      </p:sp>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dirty="0">
                <a:ln>
                  <a:noFill/>
                </a:ln>
                <a:solidFill>
                  <a:srgbClr val="000000"/>
                </a:solidFill>
                <a:effectLst/>
                <a:uLnTx/>
                <a:uFillTx/>
                <a:latin typeface="Calibri"/>
                <a:ea typeface="+mn-ea"/>
                <a:cs typeface="+mn-cs"/>
              </a:rPr>
              <a:t>Não esquecer de comunicar os eventos adversos, incluindo </a:t>
            </a:r>
            <a:r>
              <a:rPr kumimoji="0" lang="pt-PT" sz="1800" b="1" i="0" u="none" strike="noStrike" cap="none" normalizeH="0" baseline="0" noProof="0" dirty="0">
                <a:ln>
                  <a:noFill/>
                </a:ln>
                <a:solidFill>
                  <a:srgbClr val="FFFF00"/>
                </a:solidFill>
                <a:effectLst/>
                <a:uLnTx/>
                <a:uFillTx/>
                <a:latin typeface="Calibri"/>
                <a:ea typeface="+mn-ea"/>
                <a:cs typeface="+mn-cs"/>
              </a:rPr>
              <a:t>a falha de eficácia! </a:t>
            </a:r>
          </a:p>
        </p:txBody>
      </p:sp>
      <p:sp>
        <p:nvSpPr>
          <p:cNvPr id="8" name="TextBox 7">
            <a:extLst>
              <a:ext uri="{FF2B5EF4-FFF2-40B4-BE49-F238E27FC236}">
                <a16:creationId xmlns:a16="http://schemas.microsoft.com/office/drawing/2014/main" id="{18F32FFC-BDA1-2018-51A4-F51FC2EEEDCB}"/>
              </a:ext>
            </a:extLst>
          </p:cNvPr>
          <p:cNvSpPr txBox="1"/>
          <p:nvPr/>
        </p:nvSpPr>
        <p:spPr>
          <a:xfrm>
            <a:off x="1684020" y="2759315"/>
            <a:ext cx="4107180" cy="371235"/>
          </a:xfrm>
          <a:prstGeom prst="rect">
            <a:avLst/>
          </a:prstGeom>
          <a:solidFill>
            <a:srgbClr val="2970FF"/>
          </a:solidFill>
        </p:spPr>
        <p:txBody>
          <a:bodyPr wrap="square" lIns="36000" tIns="36000" rIns="36000" bIns="36000" rtlCol="0" anchor="ctr" anchorCtr="0">
            <a:noAutofit/>
          </a:bodyPr>
          <a:lstStyle/>
          <a:p>
            <a:r>
              <a:rPr lang="pt-PT" sz="1150" b="1">
                <a:solidFill>
                  <a:schemeClr val="bg1"/>
                </a:solidFill>
                <a:latin typeface="+mj-lt"/>
                <a:ea typeface="Verdana" panose="020B0604030504040204" pitchFamily="34" charset="0"/>
              </a:rPr>
              <a:t>qualquer reação adversa e não intencional a um medicamento para uso humano, ocorrida num animal</a:t>
            </a:r>
          </a:p>
        </p:txBody>
      </p:sp>
      <p:sp>
        <p:nvSpPr>
          <p:cNvPr id="9" name="TextBox 8">
            <a:extLst>
              <a:ext uri="{FF2B5EF4-FFF2-40B4-BE49-F238E27FC236}">
                <a16:creationId xmlns:a16="http://schemas.microsoft.com/office/drawing/2014/main" id="{C6CA1BD7-B09C-9AA7-AC0B-0026790A67F7}"/>
              </a:ext>
            </a:extLst>
          </p:cNvPr>
          <p:cNvSpPr txBox="1"/>
          <p:nvPr/>
        </p:nvSpPr>
        <p:spPr>
          <a:xfrm>
            <a:off x="1641606" y="3407014"/>
            <a:ext cx="4107180" cy="371235"/>
          </a:xfrm>
          <a:prstGeom prst="rect">
            <a:avLst/>
          </a:prstGeom>
          <a:solidFill>
            <a:srgbClr val="FFC000"/>
          </a:solidFill>
        </p:spPr>
        <p:txBody>
          <a:bodyPr wrap="square" lIns="36000" tIns="36000" rIns="36000" bIns="36000" rtlCol="0" anchor="ctr" anchorCtr="0">
            <a:noAutofit/>
          </a:bodyPr>
          <a:lstStyle/>
          <a:p>
            <a:r>
              <a:rPr lang="pt-PT" sz="1150" b="1">
                <a:solidFill>
                  <a:schemeClr val="tx2">
                    <a:lumMod val="75000"/>
                  </a:schemeClr>
                </a:solidFill>
                <a:latin typeface="+mj-lt"/>
                <a:ea typeface="Verdana" panose="020B0604030504040204" pitchFamily="34" charset="0"/>
              </a:rPr>
              <a:t>quaisquer incidentes ambientais após a administração de um medicamento veterinário</a:t>
            </a:r>
          </a:p>
        </p:txBody>
      </p:sp>
      <p:sp>
        <p:nvSpPr>
          <p:cNvPr id="10" name="TextBox 9">
            <a:extLst>
              <a:ext uri="{FF2B5EF4-FFF2-40B4-BE49-F238E27FC236}">
                <a16:creationId xmlns:a16="http://schemas.microsoft.com/office/drawing/2014/main" id="{1F63647A-4642-1687-2126-78BC744FA6AE}"/>
              </a:ext>
            </a:extLst>
          </p:cNvPr>
          <p:cNvSpPr txBox="1"/>
          <p:nvPr/>
        </p:nvSpPr>
        <p:spPr>
          <a:xfrm>
            <a:off x="1641606" y="4073765"/>
            <a:ext cx="3974334" cy="371235"/>
          </a:xfrm>
          <a:prstGeom prst="rect">
            <a:avLst/>
          </a:prstGeom>
          <a:solidFill>
            <a:srgbClr val="FFC000"/>
          </a:solidFill>
        </p:spPr>
        <p:txBody>
          <a:bodyPr wrap="square" lIns="36000" tIns="36000" rIns="36000" bIns="36000" rtlCol="0" anchor="ctr" anchorCtr="0">
            <a:noAutofit/>
          </a:bodyPr>
          <a:lstStyle/>
          <a:p>
            <a:r>
              <a:rPr lang="pt-PT" sz="1150" b="1">
                <a:solidFill>
                  <a:schemeClr val="tx2">
                    <a:lumMod val="75000"/>
                  </a:schemeClr>
                </a:solidFill>
                <a:latin typeface="+mj-lt"/>
                <a:ea typeface="Verdana" panose="020B0604030504040204" pitchFamily="34" charset="0"/>
              </a:rPr>
              <a:t>qualquer reação nos seres humanos expostos a um medicamento veterinário</a:t>
            </a:r>
          </a:p>
        </p:txBody>
      </p:sp>
      <p:sp>
        <p:nvSpPr>
          <p:cNvPr id="11" name="TextBox 10">
            <a:extLst>
              <a:ext uri="{FF2B5EF4-FFF2-40B4-BE49-F238E27FC236}">
                <a16:creationId xmlns:a16="http://schemas.microsoft.com/office/drawing/2014/main" id="{2B70E662-22EF-BA3E-88E9-6C94B500B138}"/>
              </a:ext>
            </a:extLst>
          </p:cNvPr>
          <p:cNvSpPr txBox="1"/>
          <p:nvPr/>
        </p:nvSpPr>
        <p:spPr>
          <a:xfrm>
            <a:off x="1641606" y="4721464"/>
            <a:ext cx="4149594" cy="371235"/>
          </a:xfrm>
          <a:prstGeom prst="rect">
            <a:avLst/>
          </a:prstGeom>
          <a:solidFill>
            <a:srgbClr val="FFC000"/>
          </a:solidFill>
        </p:spPr>
        <p:txBody>
          <a:bodyPr wrap="square" lIns="36000" tIns="36000" rIns="36000" bIns="36000" rtlCol="0" anchor="ctr" anchorCtr="0">
            <a:noAutofit/>
          </a:bodyPr>
          <a:lstStyle/>
          <a:p>
            <a:r>
              <a:rPr lang="pt-PT" sz="1150" b="1">
                <a:solidFill>
                  <a:schemeClr val="tx2">
                    <a:lumMod val="75000"/>
                  </a:schemeClr>
                </a:solidFill>
                <a:latin typeface="+mj-lt"/>
                <a:ea typeface="Verdana" panose="020B0604030504040204" pitchFamily="34" charset="0"/>
              </a:rPr>
              <a:t>qualquer suspeita de transmissão de um agente infecioso através de um medicamento</a:t>
            </a:r>
          </a:p>
        </p:txBody>
      </p:sp>
      <p:sp>
        <p:nvSpPr>
          <p:cNvPr id="12" name="TextBox 11">
            <a:extLst>
              <a:ext uri="{FF2B5EF4-FFF2-40B4-BE49-F238E27FC236}">
                <a16:creationId xmlns:a16="http://schemas.microsoft.com/office/drawing/2014/main" id="{61F21B75-E084-8219-EFDA-6C56C9723F17}"/>
              </a:ext>
            </a:extLst>
          </p:cNvPr>
          <p:cNvSpPr txBox="1"/>
          <p:nvPr/>
        </p:nvSpPr>
        <p:spPr>
          <a:xfrm>
            <a:off x="1641606" y="5369163"/>
            <a:ext cx="4149594" cy="371235"/>
          </a:xfrm>
          <a:prstGeom prst="rect">
            <a:avLst/>
          </a:prstGeom>
          <a:solidFill>
            <a:srgbClr val="FFC000"/>
          </a:solidFill>
        </p:spPr>
        <p:txBody>
          <a:bodyPr wrap="square" lIns="36000" tIns="36000" rIns="36000" bIns="36000" rtlCol="0" anchor="ctr" anchorCtr="0">
            <a:noAutofit/>
          </a:bodyPr>
          <a:lstStyle/>
          <a:p>
            <a:r>
              <a:rPr lang="pt-PT" sz="1150" b="1">
                <a:solidFill>
                  <a:schemeClr val="tx2">
                    <a:lumMod val="75000"/>
                  </a:schemeClr>
                </a:solidFill>
                <a:latin typeface="+mj-lt"/>
                <a:ea typeface="Verdana" panose="020B0604030504040204" pitchFamily="34" charset="0"/>
              </a:rPr>
              <a:t>ultrapassar o limite máximo de resíduos estabelecido após ter sido respeitado o intervalo de segurança previsto;</a:t>
            </a:r>
          </a:p>
        </p:txBody>
      </p:sp>
      <p:sp>
        <p:nvSpPr>
          <p:cNvPr id="13" name="TextBox 12">
            <a:extLst>
              <a:ext uri="{FF2B5EF4-FFF2-40B4-BE49-F238E27FC236}">
                <a16:creationId xmlns:a16="http://schemas.microsoft.com/office/drawing/2014/main" id="{3067FCCA-D50D-652A-4A7E-66FE55F8F59C}"/>
              </a:ext>
            </a:extLst>
          </p:cNvPr>
          <p:cNvSpPr txBox="1"/>
          <p:nvPr/>
        </p:nvSpPr>
        <p:spPr>
          <a:xfrm>
            <a:off x="1371600" y="6035914"/>
            <a:ext cx="5638800" cy="204967"/>
          </a:xfrm>
          <a:prstGeom prst="rect">
            <a:avLst/>
          </a:prstGeom>
          <a:solidFill>
            <a:schemeClr val="bg1"/>
          </a:solidFill>
        </p:spPr>
        <p:txBody>
          <a:bodyPr wrap="square" lIns="36000" tIns="36000" rIns="36000" bIns="36000" rtlCol="0" anchor="ctr" anchorCtr="0">
            <a:noAutofit/>
          </a:bodyPr>
          <a:lstStyle/>
          <a:p>
            <a:r>
              <a:rPr lang="pt-PT" sz="900" dirty="0">
                <a:solidFill>
                  <a:schemeClr val="tx1"/>
                </a:solidFill>
                <a:latin typeface="Verdana" panose="020B0604030504040204" pitchFamily="34" charset="0"/>
                <a:ea typeface="Verdana" panose="020B0604030504040204" pitchFamily="34" charset="0"/>
              </a:rPr>
              <a:t>Workshop EMA/FVE sobre informação de medicamentos veterinários e farmacovigilância - junho de 2023</a:t>
            </a: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pt-PT" sz="2800" b="1">
                <a:latin typeface="EC Square Sans Pro" panose="020B0506040000020004" pitchFamily="34" charset="0"/>
              </a:rPr>
              <a:t>Eliminação de medicamentos veterinários</a:t>
            </a:r>
          </a:p>
          <a:p>
            <a:endParaRPr lang="es-ES" sz="2800" b="1" dirty="0">
              <a:latin typeface="EC Square Sans Pro" panose="020B0506040000020004" pitchFamily="34" charset="0"/>
            </a:endParaRPr>
          </a:p>
        </p:txBody>
      </p:sp>
      <p:sp>
        <p:nvSpPr>
          <p:cNvPr id="6" name="Rectángulo 5"/>
          <p:cNvSpPr/>
          <p:nvPr/>
        </p:nvSpPr>
        <p:spPr>
          <a:xfrm>
            <a:off x="1518820" y="2779796"/>
            <a:ext cx="9453979" cy="2308324"/>
          </a:xfrm>
          <a:prstGeom prst="rect">
            <a:avLst/>
          </a:prstGeom>
        </p:spPr>
        <p:txBody>
          <a:bodyPr wrap="square">
            <a:spAutoFit/>
          </a:bodyPr>
          <a:lstStyle/>
          <a:p>
            <a:pPr marL="285750" indent="-285750">
              <a:buFont typeface="Wingdings" panose="05000000000000000000" pitchFamily="2" charset="2"/>
              <a:buChar char="ü"/>
            </a:pPr>
            <a:r>
              <a:rPr lang="pt-PT" dirty="0">
                <a:solidFill>
                  <a:srgbClr val="003399"/>
                </a:solidFill>
                <a:latin typeface="EC Square Sans Pro" panose="020B0506040000020004" pitchFamily="34" charset="0"/>
                <a:ea typeface="+mn-ea"/>
                <a:cs typeface="Arial" panose="020B0604020202020204" pitchFamily="34" charset="0"/>
              </a:rPr>
              <a:t>Acondicionamento imediato e restos de medicamentos no interior da embalagem  após o uso.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pt-PT" dirty="0">
                <a:solidFill>
                  <a:srgbClr val="003399"/>
                </a:solidFill>
                <a:latin typeface="EC Square Sans Pro" panose="020B0506040000020004" pitchFamily="34" charset="0"/>
                <a:ea typeface="+mn-ea"/>
                <a:cs typeface="Arial" panose="020B0604020202020204" pitchFamily="34" charset="0"/>
              </a:rPr>
              <a:t>VMP ou AM com prazo de validade vencido ou que não foram armazenados de acordo com as instruções.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pt-PT" dirty="0">
                <a:solidFill>
                  <a:srgbClr val="003399"/>
                </a:solidFill>
                <a:latin typeface="EC Square Sans Pro" panose="020B0506040000020004" pitchFamily="34" charset="0"/>
                <a:ea typeface="+mn-ea"/>
                <a:cs typeface="Arial" panose="020B0604020202020204" pitchFamily="34" charset="0"/>
              </a:rPr>
              <a:t>Prescrição de uma quantidade superior à quantidade necessária ou curso de tratamento incompleto devido a dificuldades de administração, reações adversas, mudança de tratamento ou porque os animais morreram durante o tratamento. </a:t>
            </a:r>
          </a:p>
        </p:txBody>
      </p:sp>
      <p:sp>
        <p:nvSpPr>
          <p:cNvPr id="8" name="Rectángulo 7"/>
          <p:cNvSpPr/>
          <p:nvPr/>
        </p:nvSpPr>
        <p:spPr>
          <a:xfrm>
            <a:off x="381000" y="6407150"/>
            <a:ext cx="9220200" cy="261610"/>
          </a:xfrm>
          <a:prstGeom prst="rect">
            <a:avLst/>
          </a:prstGeom>
        </p:spPr>
        <p:txBody>
          <a:bodyPr wrap="square">
            <a:spAutoFit/>
          </a:bodyPr>
          <a:lstStyle/>
          <a:p>
            <a:r>
              <a:rPr lang="pt-PT"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pt-PT" sz="2400" b="1">
                <a:solidFill>
                  <a:schemeClr val="bg1"/>
                </a:solidFill>
                <a:latin typeface="EC Square Sans Pro" panose="020B0506040000020004" pitchFamily="34" charset="0"/>
                <a:ea typeface="+mn-ea"/>
                <a:cs typeface="Arial" panose="020B0604020202020204" pitchFamily="34" charset="0"/>
              </a:rPr>
              <a:t>Como e onde se produzem os resíduos farmacêuticos?</a:t>
            </a: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pt-PT" sz="2800" b="1">
                <a:latin typeface="EC Square Sans Pro" panose="020B0506040000020004" pitchFamily="34" charset="0"/>
              </a:rPr>
              <a:t>Eliminação de medicamentos veterinários</a:t>
            </a:r>
          </a:p>
          <a:p>
            <a:endParaRPr lang="es-ES" sz="2800" b="1" dirty="0">
              <a:latin typeface="EC Square Sans Pro" panose="020B0506040000020004" pitchFamily="34" charset="0"/>
            </a:endParaRPr>
          </a:p>
        </p:txBody>
      </p:sp>
      <p:sp>
        <p:nvSpPr>
          <p:cNvPr id="6" name="Rectángulo 5"/>
          <p:cNvSpPr/>
          <p:nvPr/>
        </p:nvSpPr>
        <p:spPr>
          <a:xfrm>
            <a:off x="381000" y="2523841"/>
            <a:ext cx="5791200" cy="3970318"/>
          </a:xfrm>
          <a:prstGeom prst="rect">
            <a:avLst/>
          </a:prstGeom>
        </p:spPr>
        <p:txBody>
          <a:bodyPr wrap="square">
            <a:spAutoFit/>
          </a:bodyPr>
          <a:lstStyle/>
          <a:p>
            <a:pPr marL="285750" indent="-285750">
              <a:buFont typeface="Wingdings" panose="05000000000000000000" pitchFamily="2" charset="2"/>
              <a:buChar char="ü"/>
            </a:pPr>
            <a:r>
              <a:rPr lang="pt-PT" dirty="0">
                <a:solidFill>
                  <a:srgbClr val="003399"/>
                </a:solidFill>
                <a:latin typeface="EC Square Sans Pro" panose="020B0506040000020004" pitchFamily="34" charset="0"/>
                <a:cs typeface="Arial" panose="020B0604020202020204" pitchFamily="34" charset="0"/>
              </a:rPr>
              <a:t>Todos (prescritores e utilizadores) são responsáveis pela minimização dos resíduos farmacêuticos.</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pt-PT" dirty="0">
                <a:solidFill>
                  <a:srgbClr val="003399"/>
                </a:solidFill>
                <a:latin typeface="EC Square Sans Pro" panose="020B0506040000020004" pitchFamily="34" charset="0"/>
                <a:cs typeface="Arial" panose="020B0604020202020204" pitchFamily="34" charset="0"/>
              </a:rPr>
              <a:t>A eliminação de resíduos farmacêuticos através de cursos de água deve ser excluída.</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pt-PT" dirty="0">
                <a:solidFill>
                  <a:srgbClr val="003399"/>
                </a:solidFill>
                <a:latin typeface="EC Square Sans Pro" panose="020B0506040000020004" pitchFamily="34" charset="0"/>
                <a:cs typeface="Arial" panose="020B0604020202020204" pitchFamily="34" charset="0"/>
              </a:rPr>
              <a:t>Os resíduos farmacêuticos devem ser armazenados num contentor especifico, caixote do lixo ou instalação específicos para garantir uma proteção adequada da saúde animal, da saúde humana, dos alimentos para animais, dos alimentos e do meio ambiente, devendo ser separados de quaisquer medicamentos veterinários em uso para garantir que os resíduos não sejam utilizados inadvertidamente.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pt-PT" sz="2800" b="1">
                <a:solidFill>
                  <a:schemeClr val="bg1"/>
                </a:solidFill>
                <a:latin typeface="EC Square Sans Pro" panose="020B0506040000020004" pitchFamily="34" charset="0"/>
                <a:ea typeface="+mn-ea"/>
                <a:cs typeface="Arial" panose="020B0604020202020204" pitchFamily="34" charset="0"/>
              </a:rPr>
              <a:t>Boas práticas para a eliminação </a:t>
            </a:r>
          </a:p>
          <a:p>
            <a:pPr algn="ctr"/>
            <a:r>
              <a:rPr lang="pt-PT" sz="1100" b="1">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pt-PT">
                <a:solidFill>
                  <a:srgbClr val="003399"/>
                </a:solidFill>
                <a:latin typeface="EC Square Sans Pro" panose="020B0506040000020004" pitchFamily="34" charset="0"/>
                <a:cs typeface="Arial" panose="020B0604020202020204" pitchFamily="34" charset="0"/>
              </a:rPr>
              <a:t>Os resíduos devem ser eliminados de acordo com o Resumo das Características do Medicamento (RCM) e a legislação sobre resíduos e os sistemas nacionais desenvolvidos em consulta com todas as partes para a recolha, transporte e eliminação dos resíduos.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pt-PT">
                <a:solidFill>
                  <a:srgbClr val="003399"/>
                </a:solidFill>
                <a:latin typeface="EC Square Sans Pro" panose="020B0506040000020004" pitchFamily="34" charset="0"/>
                <a:cs typeface="Arial" panose="020B0604020202020204" pitchFamily="34" charset="0"/>
              </a:rPr>
              <a:t>Os Estados-Membros devem assegurar a existência de sistemas adequados de recolha ou eliminação de resíduos de medicamentos veterinários (incluindo alimentos medicamentosos para animais) e garantir que a localização dos pontos de recolha ou eliminação, bem como outras informações relevantes, sejam disponibilizadas aos agricultores, detentores de animais, veterinários e outras pessoas relevantes. </a:t>
            </a:r>
          </a:p>
          <a:p>
            <a:r>
              <a:rPr lang="pt-PT">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066800" y="156735"/>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Outras considerações sobre as receitas médicas</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pt-PT" b="1">
                <a:latin typeface="Arial"/>
                <a:cs typeface="Arial"/>
              </a:rPr>
              <a:t>Diretrizes de uso prudente</a:t>
            </a:r>
          </a:p>
        </p:txBody>
      </p:sp>
      <p:sp>
        <p:nvSpPr>
          <p:cNvPr id="6" name="Rectángulo 5">
            <a:extLst>
              <a:ext uri="{FF2B5EF4-FFF2-40B4-BE49-F238E27FC236}">
                <a16:creationId xmlns:a16="http://schemas.microsoft.com/office/drawing/2014/main" id="{3271D7FC-38CE-C1DA-EBD7-7F51432E06CD}"/>
              </a:ext>
            </a:extLst>
          </p:cNvPr>
          <p:cNvSpPr/>
          <p:nvPr/>
        </p:nvSpPr>
        <p:spPr>
          <a:xfrm>
            <a:off x="394637" y="1754528"/>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648439" y="2298148"/>
            <a:ext cx="5212528"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PT" sz="2400" b="0" i="0" u="none" strike="noStrike" cap="none" normalizeH="0" baseline="0" noProof="0" dirty="0">
                <a:ln>
                  <a:noFill/>
                </a:ln>
                <a:solidFill>
                  <a:srgbClr val="002060"/>
                </a:solidFill>
                <a:effectLst/>
                <a:uLnTx/>
                <a:uFillTx/>
                <a:latin typeface="EC Square Sans Pro"/>
                <a:ea typeface="EC Square Sans Pro"/>
                <a:cs typeface="EC Square Sans Pro"/>
              </a:rPr>
              <a:t>Diretriz para o uso prudente de</a:t>
            </a:r>
            <a:br>
              <a:rPr kumimoji="0" lang="pt-PT" sz="2400" b="0" i="0" u="none" strike="noStrike" cap="none" normalizeH="0" baseline="0" noProof="0" dirty="0">
                <a:ln>
                  <a:noFill/>
                </a:ln>
                <a:solidFill>
                  <a:srgbClr val="002060"/>
                </a:solidFill>
                <a:effectLst/>
                <a:uLnTx/>
                <a:uFillTx/>
                <a:latin typeface="EC Square Sans Pro"/>
                <a:ea typeface="EC Square Sans Pro"/>
                <a:cs typeface="EC Square Sans Pro"/>
              </a:rPr>
            </a:br>
            <a:r>
              <a:rPr kumimoji="0" lang="pt-PT" sz="2400" b="0" i="0" u="none" strike="noStrike" cap="none" normalizeH="0" baseline="0" noProof="0" dirty="0">
                <a:ln>
                  <a:noFill/>
                </a:ln>
                <a:solidFill>
                  <a:srgbClr val="002060"/>
                </a:solidFill>
                <a:effectLst/>
                <a:uLnTx/>
                <a:uFillTx/>
                <a:latin typeface="EC Square Sans Pro"/>
                <a:ea typeface="EC Square Sans Pro"/>
                <a:cs typeface="EC Square Sans Pro"/>
              </a:rPr>
              <a:t>antimicrobianos na medicina veterinária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t-PT" sz="1600" b="0" i="0" u="none" strike="noStrike" cap="none" normalizeH="0" baseline="0" noProof="0" dirty="0">
                <a:ln>
                  <a:noFill/>
                </a:ln>
                <a:solidFill>
                  <a:srgbClr val="002060"/>
                </a:solidFill>
                <a:effectLst/>
                <a:uLnTx/>
                <a:uFillTx/>
                <a:latin typeface="EC Square Sans Pro"/>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400" b="0" i="0" u="none" strike="noStrike" cap="none" normalizeH="0" baseline="0" noProof="0">
                <a:ln>
                  <a:noFill/>
                </a:ln>
                <a:solidFill>
                  <a:srgbClr val="002060"/>
                </a:solidFill>
                <a:effectLst/>
                <a:uLnTx/>
                <a:uFillTx/>
                <a:latin typeface="EC Square Sans Pro"/>
              </a:rPr>
              <a:t>Quadro de boas práticas para o uso de antimicrobianos em animais produtores de alimentos na UE - Alcançar o próximo nível.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cap="none" normalizeH="0" baseline="0" noProof="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83389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dirty="0">
                <a:ln>
                  <a:noFill/>
                </a:ln>
                <a:solidFill>
                  <a:srgbClr val="003399"/>
                </a:solidFill>
                <a:effectLst/>
                <a:highlight>
                  <a:srgbClr val="ECEBEB"/>
                </a:highlight>
                <a:uLnTx/>
                <a:uFillTx/>
              </a:rPr>
              <a:t>Não são juridicamente vinculativas como os atos/disposições anteriores!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pt-PT" b="1">
                <a:solidFill>
                  <a:srgbClr val="002060"/>
                </a:solidFill>
                <a:latin typeface="EC Square Sans Pro" panose="020B0506040000020004" pitchFamily="34" charset="0"/>
              </a:rPr>
              <a:t>Lei de Saúde Animal </a:t>
            </a:r>
            <a:r>
              <a:rPr lang="pt-PT">
                <a:solidFill>
                  <a:srgbClr val="002060"/>
                </a:solidFill>
                <a:latin typeface="EC Square Sans Pro" panose="020B0506040000020004" pitchFamily="34" charset="0"/>
              </a:rPr>
              <a:t>(Regulamento (UE) 2016/429 relativo às doenças animais transmissíveis)</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a:ln>
                  <a:noFill/>
                </a:ln>
                <a:solidFill>
                  <a:srgbClr val="FFFFFF"/>
                </a:solidFill>
                <a:effectLst/>
                <a:uLnTx/>
                <a:uFillTx/>
                <a:latin typeface="EC Square Sans Pro" panose="020B0506040000020004" pitchFamily="34" charset="0"/>
              </a:rPr>
              <a:t>"Mais vale prevenir do que remediar"</a:t>
            </a: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60098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pt-PT" sz="1800" b="1" i="0" u="none" strike="noStrike" cap="none" normalizeH="0" baseline="0" noProof="0" dirty="0">
                <a:ln>
                  <a:noFill/>
                </a:ln>
                <a:solidFill>
                  <a:srgbClr val="002060"/>
                </a:solidFill>
                <a:effectLst/>
                <a:uLnTx/>
                <a:uFillTx/>
                <a:latin typeface="EC Square Sans Pro" panose="020B0506040000020004" pitchFamily="34" charset="0"/>
              </a:rPr>
              <a:t>Responsabilidade</a:t>
            </a:r>
            <a:r>
              <a:rPr kumimoji="0" lang="pt-PT" sz="1800" i="0" u="none" strike="noStrike" cap="none" normalizeH="0" baseline="0" noProof="0" dirty="0">
                <a:ln>
                  <a:noFill/>
                </a:ln>
                <a:solidFill>
                  <a:srgbClr val="002060"/>
                </a:solidFill>
                <a:effectLst/>
                <a:uLnTx/>
                <a:uFillTx/>
                <a:latin typeface="EC Square Sans Pro" panose="020B0506040000020004" pitchFamily="34" charset="0"/>
              </a:rPr>
              <a:t> clara de todos os intervenientes pela saúde animal</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t-PT" sz="1800" i="0" u="none" strike="noStrike" cap="none" normalizeH="0" baseline="0" noProof="0" dirty="0">
                <a:ln>
                  <a:noFill/>
                </a:ln>
                <a:solidFill>
                  <a:srgbClr val="002060"/>
                </a:solidFill>
                <a:effectLst/>
                <a:uLnTx/>
                <a:uFillTx/>
                <a:latin typeface="EC Square Sans Pro"/>
                <a:sym typeface="Wingdings" panose="05000000000000000000" pitchFamily="2" charset="2"/>
              </a:rPr>
              <a:t>Os </a:t>
            </a:r>
            <a:r>
              <a:rPr kumimoji="0" lang="pt-PT" sz="1800" b="1" i="0" u="none" strike="noStrike" cap="none" normalizeH="0" baseline="0" noProof="0" dirty="0">
                <a:ln>
                  <a:noFill/>
                </a:ln>
                <a:solidFill>
                  <a:srgbClr val="002060"/>
                </a:solidFill>
                <a:effectLst/>
                <a:uLnTx/>
                <a:uFillTx/>
                <a:latin typeface="EC Square Sans Pro"/>
                <a:sym typeface="Wingdings" panose="05000000000000000000" pitchFamily="2" charset="2"/>
              </a:rPr>
              <a:t>operadores</a:t>
            </a:r>
            <a:r>
              <a:rPr kumimoji="0" lang="pt-PT" sz="1800" b="0" i="0" u="none" strike="noStrike" cap="none" normalizeH="0" baseline="0" noProof="0" dirty="0">
                <a:ln>
                  <a:noFill/>
                </a:ln>
                <a:solidFill>
                  <a:srgbClr val="002060"/>
                </a:solidFill>
                <a:effectLst/>
                <a:uLnTx/>
                <a:uFillTx/>
                <a:latin typeface="EC Square Sans Pro"/>
                <a:sym typeface="Wingdings" panose="05000000000000000000" pitchFamily="2" charset="2"/>
              </a:rPr>
              <a:t>  asseguram um elevado nível de saúde e bem-estar animal e de biossegurança</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t-PT" sz="180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Os </a:t>
            </a:r>
            <a:r>
              <a:rPr kumimoji="0" lang="pt-PT" sz="1800" b="1"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veterinários </a:t>
            </a:r>
            <a:r>
              <a:rPr kumimoji="0" lang="pt-PT" sz="1800" b="0" i="0" u="none" strike="noStrike" cap="none"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 conscientizam e ajudam na prevenção e disseminação de patógenos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t-PT" sz="1800" i="0" u="none" strike="noStrike" cap="none" normalizeH="0" baseline="0" noProof="0" dirty="0">
                <a:ln>
                  <a:noFill/>
                </a:ln>
                <a:solidFill>
                  <a:srgbClr val="002060"/>
                </a:solidFill>
                <a:effectLst/>
                <a:uLnTx/>
                <a:uFillTx/>
                <a:latin typeface="EC Square Sans Pro"/>
                <a:sym typeface="Wingdings" panose="05000000000000000000" pitchFamily="2" charset="2"/>
              </a:rPr>
              <a:t>A </a:t>
            </a:r>
            <a:r>
              <a:rPr kumimoji="0" lang="pt-PT" sz="1800" b="1" i="0" u="none" strike="noStrike" cap="none" normalizeH="0" baseline="0" noProof="0" dirty="0">
                <a:ln>
                  <a:noFill/>
                </a:ln>
                <a:solidFill>
                  <a:srgbClr val="002060"/>
                </a:solidFill>
                <a:effectLst/>
                <a:uLnTx/>
                <a:uFillTx/>
                <a:latin typeface="EC Square Sans Pro"/>
                <a:sym typeface="Wingdings" panose="05000000000000000000" pitchFamily="2" charset="2"/>
              </a:rPr>
              <a:t>autoridade certificada </a:t>
            </a:r>
            <a:r>
              <a:rPr kumimoji="0" lang="pt-PT" sz="1800" b="0" i="0" u="none" strike="noStrike" cap="none" normalizeH="0" baseline="0" noProof="0" dirty="0">
                <a:ln>
                  <a:noFill/>
                </a:ln>
                <a:solidFill>
                  <a:srgbClr val="002060"/>
                </a:solidFill>
                <a:effectLst/>
                <a:uLnTx/>
                <a:uFillTx/>
                <a:latin typeface="EC Square Sans Pro"/>
                <a:sym typeface="Wingdings" panose="05000000000000000000" pitchFamily="2" charset="2"/>
              </a:rPr>
              <a:t> protege a saúde animal, a </a:t>
            </a:r>
            <a:r>
              <a:rPr kumimoji="0" lang="pt-PT" sz="1800" b="0" i="0" u="none" strike="noStrike" cap="none" normalizeH="0" baseline="0" noProof="0">
                <a:ln>
                  <a:noFill/>
                </a:ln>
                <a:solidFill>
                  <a:srgbClr val="002060"/>
                </a:solidFill>
                <a:effectLst/>
                <a:uLnTx/>
                <a:uFillTx/>
                <a:latin typeface="EC Square Sans Pro"/>
                <a:sym typeface="Wingdings" panose="05000000000000000000" pitchFamily="2" charset="2"/>
              </a:rPr>
              <a:t>saúde </a:t>
            </a:r>
            <a:r>
              <a:rPr kumimoji="0" lang="pt-PT" sz="1800" b="0" i="0" u="none" strike="noStrike" cap="none" normalizeH="0" baseline="0" noProof="0">
                <a:ln>
                  <a:noFill/>
                </a:ln>
                <a:solidFill>
                  <a:srgbClr val="002060"/>
                </a:solidFill>
                <a:effectLst/>
                <a:uLnTx/>
                <a:uFillTx/>
                <a:latin typeface="EC Square Sans Pro"/>
              </a:rPr>
              <a:t>humana </a:t>
            </a:r>
            <a:r>
              <a:rPr kumimoji="0" lang="pt-PT" sz="1800" b="0" i="0" u="none" strike="noStrike" cap="none" normalizeH="0" baseline="0" noProof="0" dirty="0">
                <a:ln>
                  <a:noFill/>
                </a:ln>
                <a:solidFill>
                  <a:srgbClr val="002060"/>
                </a:solidFill>
                <a:effectLst/>
                <a:uLnTx/>
                <a:uFillTx/>
                <a:latin typeface="EC Square Sans Pro"/>
              </a:rPr>
              <a:t>e o ambiente</a:t>
            </a: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3323987"/>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pt-PT" sz="1800" b="1" i="0" u="none" strike="noStrike" cap="none" normalizeH="0" baseline="0" noProof="0" dirty="0">
                <a:ln>
                  <a:noFill/>
                </a:ln>
                <a:solidFill>
                  <a:srgbClr val="FFFFFF"/>
                </a:solidFill>
                <a:effectLst/>
                <a:uLnTx/>
                <a:uFillTx/>
                <a:latin typeface="EC Square Sans Pro" panose="020B0506040000020004" pitchFamily="34" charset="0"/>
              </a:rPr>
              <a:t>Priorizar </a:t>
            </a: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a intervenção da UE</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Ferramentas/intervenções regulatórias para patógenos resistentes: "agentes de doenças"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t-PT" sz="1800" b="0" i="0" u="none" strike="noStrike" cap="none" normalizeH="0" baseline="0" noProof="0">
                <a:ln>
                  <a:noFill/>
                </a:ln>
                <a:solidFill>
                  <a:srgbClr val="FFFFFF"/>
                </a:solidFill>
                <a:effectLst/>
                <a:uLnTx/>
                <a:uFillTx/>
                <a:latin typeface="EC Square Sans Pro" panose="020B0506040000020004" pitchFamily="34" charset="0"/>
              </a:rPr>
              <a:t>Podem ser aplicadas medidas de prevenção e controlo de doenças (vigilância, erradicação, etc.) </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Base jurídica para monitorização da RAM em agentes patogénicos animais</a:t>
            </a: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PT" sz="1800" b="1"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Abordagem preventiva</a:t>
            </a:r>
            <a:r>
              <a:rPr kumimoji="0" lang="pt-PT" sz="18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pt-PT" dirty="0">
                <a:solidFill>
                  <a:srgbClr val="002060"/>
                </a:solidFill>
                <a:latin typeface="EC Square Sans Pro" panose="020B0506040000020004" pitchFamily="34" charset="0"/>
              </a:rPr>
              <a:t>M</a:t>
            </a:r>
            <a:r>
              <a:rPr kumimoji="0" lang="pt-PT" sz="1800" b="0" i="0" u="none" strike="noStrike" cap="none" normalizeH="0" baseline="0" noProof="0" dirty="0" err="1">
                <a:ln>
                  <a:noFill/>
                </a:ln>
                <a:solidFill>
                  <a:srgbClr val="002060"/>
                </a:solidFill>
                <a:effectLst/>
                <a:uLnTx/>
                <a:uFillTx/>
                <a:latin typeface="EC Square Sans Pro" panose="020B0506040000020004" pitchFamily="34" charset="0"/>
                <a:ea typeface="+mn-ea"/>
                <a:cs typeface="+mn-cs"/>
              </a:rPr>
              <a:t>elhoria</a:t>
            </a:r>
            <a:r>
              <a:rPr kumimoji="0" lang="pt-PT" sz="1800" b="0" i="0" u="none" strike="noStrike" cap="none" normalizeH="0" baseline="0" noProof="0" dirty="0">
                <a:ln>
                  <a:noFill/>
                </a:ln>
                <a:solidFill>
                  <a:srgbClr val="002060"/>
                </a:solidFill>
                <a:effectLst/>
                <a:uLnTx/>
                <a:uFillTx/>
                <a:latin typeface="EC Square Sans Pro" panose="020B0506040000020004" pitchFamily="34" charset="0"/>
                <a:ea typeface="+mn-ea"/>
                <a:cs typeface="+mn-cs"/>
              </a:rPr>
              <a:t> das medidas de saúde animal e de biossegurança, boas práticas de exploração agrícola</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pt-PT" sz="4400" b="1">
                <a:solidFill>
                  <a:srgbClr val="002060"/>
                </a:solidFill>
                <a:latin typeface="EC Square Sans Pro"/>
              </a:rPr>
              <a:t>PORTUGAL</a:t>
            </a:r>
          </a:p>
          <a:p>
            <a:r>
              <a:rPr lang="pt-PT" sz="3200" b="1">
                <a:solidFill>
                  <a:srgbClr val="002060"/>
                </a:solidFill>
                <a:latin typeface="EC Square Sans Pro"/>
              </a:rPr>
              <a:t>especificações</a:t>
            </a:r>
          </a:p>
        </p:txBody>
      </p:sp>
      <p:pic>
        <p:nvPicPr>
          <p:cNvPr id="1026" name="Picture 2">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1711" y="2263775"/>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pic>
        <p:nvPicPr>
          <p:cNvPr id="5" name="Picture 4" descr="A close-up of a document&#10;&#10;Description automatically generated">
            <a:extLst>
              <a:ext uri="{FF2B5EF4-FFF2-40B4-BE49-F238E27FC236}">
                <a16:creationId xmlns:a16="http://schemas.microsoft.com/office/drawing/2014/main" id="{D1E88E73-11A4-647E-2EB3-EB25088C24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7400" y="1606550"/>
            <a:ext cx="7239000" cy="5059516"/>
          </a:xfrm>
          <a:prstGeom prst="rect">
            <a:avLst/>
          </a:prstGeom>
        </p:spPr>
      </p:pic>
    </p:spTree>
    <p:extLst>
      <p:ext uri="{BB962C8B-B14F-4D97-AF65-F5344CB8AC3E}">
        <p14:creationId xmlns:p14="http://schemas.microsoft.com/office/powerpoint/2010/main" val="309029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sp>
        <p:nvSpPr>
          <p:cNvPr id="4" name="TextBox 3">
            <a:extLst>
              <a:ext uri="{FF2B5EF4-FFF2-40B4-BE49-F238E27FC236}">
                <a16:creationId xmlns:a16="http://schemas.microsoft.com/office/drawing/2014/main" id="{80FE006E-8F1F-A8EE-6EE7-B20E1AB01511}"/>
              </a:ext>
            </a:extLst>
          </p:cNvPr>
          <p:cNvSpPr txBox="1"/>
          <p:nvPr/>
        </p:nvSpPr>
        <p:spPr>
          <a:xfrm>
            <a:off x="1447800" y="3828081"/>
            <a:ext cx="2590800" cy="369332"/>
          </a:xfrm>
          <a:prstGeom prst="rect">
            <a:avLst/>
          </a:prstGeom>
          <a:noFill/>
        </p:spPr>
        <p:txBody>
          <a:bodyPr wrap="square">
            <a:spAutoFit/>
          </a:bodyPr>
          <a:lstStyle/>
          <a:p>
            <a:r>
              <a:rPr lang="en-GB" dirty="0"/>
              <a:t>https://pemv.dgav.pt/</a:t>
            </a:r>
          </a:p>
        </p:txBody>
      </p:sp>
      <p:pic>
        <p:nvPicPr>
          <p:cNvPr id="8" name="Picture 7" descr="A screenshot of a login form&#10;&#10;Description automatically generated">
            <a:extLst>
              <a:ext uri="{FF2B5EF4-FFF2-40B4-BE49-F238E27FC236}">
                <a16:creationId xmlns:a16="http://schemas.microsoft.com/office/drawing/2014/main" id="{DBB6BAF9-803B-ED8D-BC62-47BF393C82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7158" y="1301750"/>
            <a:ext cx="4047473" cy="5371553"/>
          </a:xfrm>
          <a:prstGeom prst="rect">
            <a:avLst/>
          </a:prstGeom>
        </p:spPr>
      </p:pic>
      <p:pic>
        <p:nvPicPr>
          <p:cNvPr id="10" name="Graphic 9">
            <a:extLst>
              <a:ext uri="{FF2B5EF4-FFF2-40B4-BE49-F238E27FC236}">
                <a16:creationId xmlns:a16="http://schemas.microsoft.com/office/drawing/2014/main" id="{1DF56138-9BBA-2AC4-E9F6-B118981EE9C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600" y="1987550"/>
            <a:ext cx="3733800" cy="1197411"/>
          </a:xfrm>
          <a:prstGeom prst="rect">
            <a:avLst/>
          </a:prstGeom>
        </p:spPr>
      </p:pic>
    </p:spTree>
    <p:extLst>
      <p:ext uri="{BB962C8B-B14F-4D97-AF65-F5344CB8AC3E}">
        <p14:creationId xmlns:p14="http://schemas.microsoft.com/office/powerpoint/2010/main" val="157963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pt-PT" sz="3200" b="1">
                <a:solidFill>
                  <a:srgbClr val="003399"/>
                </a:solidFill>
                <a:latin typeface="EC Square Sans Pro" panose="020B0506040000020004" pitchFamily="34" charset="0"/>
              </a:rPr>
              <a:t>Legislação, disposições e/ou diretrizes relevantes adicionais a considerar pelos veterinários e agricultores (II) </a:t>
            </a:r>
            <a:r>
              <a:rPr lang="pt-PT" sz="1600" i="1">
                <a:solidFill>
                  <a:srgbClr val="003399"/>
                </a:solidFill>
                <a:latin typeface="EC Square Sans Pro" panose="020B0506040000020004" pitchFamily="34" charset="0"/>
              </a:rPr>
              <a:t>Lição 4</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pt-PT">
                <a:latin typeface="EC Square Sans Pro" panose="020B0506040000020004" pitchFamily="34" charset="0"/>
              </a:rPr>
              <a:t>PORTUGAL, 6 E 7 DE JUNHO DE 2024</a:t>
            </a:r>
          </a:p>
          <a:p>
            <a:endParaRPr lang="es-ES" dirty="0"/>
          </a:p>
        </p:txBody>
      </p:sp>
      <p:grpSp>
        <p:nvGrpSpPr>
          <p:cNvPr id="4" name="Group 3">
            <a:extLst>
              <a:ext uri="{FF2B5EF4-FFF2-40B4-BE49-F238E27FC236}">
                <a16:creationId xmlns:a16="http://schemas.microsoft.com/office/drawing/2014/main" id="{1B23699B-9EF6-25AF-815C-7C474A64EE5D}"/>
              </a:ext>
            </a:extLst>
          </p:cNvPr>
          <p:cNvGrpSpPr/>
          <p:nvPr/>
        </p:nvGrpSpPr>
        <p:grpSpPr>
          <a:xfrm>
            <a:off x="9829800" y="6029349"/>
            <a:ext cx="2362200" cy="841351"/>
            <a:chOff x="8763000" y="5761027"/>
            <a:chExt cx="2362200" cy="841351"/>
          </a:xfrm>
        </p:grpSpPr>
        <p:sp>
          <p:nvSpPr>
            <p:cNvPr id="5" name="Rectangle 4">
              <a:extLst>
                <a:ext uri="{FF2B5EF4-FFF2-40B4-BE49-F238E27FC236}">
                  <a16:creationId xmlns:a16="http://schemas.microsoft.com/office/drawing/2014/main" id="{D3A402F5-A6E5-D92F-584A-018557A22844}"/>
                </a:ext>
              </a:extLst>
            </p:cNvPr>
            <p:cNvSpPr/>
            <p:nvPr/>
          </p:nvSpPr>
          <p:spPr>
            <a:xfrm>
              <a:off x="8763000" y="5761027"/>
              <a:ext cx="2362200" cy="8413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Description automatically generated">
              <a:extLst>
                <a:ext uri="{FF2B5EF4-FFF2-40B4-BE49-F238E27FC236}">
                  <a16:creationId xmlns:a16="http://schemas.microsoft.com/office/drawing/2014/main" id="{D52CBAD2-EDF6-7C2C-0F17-D61602D07D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63001" y="5876906"/>
              <a:ext cx="2209799" cy="564269"/>
            </a:xfrm>
            <a:prstGeom prst="rect">
              <a:avLst/>
            </a:prstGeom>
          </p:spPr>
        </p:pic>
      </p:grpSp>
      <p:sp>
        <p:nvSpPr>
          <p:cNvPr id="7"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pt-PT" sz="2400" noProof="0">
                <a:solidFill>
                  <a:srgbClr val="003399"/>
                </a:solidFill>
                <a:latin typeface="EC Square Sans Pro" panose="020B0506040000020004" pitchFamily="34" charset="0"/>
              </a:rPr>
              <a:t>Formação prática para agricultores e veterinários: Novas medidas para combater a resistência antimicrobiana</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pic>
        <p:nvPicPr>
          <p:cNvPr id="7" name="Picture 6" descr="A screenshot of a computer&#10;&#10;Description automatically generated">
            <a:extLst>
              <a:ext uri="{FF2B5EF4-FFF2-40B4-BE49-F238E27FC236}">
                <a16:creationId xmlns:a16="http://schemas.microsoft.com/office/drawing/2014/main" id="{93814904-5E22-B5B3-E74C-3DABADA6DF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194778"/>
            <a:ext cx="11339969" cy="5675922"/>
          </a:xfrm>
          <a:prstGeom prst="rect">
            <a:avLst/>
          </a:prstGeom>
        </p:spPr>
      </p:pic>
    </p:spTree>
    <p:extLst>
      <p:ext uri="{BB962C8B-B14F-4D97-AF65-F5344CB8AC3E}">
        <p14:creationId xmlns:p14="http://schemas.microsoft.com/office/powerpoint/2010/main" val="33752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sp>
        <p:nvSpPr>
          <p:cNvPr id="4" name="TextBox 3">
            <a:extLst>
              <a:ext uri="{FF2B5EF4-FFF2-40B4-BE49-F238E27FC236}">
                <a16:creationId xmlns:a16="http://schemas.microsoft.com/office/drawing/2014/main" id="{80FE006E-8F1F-A8EE-6EE7-B20E1AB01511}"/>
              </a:ext>
            </a:extLst>
          </p:cNvPr>
          <p:cNvSpPr txBox="1"/>
          <p:nvPr/>
        </p:nvSpPr>
        <p:spPr>
          <a:xfrm>
            <a:off x="1447800" y="3828081"/>
            <a:ext cx="2590800" cy="369332"/>
          </a:xfrm>
          <a:prstGeom prst="rect">
            <a:avLst/>
          </a:prstGeom>
          <a:noFill/>
        </p:spPr>
        <p:txBody>
          <a:bodyPr wrap="square">
            <a:spAutoFit/>
          </a:bodyPr>
          <a:lstStyle/>
          <a:p>
            <a:r>
              <a:rPr lang="en-GB" dirty="0"/>
              <a:t>https://pemv.dgav.pt/</a:t>
            </a:r>
          </a:p>
        </p:txBody>
      </p:sp>
      <p:pic>
        <p:nvPicPr>
          <p:cNvPr id="10" name="Graphic 9">
            <a:extLst>
              <a:ext uri="{FF2B5EF4-FFF2-40B4-BE49-F238E27FC236}">
                <a16:creationId xmlns:a16="http://schemas.microsoft.com/office/drawing/2014/main" id="{1DF56138-9BBA-2AC4-E9F6-B118981EE9C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1987550"/>
            <a:ext cx="3733800" cy="1197411"/>
          </a:xfrm>
          <a:prstGeom prst="rect">
            <a:avLst/>
          </a:prstGeom>
        </p:spPr>
      </p:pic>
      <p:pic>
        <p:nvPicPr>
          <p:cNvPr id="3" name="Picture 2" descr="A close-up of a book cover&#10;&#10;Description automatically generated">
            <a:extLst>
              <a:ext uri="{FF2B5EF4-FFF2-40B4-BE49-F238E27FC236}">
                <a16:creationId xmlns:a16="http://schemas.microsoft.com/office/drawing/2014/main" id="{FEF8DB02-EF1F-1B77-7A1A-C6D14B52A36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00800" y="1108137"/>
            <a:ext cx="4080383" cy="5483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033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pic>
        <p:nvPicPr>
          <p:cNvPr id="4" name="Picture 3" descr="A person in a white coat and a sheep in a barn&#10;&#10;Description automatically generated">
            <a:extLst>
              <a:ext uri="{FF2B5EF4-FFF2-40B4-BE49-F238E27FC236}">
                <a16:creationId xmlns:a16="http://schemas.microsoft.com/office/drawing/2014/main" id="{0E04029C-8004-DFAC-F1CC-62F3CF7BEC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1283174"/>
            <a:ext cx="3810000" cy="535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lose-up of a document&#10;&#10;Description automatically generated">
            <a:extLst>
              <a:ext uri="{FF2B5EF4-FFF2-40B4-BE49-F238E27FC236}">
                <a16:creationId xmlns:a16="http://schemas.microsoft.com/office/drawing/2014/main" id="{0034BDF1-3DB8-8AA5-A2BB-0333612018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93750" y="1283174"/>
            <a:ext cx="4855050" cy="6532711"/>
          </a:xfrm>
          <a:prstGeom prst="rect">
            <a:avLst/>
          </a:prstGeom>
        </p:spPr>
      </p:pic>
    </p:spTree>
    <p:extLst>
      <p:ext uri="{BB962C8B-B14F-4D97-AF65-F5344CB8AC3E}">
        <p14:creationId xmlns:p14="http://schemas.microsoft.com/office/powerpoint/2010/main" val="401190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pic>
        <p:nvPicPr>
          <p:cNvPr id="5" name="Picture 4" descr="A diagram of a company&#10;&#10;Description automatically generated with medium confidence">
            <a:extLst>
              <a:ext uri="{FF2B5EF4-FFF2-40B4-BE49-F238E27FC236}">
                <a16:creationId xmlns:a16="http://schemas.microsoft.com/office/drawing/2014/main" id="{182255F9-FCAD-82B1-AE72-90A647C88B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517650"/>
            <a:ext cx="3579185" cy="5041900"/>
          </a:xfrm>
          <a:prstGeom prst="rect">
            <a:avLst/>
          </a:prstGeom>
          <a:ln>
            <a:noFill/>
          </a:ln>
          <a:effectLst>
            <a:outerShdw blurRad="190500" algn="tl" rotWithShape="0">
              <a:srgbClr val="000000">
                <a:alpha val="70000"/>
              </a:srgbClr>
            </a:outerShdw>
          </a:effectLst>
        </p:spPr>
      </p:pic>
      <p:pic>
        <p:nvPicPr>
          <p:cNvPr id="8" name="Picture 7" descr="A diagram of a company&#10;&#10;Description automatically generated with medium confidence">
            <a:extLst>
              <a:ext uri="{FF2B5EF4-FFF2-40B4-BE49-F238E27FC236}">
                <a16:creationId xmlns:a16="http://schemas.microsoft.com/office/drawing/2014/main" id="{2DCDC90F-8C0C-A45E-885D-DB0592D83E7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3979" t="23382" r="12903" b="8965"/>
          <a:stretch/>
        </p:blipFill>
        <p:spPr>
          <a:xfrm>
            <a:off x="4966831" y="8918"/>
            <a:ext cx="5257800" cy="6852863"/>
          </a:xfrm>
          <a:prstGeom prst="rect">
            <a:avLst/>
          </a:prstGeom>
        </p:spPr>
      </p:pic>
    </p:spTree>
    <p:extLst>
      <p:ext uri="{BB962C8B-B14F-4D97-AF65-F5344CB8AC3E}">
        <p14:creationId xmlns:p14="http://schemas.microsoft.com/office/powerpoint/2010/main" val="50885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disposições e/ou diretrizes relevantes adicionais</a:t>
            </a:r>
            <a:endParaRPr lang="es-ES" dirty="0"/>
          </a:p>
        </p:txBody>
      </p:sp>
      <p:pic>
        <p:nvPicPr>
          <p:cNvPr id="4" name="Picture 3" descr="A document with text on it&#10;&#10;Description automatically generated">
            <a:extLst>
              <a:ext uri="{FF2B5EF4-FFF2-40B4-BE49-F238E27FC236}">
                <a16:creationId xmlns:a16="http://schemas.microsoft.com/office/drawing/2014/main" id="{78C01B8B-229E-11E0-6B95-E904F99569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1454150"/>
            <a:ext cx="8618220" cy="5204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306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dirty="0"/>
              <a:t>Despacho </a:t>
            </a:r>
            <a:r>
              <a:rPr lang="es-ES" dirty="0" err="1"/>
              <a:t>nº</a:t>
            </a:r>
            <a:r>
              <a:rPr lang="es-ES" dirty="0"/>
              <a:t> 7551/2023</a:t>
            </a:r>
          </a:p>
        </p:txBody>
      </p:sp>
      <p:sp>
        <p:nvSpPr>
          <p:cNvPr id="5" name="CuadroTexto 11">
            <a:extLst>
              <a:ext uri="{FF2B5EF4-FFF2-40B4-BE49-F238E27FC236}">
                <a16:creationId xmlns:a16="http://schemas.microsoft.com/office/drawing/2014/main" id="{9C9DA27D-7CE9-9F85-0CDD-C566931956A4}"/>
              </a:ext>
            </a:extLst>
          </p:cNvPr>
          <p:cNvSpPr txBox="1"/>
          <p:nvPr/>
        </p:nvSpPr>
        <p:spPr>
          <a:xfrm>
            <a:off x="526473" y="1758950"/>
            <a:ext cx="5562600" cy="5186035"/>
          </a:xfrm>
          <a:prstGeom prst="rect">
            <a:avLst/>
          </a:prstGeom>
          <a:noFill/>
        </p:spPr>
        <p:txBody>
          <a:bodyPr wrap="square">
            <a:spAutoFit/>
          </a:bodyPr>
          <a:lstStyle/>
          <a:p>
            <a:pPr algn="just">
              <a:spcAft>
                <a:spcPts val="600"/>
              </a:spcAft>
            </a:pPr>
            <a:r>
              <a:rPr lang="pt-PT" b="1" dirty="0">
                <a:solidFill>
                  <a:srgbClr val="003399"/>
                </a:solidFill>
                <a:latin typeface="EC Square Sans Pro" panose="020B0506040000020004" pitchFamily="34" charset="0"/>
                <a:ea typeface="+mn-ea"/>
                <a:cs typeface="Arial" panose="020B0604020202020204" pitchFamily="34" charset="0"/>
              </a:rPr>
              <a:t>Postos de Venda de Medicamentos Veterinários </a:t>
            </a:r>
            <a:r>
              <a:rPr lang="pt-PT" dirty="0">
                <a:solidFill>
                  <a:srgbClr val="003399"/>
                </a:solidFill>
                <a:latin typeface="EC Square Sans Pro" panose="020B0506040000020004" pitchFamily="34" charset="0"/>
                <a:ea typeface="+mn-ea"/>
                <a:cs typeface="Arial" panose="020B0604020202020204" pitchFamily="34" charset="0"/>
              </a:rPr>
              <a:t>(PVMV) - estabelecimentos que procedem à venda a retalho de medicamentos veterinários sujeitos a receita médico-veterinária.</a:t>
            </a:r>
          </a:p>
          <a:p>
            <a:pPr algn="just">
              <a:spcAft>
                <a:spcPts val="600"/>
              </a:spcAft>
            </a:pPr>
            <a:r>
              <a:rPr lang="pt-PT" dirty="0">
                <a:solidFill>
                  <a:srgbClr val="003399"/>
                </a:solidFill>
                <a:latin typeface="EC Square Sans Pro" panose="020B0506040000020004" pitchFamily="34" charset="0"/>
                <a:ea typeface="+mn-ea"/>
                <a:cs typeface="Arial" panose="020B0604020202020204" pitchFamily="34" charset="0"/>
              </a:rPr>
              <a:t>- um diretor técnico médico veterinário ou um farmacêutico acreditado pelas respetivas ordens profissionais portuguesas, que assegure a qualidade das atividades desenvolvidas</a:t>
            </a:r>
          </a:p>
          <a:p>
            <a:pPr marL="285750" indent="-285750" algn="just">
              <a:spcAft>
                <a:spcPts val="600"/>
              </a:spcAft>
              <a:buFontTx/>
              <a:buChar char="-"/>
            </a:pPr>
            <a:r>
              <a:rPr lang="pt-PT" dirty="0">
                <a:solidFill>
                  <a:srgbClr val="003399"/>
                </a:solidFill>
                <a:latin typeface="EC Square Sans Pro" panose="020B0506040000020004" pitchFamily="34" charset="0"/>
                <a:ea typeface="+mn-ea"/>
                <a:cs typeface="Arial" panose="020B0604020202020204" pitchFamily="34" charset="0"/>
              </a:rPr>
              <a:t>A titularidade, direção técnica ou qualquer outro vínculo aos estabelecimentos de venda a retalho de medicamentos veterinários sujeitos a receita médico-veterinária é incompatível com o exercício clínico da medicina veterinária.</a:t>
            </a:r>
          </a:p>
          <a:p>
            <a:pPr marL="285750" indent="-285750" algn="just">
              <a:spcAft>
                <a:spcPts val="600"/>
              </a:spcAft>
              <a:buFontTx/>
              <a:buChar char="-"/>
            </a:pPr>
            <a:r>
              <a:rPr lang="pt-PT" dirty="0">
                <a:solidFill>
                  <a:srgbClr val="003399"/>
                </a:solidFill>
                <a:latin typeface="EC Square Sans Pro" panose="020B0506040000020004" pitchFamily="34" charset="0"/>
                <a:ea typeface="+mn-ea"/>
                <a:cs typeface="Arial" panose="020B0604020202020204" pitchFamily="34" charset="0"/>
              </a:rPr>
              <a:t>Os PVMV colaboram com a DGAV, quando necessário, na partilha de informação relativa a medicamentos veterinários contendo antimicrobianos.</a:t>
            </a:r>
          </a:p>
          <a:p>
            <a:pPr algn="just">
              <a:spcAft>
                <a:spcPts val="600"/>
              </a:spcAft>
            </a:pPr>
            <a:endParaRPr lang="pt-PT" dirty="0">
              <a:solidFill>
                <a:srgbClr val="003399"/>
              </a:solidFill>
              <a:latin typeface="EC Square Sans Pro" panose="020B0506040000020004" pitchFamily="34" charset="0"/>
              <a:ea typeface="+mn-ea"/>
              <a:cs typeface="Arial" panose="020B0604020202020204" pitchFamily="34" charset="0"/>
            </a:endParaRPr>
          </a:p>
        </p:txBody>
      </p:sp>
      <p:sp>
        <p:nvSpPr>
          <p:cNvPr id="8" name="CuadroTexto 11">
            <a:extLst>
              <a:ext uri="{FF2B5EF4-FFF2-40B4-BE49-F238E27FC236}">
                <a16:creationId xmlns:a16="http://schemas.microsoft.com/office/drawing/2014/main" id="{1C612120-1B6F-DD2B-B27E-AED8FA8D5A04}"/>
              </a:ext>
            </a:extLst>
          </p:cNvPr>
          <p:cNvSpPr txBox="1"/>
          <p:nvPr/>
        </p:nvSpPr>
        <p:spPr>
          <a:xfrm>
            <a:off x="6324600" y="1758950"/>
            <a:ext cx="5562600" cy="3524042"/>
          </a:xfrm>
          <a:prstGeom prst="rect">
            <a:avLst/>
          </a:prstGeom>
          <a:noFill/>
        </p:spPr>
        <p:txBody>
          <a:bodyPr wrap="square">
            <a:spAutoFit/>
          </a:bodyPr>
          <a:lstStyle/>
          <a:p>
            <a:pPr algn="just">
              <a:spcAft>
                <a:spcPts val="600"/>
              </a:spcAft>
            </a:pPr>
            <a:r>
              <a:rPr lang="pt-PT" b="1" dirty="0">
                <a:solidFill>
                  <a:srgbClr val="003399"/>
                </a:solidFill>
                <a:latin typeface="EC Square Sans Pro" panose="020B0506040000020004" pitchFamily="34" charset="0"/>
                <a:ea typeface="+mn-ea"/>
                <a:cs typeface="Arial" panose="020B0604020202020204" pitchFamily="34" charset="0"/>
              </a:rPr>
              <a:t>Local de Venda de medicamentos veterinários não sujeitos a receita médico-veterinária</a:t>
            </a:r>
          </a:p>
          <a:p>
            <a:pPr marL="285750" indent="-285750" algn="just">
              <a:spcAft>
                <a:spcPts val="600"/>
              </a:spcAft>
              <a:buFontTx/>
              <a:buChar char="-"/>
            </a:pPr>
            <a:r>
              <a:rPr lang="pt-PT" dirty="0">
                <a:solidFill>
                  <a:srgbClr val="003399"/>
                </a:solidFill>
                <a:latin typeface="EC Square Sans Pro" panose="020B0506040000020004" pitchFamily="34" charset="0"/>
                <a:ea typeface="+mn-ea"/>
                <a:cs typeface="Arial" panose="020B0604020202020204" pitchFamily="34" charset="0"/>
              </a:rPr>
              <a:t>um diretor técnico ou um responsável técnico, técnico de farmácia ou licenciado em Estudos Básicos em Ciências da Saúde Animal, responsável por todos os atos praticados no âmbito da garantia da qualidade.</a:t>
            </a:r>
          </a:p>
          <a:p>
            <a:pPr marL="285750" indent="-285750" algn="just">
              <a:spcAft>
                <a:spcPts val="600"/>
              </a:spcAft>
              <a:buFontTx/>
              <a:buChar char="-"/>
            </a:pPr>
            <a:r>
              <a:rPr lang="pt-PT" dirty="0">
                <a:solidFill>
                  <a:srgbClr val="003399"/>
                </a:solidFill>
                <a:latin typeface="EC Square Sans Pro" panose="020B0506040000020004" pitchFamily="34" charset="0"/>
                <a:ea typeface="+mn-ea"/>
                <a:cs typeface="Arial" panose="020B0604020202020204" pitchFamily="34" charset="0"/>
              </a:rPr>
              <a:t>não é elegível à notificação de venda à distância de medicamentos veterinários não sujeitos a receita médico -veterinária.</a:t>
            </a:r>
          </a:p>
          <a:p>
            <a:pPr marL="285750" indent="-285750" algn="just">
              <a:spcAft>
                <a:spcPts val="600"/>
              </a:spcAft>
              <a:buFontTx/>
              <a:buChar char="-"/>
            </a:pPr>
            <a:endParaRPr lang="pt-PT" dirty="0">
              <a:solidFill>
                <a:srgbClr val="003399"/>
              </a:solidFill>
              <a:latin typeface="EC Square Sans Pro" panose="020B0506040000020004" pitchFamily="34" charset="0"/>
              <a:ea typeface="+mn-ea"/>
              <a:cs typeface="Arial" panose="020B0604020202020204" pitchFamily="34" charset="0"/>
            </a:endParaRPr>
          </a:p>
          <a:p>
            <a:pPr algn="just">
              <a:spcAft>
                <a:spcPts val="600"/>
              </a:spcAft>
            </a:pPr>
            <a:endParaRPr lang="pt-PT"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235232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grpSp>
        <p:nvGrpSpPr>
          <p:cNvPr id="3" name="Group 2">
            <a:extLst>
              <a:ext uri="{FF2B5EF4-FFF2-40B4-BE49-F238E27FC236}">
                <a16:creationId xmlns:a16="http://schemas.microsoft.com/office/drawing/2014/main" id="{8A319EAD-0AFB-79C4-E17C-67C76D76F347}"/>
              </a:ext>
            </a:extLst>
          </p:cNvPr>
          <p:cNvGrpSpPr/>
          <p:nvPr/>
        </p:nvGrpSpPr>
        <p:grpSpPr>
          <a:xfrm>
            <a:off x="8666356" y="5704624"/>
            <a:ext cx="3373244" cy="914400"/>
            <a:chOff x="8763000" y="5761027"/>
            <a:chExt cx="3373244" cy="914400"/>
          </a:xfrm>
        </p:grpSpPr>
        <p:sp>
          <p:nvSpPr>
            <p:cNvPr id="4" name="Rectangle 3">
              <a:extLst>
                <a:ext uri="{FF2B5EF4-FFF2-40B4-BE49-F238E27FC236}">
                  <a16:creationId xmlns:a16="http://schemas.microsoft.com/office/drawing/2014/main" id="{85924CEE-989A-74E3-99A8-FDFEC63CEA62}"/>
                </a:ext>
              </a:extLst>
            </p:cNvPr>
            <p:cNvSpPr/>
            <p:nvPr/>
          </p:nvSpPr>
          <p:spPr>
            <a:xfrm>
              <a:off x="8763000" y="5761027"/>
              <a:ext cx="3373244"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lue text on a black background&#10;&#10;Description automatically generated">
              <a:extLst>
                <a:ext uri="{FF2B5EF4-FFF2-40B4-BE49-F238E27FC236}">
                  <a16:creationId xmlns:a16="http://schemas.microsoft.com/office/drawing/2014/main" id="{478D40D2-A0D7-5AB1-036D-6EE2AD80950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63001" y="5876905"/>
              <a:ext cx="3061034" cy="781631"/>
            </a:xfrm>
            <a:prstGeom prst="rect">
              <a:avLst/>
            </a:prstGeom>
          </p:spPr>
        </p:pic>
      </p:gr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pt-PT" sz="2400" b="0" i="0" u="none" strike="noStrike" cap="none" normalizeH="0" baseline="0" noProof="0" dirty="0">
                <a:ln>
                  <a:noFill/>
                </a:ln>
                <a:effectLst/>
                <a:uLnTx/>
                <a:uFillTx/>
                <a:latin typeface="EC Square Sans Pro" panose="020B0506040000020004" pitchFamily="34" charset="0"/>
              </a:rPr>
              <a:t>Quadro jurídico da UE relativo aos medicamentos veterinários/</a:t>
            </a:r>
            <a:br>
              <a:rPr kumimoji="0" lang="pt-PT" sz="2400" b="0" i="0" u="none" strike="noStrike" cap="none" normalizeH="0" baseline="0" noProof="0" dirty="0">
                <a:ln>
                  <a:noFill/>
                </a:ln>
                <a:effectLst/>
                <a:uLnTx/>
                <a:uFillTx/>
                <a:latin typeface="EC Square Sans Pro" panose="020B0506040000020004" pitchFamily="34" charset="0"/>
              </a:rPr>
            </a:br>
            <a:r>
              <a:rPr kumimoji="0" lang="pt-PT" sz="2400" b="0" i="0" u="none" strike="noStrike" cap="none" normalizeH="0" baseline="0" noProof="0" dirty="0">
                <a:ln>
                  <a:noFill/>
                </a:ln>
                <a:effectLst/>
                <a:uLnTx/>
                <a:uFillTx/>
                <a:latin typeface="EC Square Sans Pro" panose="020B0506040000020004" pitchFamily="34" charset="0"/>
              </a:rPr>
              <a:t>alimentos medicamentosos para animais</a:t>
            </a: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Regulamento (UE) 2019/6 </a:t>
            </a:r>
            <a:r>
              <a:rPr kumimoji="0" lang="pt-PT" sz="2400" i="0" u="none" strike="noStrike" cap="none" normalizeH="0" baseline="0" noProof="0">
                <a:ln>
                  <a:noFill/>
                </a:ln>
                <a:solidFill>
                  <a:srgbClr val="000000"/>
                </a:solidFill>
                <a:effectLst/>
                <a:uLnTx/>
                <a:uFillTx/>
                <a:latin typeface="EC Square Sans Pro" panose="020B0506040000020004" pitchFamily="34" charset="0"/>
                <a:ea typeface="+mn-ea"/>
                <a:cs typeface="+mn-cs"/>
              </a:rPr>
              <a:t>sobre</a:t>
            </a:r>
            <a:r>
              <a:rPr kumimoji="0" lang="pt-PT" sz="2400" b="1" i="0" u="none" strike="noStrike" cap="none" normalizeH="0" baseline="0" noProof="0">
                <a:ln>
                  <a:noFill/>
                </a:ln>
                <a:solidFill>
                  <a:srgbClr val="000000"/>
                </a:solidFill>
                <a:effectLst/>
                <a:uLnTx/>
                <a:uFillTx/>
                <a:latin typeface="EC Square Sans Pro" panose="020B0506040000020004" pitchFamily="34" charset="0"/>
                <a:ea typeface="+mn-ea"/>
                <a:cs typeface="+mn-cs"/>
              </a:rPr>
              <a:t> Medicamentos Veterinários</a:t>
            </a:r>
            <a:br>
              <a:rPr kumimoji="0" lang="pt-PT" sz="1800" b="1" i="0" u="none" strike="noStrike" cap="none" normalizeH="0" baseline="0" noProof="0">
                <a:ln>
                  <a:noFill/>
                </a:ln>
                <a:solidFill>
                  <a:srgbClr val="FFFFFF"/>
                </a:solidFill>
                <a:effectLst/>
                <a:uLnTx/>
                <a:uFillTx/>
                <a:latin typeface="Calibri"/>
                <a:ea typeface="+mn-ea"/>
                <a:cs typeface="+mn-cs"/>
              </a:rPr>
            </a:br>
            <a:r>
              <a:rPr kumimoji="0" lang="pt-PT" sz="1800" b="1" i="0" u="none" strike="noStrike" cap="none" normalizeH="0" baseline="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a:ln>
                  <a:noFill/>
                </a:ln>
                <a:solidFill>
                  <a:srgbClr val="000000"/>
                </a:solidFill>
                <a:effectLst/>
                <a:uLnTx/>
                <a:uFillTx/>
                <a:latin typeface="EC Square Sans Pro" panose="020B0506040000020004" pitchFamily="34" charset="0"/>
                <a:ea typeface="+mn-ea"/>
                <a:cs typeface="+mn-cs"/>
              </a:rPr>
              <a:t>Regulamento (UE) 2019/4 sobre alimentos medicamentosos para animais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pt-PT" sz="2800">
                <a:solidFill>
                  <a:schemeClr val="bg1"/>
                </a:solidFill>
                <a:latin typeface="EC Square Sans Pro" panose="020B0506040000020004"/>
              </a:rPr>
              <a:t> +  Atos de execução e delegação</a:t>
            </a: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Apoiar o uso prudente e preservar a eficácia</a:t>
            </a: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261884"/>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t-PT" sz="2000" b="0" i="0" u="none" strike="noStrike" cap="none" normalizeH="0" baseline="0" noProof="0">
                <a:ln>
                  <a:noFill/>
                </a:ln>
                <a:solidFill>
                  <a:srgbClr val="003399"/>
                </a:solidFill>
                <a:effectLst/>
                <a:uLnTx/>
                <a:uFillTx/>
                <a:latin typeface="EC Square Sans Pro" panose="020B0506040000020004" pitchFamily="34" charset="0"/>
              </a:rPr>
              <a:t>antimicrobianos ou grupos de antimicrobianos </a:t>
            </a:r>
            <a:r>
              <a:rPr kumimoji="0" lang="pt-PT" sz="2000" b="1" i="0" u="none" strike="noStrike" cap="none" normalizeH="0" baseline="0" noProof="0">
                <a:ln>
                  <a:noFill/>
                </a:ln>
                <a:solidFill>
                  <a:srgbClr val="003399"/>
                </a:solidFill>
                <a:effectLst/>
                <a:uLnTx/>
                <a:uFillTx/>
                <a:latin typeface="EC Square Sans Pro" panose="020B0506040000020004" pitchFamily="34" charset="0"/>
              </a:rPr>
              <a:t>reservados</a:t>
            </a:r>
            <a:r>
              <a:rPr kumimoji="0" lang="pt-PT" sz="2000" b="0" i="0" u="none" strike="noStrike" cap="none" normalizeH="0" baseline="0" noProof="0">
                <a:ln>
                  <a:noFill/>
                </a:ln>
                <a:solidFill>
                  <a:srgbClr val="003399"/>
                </a:solidFill>
                <a:effectLst/>
                <a:uLnTx/>
                <a:uFillTx/>
                <a:latin typeface="EC Square Sans Pro" panose="020B0506040000020004" pitchFamily="34" charset="0"/>
              </a:rPr>
              <a:t> para o tratamento de certas infeções em seres humanos.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1938992"/>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PT" sz="2000" b="0" i="0" u="none" strike="noStrike" cap="none" normalizeH="0" baseline="0" noProof="0" dirty="0">
                <a:ln>
                  <a:noFill/>
                </a:ln>
                <a:solidFill>
                  <a:srgbClr val="003399"/>
                </a:solidFill>
                <a:effectLst/>
                <a:uLnTx/>
                <a:uFillTx/>
                <a:latin typeface="EC Square Sans Pro" panose="020B0506040000020004" pitchFamily="34" charset="0"/>
              </a:rPr>
              <a:t>Lista de antimicrobianos que: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pt-PT" sz="2000" b="0" i="0" u="none" strike="noStrike" cap="none" normalizeH="0" baseline="0" noProof="0" dirty="0">
                <a:ln>
                  <a:noFill/>
                </a:ln>
                <a:solidFill>
                  <a:srgbClr val="003399"/>
                </a:solidFill>
                <a:effectLst/>
                <a:uLnTx/>
                <a:uFillTx/>
                <a:latin typeface="EC Square Sans Pro" panose="020B0506040000020004" pitchFamily="34" charset="0"/>
              </a:rPr>
              <a:t>não podem ser utilizados em conformidade com os artigos  112.º, 113.º e 114.º; ou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pt-PT" sz="2000" b="0" i="0" u="none" strike="noStrike" cap="none" normalizeH="0" baseline="0" noProof="0" dirty="0">
                <a:ln>
                  <a:noFill/>
                </a:ln>
                <a:solidFill>
                  <a:srgbClr val="003399"/>
                </a:solidFill>
                <a:effectLst/>
                <a:uLnTx/>
                <a:uFillTx/>
                <a:latin typeface="EC Square Sans Pro" panose="020B0506040000020004" pitchFamily="34" charset="0"/>
              </a:rPr>
              <a:t>b)  só podem ser utilizados em conformidade com os artigos 112.º, 113.º e 114.º sob reserva de </a:t>
            </a:r>
            <a:r>
              <a:rPr kumimoji="0" lang="pt-PT" sz="2000" b="1" i="0" u="none" strike="noStrike" cap="none" normalizeH="0" baseline="0" noProof="0" dirty="0">
                <a:ln>
                  <a:noFill/>
                </a:ln>
                <a:solidFill>
                  <a:srgbClr val="003399"/>
                </a:solidFill>
                <a:effectLst/>
                <a:uLnTx/>
                <a:uFillTx/>
                <a:latin typeface="EC Square Sans Pro" panose="020B0506040000020004" pitchFamily="34" charset="0"/>
              </a:rPr>
              <a:t>determinadas condições</a:t>
            </a:r>
            <a:r>
              <a:rPr kumimoji="0" lang="pt-PT" sz="2000" b="0" i="0" u="none" strike="noStrike" cap="none" normalizeH="0" baseline="0" noProof="0" dirty="0">
                <a:ln>
                  <a:noFill/>
                </a:ln>
                <a:solidFill>
                  <a:srgbClr val="003399"/>
                </a:solidFill>
                <a:effectLst/>
                <a:uLnTx/>
                <a:uFillTx/>
                <a:latin typeface="EC Square Sans Pro" panose="020B0506040000020004" pitchFamily="34" charset="0"/>
              </a:rPr>
              <a:t>. </a:t>
            </a: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a:ln>
                  <a:noFill/>
                </a:ln>
                <a:solidFill>
                  <a:prstClr val="white"/>
                </a:solidFill>
                <a:effectLst/>
                <a:uLnTx/>
                <a:uFillTx/>
                <a:latin typeface="EC Square Sans Pro" panose="020B0506040000020004" pitchFamily="34" charset="0"/>
                <a:ea typeface="Steelfish" charset="0"/>
                <a:cs typeface="Steelfish" charset="0"/>
              </a:rPr>
              <a:t>!</a:t>
            </a:r>
            <a:r>
              <a:rPr kumimoji="0" lang="pt-PT" sz="2000" b="0" i="0" u="none" strike="noStrike" cap="none" normalizeH="0" baseline="0" noProof="0">
                <a:ln>
                  <a:noFill/>
                </a:ln>
                <a:solidFill>
                  <a:srgbClr val="003399"/>
                </a:solidFill>
                <a:effectLst/>
                <a:uLnTx/>
                <a:uFillTx/>
                <a:latin typeface="EC Square Sans Pro" panose="020B0506040000020004" pitchFamily="34" charset="0"/>
                <a:ea typeface="Steelfish" charset="0"/>
                <a:cs typeface="Steelfish" charset="0"/>
              </a:rPr>
              <a:t> Artigo 37.º, n.º 5</a:t>
            </a: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a:ln>
                  <a:noFill/>
                </a:ln>
                <a:solidFill>
                  <a:prstClr val="white"/>
                </a:solidFill>
                <a:effectLst/>
                <a:uLnTx/>
                <a:uFillTx/>
                <a:latin typeface="EC Square Sans Pro" panose="020B0506040000020004" pitchFamily="34" charset="0"/>
                <a:ea typeface="Steelfish" charset="0"/>
                <a:cs typeface="Steelfish" charset="0"/>
              </a:rPr>
              <a:t>!</a:t>
            </a:r>
            <a:r>
              <a:rPr kumimoji="0" lang="pt-PT" b="0" i="0" u="none" strike="noStrike" cap="none" normalizeH="0" baseline="0" noProof="0">
                <a:ln>
                  <a:noFill/>
                </a:ln>
                <a:effectLst/>
                <a:uLnTx/>
                <a:uFillTx/>
                <a:latin typeface="EC Square Sans Pro" panose="020B0506040000020004" pitchFamily="34" charset="0"/>
                <a:ea typeface="Steelfish" charset="0"/>
                <a:cs typeface="Steelfish" charset="0"/>
              </a:rPr>
              <a:t> </a:t>
            </a:r>
            <a:r>
              <a:rPr kumimoji="0" lang="pt-PT" sz="2000" b="0" i="0" u="none" strike="noStrike" cap="none" normalizeH="0" baseline="0" noProof="0">
                <a:ln>
                  <a:noFill/>
                </a:ln>
                <a:solidFill>
                  <a:srgbClr val="003399"/>
                </a:solidFill>
                <a:effectLst/>
                <a:uLnTx/>
                <a:uFillTx/>
                <a:latin typeface="EC Square Sans Pro" panose="020B0506040000020004" pitchFamily="34" charset="0"/>
                <a:ea typeface="Steelfish" charset="0"/>
                <a:cs typeface="Steelfish" charset="0"/>
              </a:rPr>
              <a:t>Artigo 107.º, n.º 6</a:t>
            </a: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t>Quadro legislativo da UE: Regulamento (UE) 2019/6 sobre MEDICAMENTOS VETERINÁRIOS (VMP)</a:t>
            </a:r>
            <a:br>
              <a:rPr kumimoji="0" lang="pt-PT"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rPr>
            </a:br>
            <a:endParaRPr kumimoji="0" lang="pt-PT" sz="2800" b="1" i="0" u="none" strike="noStrike" cap="none" normalizeH="0" baseline="0" noProof="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78802"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“lista de reserva para</a:t>
            </a:r>
            <a:b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b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 seres humanos”</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568950"/>
            <a:ext cx="1854174" cy="1200329"/>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“uso de AM fora da autorização de introdução no mercado”</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pt-PT" sz="2400">
                <a:latin typeface="EC Square Sans Pro" panose="020B0506040000020004" pitchFamily="34" charset="0"/>
              </a:rPr>
              <a:t>Uso de medicamentos veterinários antimicrobianos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pt-PT" sz="1800" i="1">
                <a:latin typeface="EC Square Sans Pro" panose="020B0506040000020004" pitchFamily="34" charset="0"/>
              </a:rPr>
              <a:t>Regulamento de Execução (UE) 2022/1255 da Comissão</a:t>
            </a: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440120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PT"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Os antimicrobianos e o grupo de antimicrobianos enumerados neste regulamento </a:t>
            </a:r>
            <a:r>
              <a:rPr lang="pt-PT" sz="2000" b="1" dirty="0">
                <a:solidFill>
                  <a:srgbClr val="024B9C"/>
                </a:solidFill>
                <a:latin typeface="EC Square Sans Pro" panose="020B0506040000020004" pitchFamily="34" charset="0"/>
                <a:ea typeface="+mn-ea"/>
                <a:cs typeface="+mn-cs"/>
              </a:rPr>
              <a:t>não podem</a:t>
            </a:r>
            <a:r>
              <a:rPr lang="pt-PT" sz="2000" dirty="0">
                <a:solidFill>
                  <a:srgbClr val="024B9C"/>
                </a:solidFill>
                <a:latin typeface="EC Square Sans Pro" panose="020B0506040000020004" pitchFamily="34" charset="0"/>
                <a:ea typeface="+mn-ea"/>
                <a:cs typeface="+mn-cs"/>
              </a:rPr>
              <a:t> ser usados em medicamentos veterinários.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PT"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Os medicamentos veterinários que contenham antimicrobianos listados neste regulamento </a:t>
            </a:r>
            <a:r>
              <a:rPr lang="pt-PT" sz="2000" b="1" dirty="0">
                <a:solidFill>
                  <a:srgbClr val="024B9C"/>
                </a:solidFill>
                <a:latin typeface="EC Square Sans Pro" panose="020B0506040000020004" pitchFamily="34" charset="0"/>
                <a:ea typeface="+mn-ea"/>
                <a:cs typeface="+mn-cs"/>
              </a:rPr>
              <a:t>não podem</a:t>
            </a:r>
            <a:r>
              <a:rPr lang="pt-PT" sz="2000" dirty="0">
                <a:solidFill>
                  <a:srgbClr val="024B9C"/>
                </a:solidFill>
                <a:latin typeface="EC Square Sans Pro" panose="020B0506040000020004" pitchFamily="34" charset="0"/>
                <a:ea typeface="+mn-ea"/>
                <a:cs typeface="+mn-cs"/>
              </a:rPr>
              <a:t> ser usados em alimentos medicamentosos para animais.</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PT"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A lista de antimicrobianos ou grupos de antimicrobianos a reservar para o tratamento de certas infeções em seres humanos </a:t>
            </a:r>
            <a:r>
              <a:rPr kumimoji="0" lang="pt-PT" sz="2000" b="0" i="0" u="none" strike="noStrike" cap="none" normalizeH="0" baseline="0" noProof="0" dirty="0">
                <a:ln>
                  <a:noFill/>
                </a:ln>
                <a:solidFill>
                  <a:srgbClr val="024B9C"/>
                </a:solidFill>
                <a:effectLst/>
                <a:uLnTx/>
                <a:uFillTx/>
                <a:latin typeface="EC Square Sans Pro" panose="020B0506040000020004" pitchFamily="34" charset="0"/>
                <a:ea typeface="+mn-ea"/>
                <a:cs typeface="+mn-cs"/>
              </a:rPr>
              <a:t>deve ser mantida sob revisão contínua, </a:t>
            </a:r>
            <a:r>
              <a:rPr kumimoji="0" lang="pt-PT"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à luz de novas evidências científicas ou informações emergentes.</a:t>
            </a: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444626" cy="307777"/>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cap="none" normalizeH="0" baseline="0" noProof="0" dirty="0">
                <a:ln>
                  <a:noFill/>
                </a:ln>
                <a:solidFill>
                  <a:srgbClr val="FFFFFF"/>
                </a:solidFill>
                <a:effectLst/>
                <a:uLnTx/>
                <a:uFillTx/>
                <a:latin typeface="EC Square Sans Pro" panose="020B0506040000020004" pitchFamily="34" charset="0"/>
              </a:rPr>
              <a:t>“lista de reserva”</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4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Uso de medicamentos antimicrobianos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pt-PT" sz="1600" b="1" dirty="0">
                <a:solidFill>
                  <a:srgbClr val="FFFFFF"/>
                </a:solidFill>
                <a:latin typeface="EC Square Sans Pro" panose="020B0506040000020004" pitchFamily="34" charset="0"/>
                <a:ea typeface="+mn-ea"/>
                <a:cs typeface="Arial" panose="020B0604020202020204" pitchFamily="34" charset="0"/>
              </a:rPr>
              <a:t>Lista de reserva para seres humanos: antimicrobianos reservados para o tratamento de certas infeções em seres humanos</a:t>
            </a: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3345788" cy="338554"/>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cap="none" normalizeH="0" baseline="0" noProof="0" dirty="0">
                <a:ln>
                  <a:noFill/>
                </a:ln>
                <a:solidFill>
                  <a:srgbClr val="FFFFFF"/>
                </a:solidFill>
                <a:effectLst/>
                <a:uLnTx/>
                <a:uFillTx/>
                <a:latin typeface="EC Square Sans Pro" panose="020B0506040000020004" pitchFamily="34" charset="0"/>
              </a:rPr>
              <a:t>“lista de reserva para seres humanos”</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cap="none" normalizeH="0" baseline="0" noProof="0">
                <a:ln>
                  <a:noFill/>
                </a:ln>
                <a:solidFill>
                  <a:srgbClr val="003399"/>
                </a:solidFill>
                <a:effectLst/>
                <a:uLnTx/>
                <a:uFillTx/>
                <a:latin typeface="EC Square Sans Pro" panose="020B0506040000020004" pitchFamily="34" charset="0"/>
              </a:rPr>
              <a:t>Regulamento de Execução (UE) 2022/1255 da Comissão </a:t>
            </a: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pt-PT" sz="2400">
                <a:latin typeface="EC Square Sans Pro" panose="020B0506040000020004" pitchFamily="34" charset="0"/>
              </a:rPr>
              <a:t>Uso de medicamentos antimicrobianos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451923"/>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PT" sz="2000"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Apoiar o uso prudente e preservar a eficácia</a:t>
            </a:r>
          </a:p>
        </p:txBody>
      </p:sp>
      <p:sp>
        <p:nvSpPr>
          <p:cNvPr id="2" name="TextBox 1">
            <a:extLst>
              <a:ext uri="{FF2B5EF4-FFF2-40B4-BE49-F238E27FC236}">
                <a16:creationId xmlns:a16="http://schemas.microsoft.com/office/drawing/2014/main" id="{72DADA4D-4D25-7857-BAE7-1489109F3380}"/>
              </a:ext>
            </a:extLst>
          </p:cNvPr>
          <p:cNvSpPr txBox="1"/>
          <p:nvPr/>
        </p:nvSpPr>
        <p:spPr>
          <a:xfrm>
            <a:off x="6517838" y="2335935"/>
            <a:ext cx="2520779" cy="4105394"/>
          </a:xfrm>
          <a:prstGeom prst="rect">
            <a:avLst/>
          </a:prstGeom>
          <a:noFill/>
        </p:spPr>
        <p:txBody>
          <a:bodyPr wrap="square" lIns="0" tIns="0" rIns="0" bIns="0" rtlCol="0">
            <a:noAutofit/>
          </a:bodyPr>
          <a:lstStyle/>
          <a:p>
            <a:pPr marL="342900" indent="-342900">
              <a:spcAft>
                <a:spcPts val="900"/>
              </a:spcAft>
            </a:pPr>
            <a:r>
              <a:rPr lang="pt-PT" sz="1500">
                <a:latin typeface="Times New Roman" panose="02020603050405020304" pitchFamily="18" charset="0"/>
                <a:cs typeface="Times New Roman" panose="02020603050405020304" pitchFamily="18" charset="0"/>
              </a:rPr>
              <a:t>(2)	Antivirais</a:t>
            </a:r>
          </a:p>
          <a:p>
            <a:pPr marL="628650" indent="-342900">
              <a:spcAft>
                <a:spcPts val="900"/>
              </a:spcAft>
            </a:pPr>
            <a:r>
              <a:rPr lang="pt-PT" sz="1500">
                <a:latin typeface="Times New Roman" panose="02020603050405020304" pitchFamily="18" charset="0"/>
                <a:cs typeface="Times New Roman" panose="02020603050405020304" pitchFamily="18" charset="0"/>
              </a:rPr>
              <a:t>(a)	Amantadina</a:t>
            </a:r>
          </a:p>
          <a:p>
            <a:pPr marL="628650" indent="-342900">
              <a:spcAft>
                <a:spcPts val="900"/>
              </a:spcAft>
            </a:pPr>
            <a:r>
              <a:rPr lang="pt-PT" sz="1500">
                <a:latin typeface="Times New Roman" panose="02020603050405020304" pitchFamily="18" charset="0"/>
                <a:cs typeface="Times New Roman" panose="02020603050405020304" pitchFamily="18" charset="0"/>
              </a:rPr>
              <a:t>(b)	Baloxavir marboxil</a:t>
            </a:r>
          </a:p>
          <a:p>
            <a:pPr marL="628650" indent="-342900">
              <a:spcAft>
                <a:spcPts val="900"/>
              </a:spcAft>
            </a:pPr>
            <a:r>
              <a:rPr lang="pt-PT" sz="1500">
                <a:latin typeface="Times New Roman" panose="02020603050405020304" pitchFamily="18" charset="0"/>
                <a:cs typeface="Times New Roman" panose="02020603050405020304" pitchFamily="18" charset="0"/>
              </a:rPr>
              <a:t>(c)	Celgosivir</a:t>
            </a:r>
          </a:p>
          <a:p>
            <a:pPr marL="628650" indent="-342900">
              <a:spcAft>
                <a:spcPts val="900"/>
              </a:spcAft>
            </a:pPr>
            <a:r>
              <a:rPr lang="pt-PT" sz="1500">
                <a:latin typeface="Times New Roman" panose="02020603050405020304" pitchFamily="18" charset="0"/>
                <a:cs typeface="Times New Roman" panose="02020603050405020304" pitchFamily="18" charset="0"/>
              </a:rPr>
              <a:t>(d)	Favipiravir</a:t>
            </a:r>
          </a:p>
          <a:p>
            <a:pPr marL="628650" indent="-342900">
              <a:spcAft>
                <a:spcPts val="900"/>
              </a:spcAft>
            </a:pPr>
            <a:r>
              <a:rPr lang="pt-PT" sz="1500">
                <a:latin typeface="Times New Roman" panose="02020603050405020304" pitchFamily="18" charset="0"/>
                <a:cs typeface="Times New Roman" panose="02020603050405020304" pitchFamily="18" charset="0"/>
              </a:rPr>
              <a:t>(e)	Galidesivir</a:t>
            </a:r>
          </a:p>
          <a:p>
            <a:pPr marL="628650" indent="-342900">
              <a:spcAft>
                <a:spcPts val="900"/>
              </a:spcAft>
            </a:pPr>
            <a:r>
              <a:rPr lang="pt-PT" sz="1500">
                <a:latin typeface="Times New Roman" panose="02020603050405020304" pitchFamily="18" charset="0"/>
                <a:cs typeface="Times New Roman" panose="02020603050405020304" pitchFamily="18" charset="0"/>
              </a:rPr>
              <a:t>(f)	Lactimidomicina</a:t>
            </a:r>
          </a:p>
          <a:p>
            <a:pPr marL="628650" indent="-342900">
              <a:spcAft>
                <a:spcPts val="900"/>
              </a:spcAft>
            </a:pPr>
            <a:r>
              <a:rPr lang="pt-PT" sz="1500">
                <a:latin typeface="Times New Roman" panose="02020603050405020304" pitchFamily="18" charset="0"/>
                <a:cs typeface="Times New Roman" panose="02020603050405020304" pitchFamily="18" charset="0"/>
              </a:rPr>
              <a:t>(g)	Laninamivir</a:t>
            </a:r>
          </a:p>
          <a:p>
            <a:pPr marL="628650" indent="-342900">
              <a:spcAft>
                <a:spcPts val="900"/>
              </a:spcAft>
            </a:pPr>
            <a:r>
              <a:rPr lang="pt-PT" sz="1500">
                <a:latin typeface="Times New Roman" panose="02020603050405020304" pitchFamily="18" charset="0"/>
                <a:cs typeface="Times New Roman" panose="02020603050405020304" pitchFamily="18" charset="0"/>
              </a:rPr>
              <a:t>(h)	Metisazona</a:t>
            </a:r>
          </a:p>
          <a:p>
            <a:pPr marL="628650" indent="-342900">
              <a:spcAft>
                <a:spcPts val="900"/>
              </a:spcAft>
            </a:pPr>
            <a:r>
              <a:rPr lang="pt-PT" sz="1500">
                <a:latin typeface="Times New Roman" panose="02020603050405020304" pitchFamily="18" charset="0"/>
                <a:cs typeface="Times New Roman" panose="02020603050405020304" pitchFamily="18" charset="0"/>
              </a:rPr>
              <a:t>(i)	Molmipiravir</a:t>
            </a:r>
          </a:p>
          <a:p>
            <a:pPr marL="628650" indent="-342900">
              <a:spcAft>
                <a:spcPts val="900"/>
              </a:spcAft>
            </a:pPr>
            <a:r>
              <a:rPr lang="pt-PT" sz="1500">
                <a:latin typeface="Times New Roman" panose="02020603050405020304" pitchFamily="18" charset="0"/>
                <a:cs typeface="Times New Roman" panose="02020603050405020304" pitchFamily="18" charset="0"/>
              </a:rPr>
              <a:t>(j)	Nitazoxanida</a:t>
            </a:r>
          </a:p>
          <a:p>
            <a:pPr marL="628650" indent="-342900">
              <a:spcAft>
                <a:spcPts val="900"/>
              </a:spcAft>
            </a:pPr>
            <a:r>
              <a:rPr lang="pt-PT" sz="1500">
                <a:latin typeface="Times New Roman" panose="02020603050405020304" pitchFamily="18" charset="0"/>
                <a:cs typeface="Times New Roman" panose="02020603050405020304" pitchFamily="18" charset="0"/>
              </a:rPr>
              <a:t>(k)	Oseltamivir</a:t>
            </a:r>
          </a:p>
        </p:txBody>
      </p:sp>
      <p:sp>
        <p:nvSpPr>
          <p:cNvPr id="3" name="TextBox 2">
            <a:extLst>
              <a:ext uri="{FF2B5EF4-FFF2-40B4-BE49-F238E27FC236}">
                <a16:creationId xmlns:a16="http://schemas.microsoft.com/office/drawing/2014/main" id="{6020BF7F-5A71-81E9-48A2-1234393EA451}"/>
              </a:ext>
            </a:extLst>
          </p:cNvPr>
          <p:cNvSpPr txBox="1"/>
          <p:nvPr/>
        </p:nvSpPr>
        <p:spPr>
          <a:xfrm>
            <a:off x="9220200" y="2506836"/>
            <a:ext cx="2137041" cy="3336555"/>
          </a:xfrm>
          <a:prstGeom prst="rect">
            <a:avLst/>
          </a:prstGeom>
          <a:noFill/>
        </p:spPr>
        <p:txBody>
          <a:bodyPr wrap="square" lIns="0" tIns="0" rIns="0" bIns="0" rtlCol="0">
            <a:noAutofit/>
          </a:bodyPr>
          <a:lstStyle/>
          <a:p>
            <a:pPr marL="628650" indent="-342900">
              <a:spcAft>
                <a:spcPts val="900"/>
              </a:spcAft>
            </a:pPr>
            <a:r>
              <a:rPr lang="pt-PT" sz="1500">
                <a:latin typeface="Times New Roman" panose="02020603050405020304" pitchFamily="18" charset="0"/>
                <a:cs typeface="Times New Roman" panose="02020603050405020304" pitchFamily="18" charset="0"/>
              </a:rPr>
              <a:t>(l)	Peramivir</a:t>
            </a:r>
          </a:p>
          <a:p>
            <a:pPr marL="628650" indent="-342900">
              <a:spcAft>
                <a:spcPts val="900"/>
              </a:spcAft>
            </a:pPr>
            <a:r>
              <a:rPr lang="pt-PT" sz="1500">
                <a:latin typeface="Times New Roman" panose="02020603050405020304" pitchFamily="18" charset="0"/>
                <a:cs typeface="Times New Roman" panose="02020603050405020304" pitchFamily="18" charset="0"/>
              </a:rPr>
              <a:t>(M)	Ribavirina</a:t>
            </a:r>
          </a:p>
          <a:p>
            <a:pPr marL="628650" indent="-342900">
              <a:spcAft>
                <a:spcPts val="900"/>
              </a:spcAft>
            </a:pPr>
            <a:r>
              <a:rPr lang="pt-PT" sz="1500">
                <a:latin typeface="Times New Roman" panose="02020603050405020304" pitchFamily="18" charset="0"/>
                <a:cs typeface="Times New Roman" panose="02020603050405020304" pitchFamily="18" charset="0"/>
              </a:rPr>
              <a:t>(n)	Rimantadina</a:t>
            </a:r>
          </a:p>
          <a:p>
            <a:pPr marL="628650" indent="-342900">
              <a:spcAft>
                <a:spcPts val="900"/>
              </a:spcAft>
            </a:pPr>
            <a:r>
              <a:rPr lang="pt-PT" sz="1500">
                <a:latin typeface="Times New Roman" panose="02020603050405020304" pitchFamily="18" charset="0"/>
                <a:cs typeface="Times New Roman" panose="02020603050405020304" pitchFamily="18" charset="0"/>
              </a:rPr>
              <a:t>(o)	Tizoxanida</a:t>
            </a:r>
          </a:p>
          <a:p>
            <a:pPr marL="628650" indent="-342900">
              <a:spcAft>
                <a:spcPts val="900"/>
              </a:spcAft>
            </a:pPr>
            <a:r>
              <a:rPr lang="pt-PT" sz="1500">
                <a:latin typeface="Times New Roman" panose="02020603050405020304" pitchFamily="18" charset="0"/>
                <a:cs typeface="Times New Roman" panose="02020603050405020304" pitchFamily="18" charset="0"/>
              </a:rPr>
              <a:t>(P)	Triazavirina</a:t>
            </a:r>
          </a:p>
          <a:p>
            <a:pPr marL="628650" indent="-342900">
              <a:spcAft>
                <a:spcPts val="900"/>
              </a:spcAft>
            </a:pPr>
            <a:r>
              <a:rPr lang="pt-PT" sz="1500">
                <a:latin typeface="Times New Roman" panose="02020603050405020304" pitchFamily="18" charset="0"/>
                <a:cs typeface="Times New Roman" panose="02020603050405020304" pitchFamily="18" charset="0"/>
              </a:rPr>
              <a:t>(q)	Umifenovir</a:t>
            </a:r>
          </a:p>
          <a:p>
            <a:pPr marL="628650" indent="-342900">
              <a:spcAft>
                <a:spcPts val="2400"/>
              </a:spcAft>
            </a:pPr>
            <a:r>
              <a:rPr lang="pt-PT" sz="1500">
                <a:latin typeface="Times New Roman" panose="02020603050405020304" pitchFamily="18" charset="0"/>
                <a:cs typeface="Times New Roman" panose="02020603050405020304" pitchFamily="18" charset="0"/>
              </a:rPr>
              <a:t>(r)	Zanamivir</a:t>
            </a:r>
          </a:p>
          <a:p>
            <a:pPr marL="342900" indent="-342900">
              <a:spcAft>
                <a:spcPts val="900"/>
              </a:spcAft>
            </a:pPr>
            <a:r>
              <a:rPr lang="pt-PT" sz="1500">
                <a:latin typeface="Times New Roman" panose="02020603050405020304" pitchFamily="18" charset="0"/>
                <a:cs typeface="Times New Roman" panose="02020603050405020304" pitchFamily="18" charset="0"/>
              </a:rPr>
              <a:t>(3)	Antiprotozoários</a:t>
            </a:r>
          </a:p>
          <a:p>
            <a:pPr marL="628650" indent="-342900">
              <a:spcAft>
                <a:spcPts val="900"/>
              </a:spcAft>
            </a:pPr>
            <a:r>
              <a:rPr lang="pt-PT" sz="1500">
                <a:latin typeface="Times New Roman" panose="02020603050405020304" pitchFamily="18" charset="0"/>
                <a:cs typeface="Times New Roman" panose="02020603050405020304" pitchFamily="18" charset="0"/>
              </a:rPr>
              <a:t>(a)	Nitazoxanida</a:t>
            </a:r>
          </a:p>
        </p:txBody>
      </p:sp>
      <p:sp>
        <p:nvSpPr>
          <p:cNvPr id="4" name="TextBox 3">
            <a:extLst>
              <a:ext uri="{FF2B5EF4-FFF2-40B4-BE49-F238E27FC236}">
                <a16:creationId xmlns:a16="http://schemas.microsoft.com/office/drawing/2014/main" id="{44DC0541-5F35-30CB-12FD-50425C754874}"/>
              </a:ext>
            </a:extLst>
          </p:cNvPr>
          <p:cNvSpPr txBox="1"/>
          <p:nvPr/>
        </p:nvSpPr>
        <p:spPr>
          <a:xfrm>
            <a:off x="663930" y="2124446"/>
            <a:ext cx="4822470" cy="4098554"/>
          </a:xfrm>
          <a:prstGeom prst="rect">
            <a:avLst/>
          </a:prstGeom>
          <a:noFill/>
        </p:spPr>
        <p:txBody>
          <a:bodyPr wrap="square" lIns="0" tIns="0" rIns="0" bIns="0" rtlCol="0">
            <a:noAutofit/>
          </a:bodyPr>
          <a:lstStyle/>
          <a:p>
            <a:pPr marL="228600" indent="-228600">
              <a:spcAft>
                <a:spcPts val="600"/>
              </a:spcAft>
            </a:pPr>
            <a:r>
              <a:rPr lang="pt-PT" sz="900">
                <a:latin typeface="Times New Roman" panose="02020603050405020304" pitchFamily="18" charset="0"/>
                <a:cs typeface="Times New Roman" panose="02020603050405020304" pitchFamily="18" charset="0"/>
              </a:rPr>
              <a:t>(1)	Antibióticos</a:t>
            </a:r>
          </a:p>
          <a:p>
            <a:pPr marL="571500" indent="-342900">
              <a:spcAft>
                <a:spcPts val="600"/>
              </a:spcAft>
            </a:pPr>
            <a:r>
              <a:rPr lang="pt-PT" sz="900">
                <a:latin typeface="Times New Roman" panose="02020603050405020304" pitchFamily="18" charset="0"/>
                <a:cs typeface="Times New Roman" panose="02020603050405020304" pitchFamily="18" charset="0"/>
              </a:rPr>
              <a:t>(a)	Carboxipenicilinas</a:t>
            </a:r>
          </a:p>
          <a:p>
            <a:pPr marL="571500" indent="-342900">
              <a:spcAft>
                <a:spcPts val="600"/>
              </a:spcAft>
            </a:pPr>
            <a:r>
              <a:rPr lang="pt-PT" sz="900">
                <a:latin typeface="Times New Roman" panose="02020603050405020304" pitchFamily="18" charset="0"/>
                <a:cs typeface="Times New Roman" panose="02020603050405020304" pitchFamily="18" charset="0"/>
              </a:rPr>
              <a:t>(b)	Ureidopenicilinas</a:t>
            </a:r>
          </a:p>
          <a:p>
            <a:pPr marL="571500" indent="-342900">
              <a:spcAft>
                <a:spcPts val="600"/>
              </a:spcAft>
            </a:pPr>
            <a:r>
              <a:rPr lang="pt-PT" sz="900">
                <a:latin typeface="Times New Roman" panose="02020603050405020304" pitchFamily="18" charset="0"/>
                <a:cs typeface="Times New Roman" panose="02020603050405020304" pitchFamily="18" charset="0"/>
              </a:rPr>
              <a:t>(c)	Ceftobiprole</a:t>
            </a:r>
          </a:p>
          <a:p>
            <a:pPr marL="571500" indent="-342900">
              <a:spcAft>
                <a:spcPts val="600"/>
              </a:spcAft>
            </a:pPr>
            <a:r>
              <a:rPr lang="pt-PT" sz="900">
                <a:latin typeface="Times New Roman" panose="02020603050405020304" pitchFamily="18" charset="0"/>
                <a:cs typeface="Times New Roman" panose="02020603050405020304" pitchFamily="18" charset="0"/>
              </a:rPr>
              <a:t>(d)	Ceftarolina</a:t>
            </a:r>
          </a:p>
          <a:p>
            <a:pPr marL="571500" indent="-342900">
              <a:spcAft>
                <a:spcPts val="600"/>
              </a:spcAft>
            </a:pPr>
            <a:r>
              <a:rPr lang="pt-PT" sz="900">
                <a:latin typeface="Times New Roman" panose="02020603050405020304" pitchFamily="18" charset="0"/>
                <a:cs typeface="Times New Roman" panose="02020603050405020304" pitchFamily="18" charset="0"/>
              </a:rPr>
              <a:t>(e)	Combinações de cefalosporinas com inibidores das beta lactamases</a:t>
            </a:r>
          </a:p>
          <a:p>
            <a:pPr marL="571500" indent="-342900">
              <a:spcAft>
                <a:spcPts val="600"/>
              </a:spcAft>
            </a:pPr>
            <a:r>
              <a:rPr lang="pt-PT" sz="900">
                <a:latin typeface="Times New Roman" panose="02020603050405020304" pitchFamily="18" charset="0"/>
                <a:cs typeface="Times New Roman" panose="02020603050405020304" pitchFamily="18" charset="0"/>
              </a:rPr>
              <a:t>(f)	Cefalosporinas sideróforas</a:t>
            </a:r>
          </a:p>
          <a:p>
            <a:pPr marL="571500" indent="-342900">
              <a:spcAft>
                <a:spcPts val="600"/>
              </a:spcAft>
            </a:pPr>
            <a:r>
              <a:rPr lang="pt-PT" sz="900">
                <a:latin typeface="Times New Roman" panose="02020603050405020304" pitchFamily="18" charset="0"/>
                <a:cs typeface="Times New Roman" panose="02020603050405020304" pitchFamily="18" charset="0"/>
              </a:rPr>
              <a:t>(g)	Carbapenemes</a:t>
            </a:r>
          </a:p>
          <a:p>
            <a:pPr marL="571500" indent="-342900">
              <a:spcAft>
                <a:spcPts val="600"/>
              </a:spcAft>
            </a:pPr>
            <a:r>
              <a:rPr lang="pt-PT" sz="900">
                <a:latin typeface="Times New Roman" panose="02020603050405020304" pitchFamily="18" charset="0"/>
                <a:cs typeface="Times New Roman" panose="02020603050405020304" pitchFamily="18" charset="0"/>
              </a:rPr>
              <a:t>(h)	Penemes</a:t>
            </a:r>
          </a:p>
          <a:p>
            <a:pPr marL="571500" indent="-342900">
              <a:spcAft>
                <a:spcPts val="600"/>
              </a:spcAft>
            </a:pPr>
            <a:r>
              <a:rPr lang="pt-PT" sz="900">
                <a:latin typeface="Times New Roman" panose="02020603050405020304" pitchFamily="18" charset="0"/>
                <a:cs typeface="Times New Roman" panose="02020603050405020304" pitchFamily="18" charset="0"/>
              </a:rPr>
              <a:t>(i)	Monobactamas</a:t>
            </a:r>
          </a:p>
          <a:p>
            <a:pPr marL="571500" indent="-342900">
              <a:spcAft>
                <a:spcPts val="600"/>
              </a:spcAft>
            </a:pPr>
            <a:r>
              <a:rPr lang="pt-PT" sz="900">
                <a:latin typeface="Times New Roman" panose="02020603050405020304" pitchFamily="18" charset="0"/>
                <a:cs typeface="Times New Roman" panose="02020603050405020304" pitchFamily="18" charset="0"/>
              </a:rPr>
              <a:t>(j)	Derivados do ácido fosfónico</a:t>
            </a:r>
          </a:p>
          <a:p>
            <a:pPr marL="571500" indent="-342900">
              <a:spcAft>
                <a:spcPts val="600"/>
              </a:spcAft>
            </a:pPr>
            <a:r>
              <a:rPr lang="pt-PT" sz="900">
                <a:latin typeface="Times New Roman" panose="02020603050405020304" pitchFamily="18" charset="0"/>
                <a:cs typeface="Times New Roman" panose="02020603050405020304" pitchFamily="18" charset="0"/>
              </a:rPr>
              <a:t>(k)	Glicopeptídeos</a:t>
            </a:r>
          </a:p>
          <a:p>
            <a:pPr marL="571500" indent="-342900">
              <a:spcAft>
                <a:spcPts val="600"/>
              </a:spcAft>
            </a:pPr>
            <a:r>
              <a:rPr lang="pt-PT" sz="900">
                <a:latin typeface="Times New Roman" panose="02020603050405020304" pitchFamily="18" charset="0"/>
                <a:cs typeface="Times New Roman" panose="02020603050405020304" pitchFamily="18" charset="0"/>
              </a:rPr>
              <a:t>(1)	Lipopeptídeos</a:t>
            </a:r>
          </a:p>
          <a:p>
            <a:pPr marL="571500" indent="-342900">
              <a:spcAft>
                <a:spcPts val="600"/>
              </a:spcAft>
            </a:pPr>
            <a:r>
              <a:rPr lang="pt-PT" sz="900">
                <a:latin typeface="Times New Roman" panose="02020603050405020304" pitchFamily="18" charset="0"/>
                <a:cs typeface="Times New Roman" panose="02020603050405020304" pitchFamily="18" charset="0"/>
              </a:rPr>
              <a:t>(m)	Oxazolidinonas</a:t>
            </a:r>
          </a:p>
          <a:p>
            <a:pPr marL="571500" indent="-342900">
              <a:spcAft>
                <a:spcPts val="600"/>
              </a:spcAft>
            </a:pPr>
            <a:r>
              <a:rPr lang="pt-PT" sz="900">
                <a:latin typeface="Times New Roman" panose="02020603050405020304" pitchFamily="18" charset="0"/>
                <a:cs typeface="Times New Roman" panose="02020603050405020304" pitchFamily="18" charset="0"/>
              </a:rPr>
              <a:t>(n)	Fidaxomicina</a:t>
            </a:r>
          </a:p>
          <a:p>
            <a:pPr marL="571500" indent="-342900">
              <a:spcAft>
                <a:spcPts val="600"/>
              </a:spcAft>
            </a:pPr>
            <a:r>
              <a:rPr lang="pt-PT" sz="900">
                <a:latin typeface="Times New Roman" panose="02020603050405020304" pitchFamily="18" charset="0"/>
                <a:cs typeface="Times New Roman" panose="02020603050405020304" pitchFamily="18" charset="0"/>
              </a:rPr>
              <a:t>(o)	Plazomicina</a:t>
            </a:r>
          </a:p>
          <a:p>
            <a:pPr marL="571500" indent="-342900">
              <a:spcAft>
                <a:spcPts val="600"/>
              </a:spcAft>
            </a:pPr>
            <a:r>
              <a:rPr lang="pt-PT" sz="900">
                <a:latin typeface="Times New Roman" panose="02020603050405020304" pitchFamily="18" charset="0"/>
                <a:cs typeface="Times New Roman" panose="02020603050405020304" pitchFamily="18" charset="0"/>
              </a:rPr>
              <a:t>(p)	Glicilciclinas</a:t>
            </a:r>
          </a:p>
          <a:p>
            <a:pPr marL="571500" indent="-342900">
              <a:spcAft>
                <a:spcPts val="600"/>
              </a:spcAft>
            </a:pPr>
            <a:r>
              <a:rPr lang="pt-PT" sz="900">
                <a:latin typeface="Times New Roman" panose="02020603050405020304" pitchFamily="18" charset="0"/>
                <a:cs typeface="Times New Roman" panose="02020603050405020304" pitchFamily="18" charset="0"/>
              </a:rPr>
              <a:t>(q)	Eravaciclina</a:t>
            </a:r>
          </a:p>
          <a:p>
            <a:pPr marL="571500" indent="-342900">
              <a:spcAft>
                <a:spcPts val="600"/>
              </a:spcAft>
            </a:pPr>
            <a:r>
              <a:rPr lang="pt-PT" sz="900">
                <a:latin typeface="Times New Roman" panose="02020603050405020304" pitchFamily="18" charset="0"/>
                <a:cs typeface="Times New Roman" panose="02020603050405020304" pitchFamily="18" charset="0"/>
              </a:rPr>
              <a:t>(r)	Omadaciclina</a:t>
            </a:r>
          </a:p>
        </p:txBody>
      </p:sp>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pt-PT" b="1">
                <a:latin typeface="Arial"/>
                <a:cs typeface="Arial"/>
              </a:rPr>
              <a:t>Próximos atos jurídicos delegados e em execução</a:t>
            </a: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1" i="0" u="none" strike="noStrike" cap="none" normalizeH="0" baseline="0" noProof="0">
                <a:ln>
                  <a:noFill/>
                </a:ln>
                <a:solidFill>
                  <a:srgbClr val="002060"/>
                </a:solidFill>
                <a:effectLst/>
                <a:uLnTx/>
                <a:uFillTx/>
                <a:latin typeface="EC Square Sans Pro"/>
              </a:rPr>
              <a:t>Lista de substâncias essenciais para o tratamento da espécie equina</a:t>
            </a:r>
            <a:r>
              <a:rPr kumimoji="0" lang="pt-PT" sz="2000" b="0" i="0" u="none" strike="noStrike" cap="none" normalizeH="0" baseline="0" noProof="0">
                <a:ln>
                  <a:noFill/>
                </a:ln>
                <a:solidFill>
                  <a:srgbClr val="002060"/>
                </a:solidFill>
                <a:effectLst/>
                <a:uLnTx/>
                <a:uFillTx/>
                <a:latin typeface="EC Square Sans Pro"/>
              </a:rPr>
              <a:t>, ou que tragam benefícios clínicos adicionais em comparação com outras opções de tratamento disponíveis para a espécie equina e para as quais o intervalo de segurança para a espécie equina será de seis meses.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t-PT" sz="2000" dirty="0">
                <a:solidFill>
                  <a:srgbClr val="002060"/>
                </a:solidFill>
                <a:latin typeface="EC Square Sans Pro"/>
              </a:rPr>
              <a:t>Lista de antimicrobianos que não devem ser usados, de acordo </a:t>
            </a:r>
            <a:r>
              <a:rPr lang="pt-PT" sz="2000" dirty="0">
                <a:solidFill>
                  <a:schemeClr val="tx1"/>
                </a:solidFill>
                <a:latin typeface="EC Square Sans Pro"/>
              </a:rPr>
              <a:t>com</a:t>
            </a:r>
            <a:r>
              <a:rPr lang="pt-PT" sz="2000" dirty="0">
                <a:solidFill>
                  <a:srgbClr val="FF0000"/>
                </a:solidFill>
                <a:latin typeface="EC Square Sans Pro"/>
              </a:rPr>
              <a:t> </a:t>
            </a:r>
            <a:r>
              <a:rPr lang="pt-PT" sz="2000" dirty="0">
                <a:latin typeface="EC Square Sans Pro"/>
              </a:rPr>
              <a:t>os </a:t>
            </a:r>
            <a:r>
              <a:rPr lang="pt-PT" sz="2000" dirty="0">
                <a:solidFill>
                  <a:srgbClr val="002060"/>
                </a:solidFill>
                <a:latin typeface="EC Square Sans Pro"/>
              </a:rPr>
              <a:t>artigos 112.º-114.º (fora da autorização de introdução no mercado), ou apenas sujeitos a certas condições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2000" b="0" i="0" u="none" strike="noStrike" cap="none" normalizeH="0" baseline="0" noProof="0" dirty="0">
                <a:ln>
                  <a:noFill/>
                </a:ln>
                <a:solidFill>
                  <a:srgbClr val="002060"/>
                </a:solidFill>
                <a:effectLst/>
                <a:uLnTx/>
                <a:uFillTx/>
                <a:latin typeface="EC Square Sans Pro"/>
              </a:rPr>
              <a:t>Lista de substâncias autorizadas para uso em espécies animais terrestres produtoras de alimentos ou substâncias contidas num medicamento para uso em seres humanos autorizado na União, que podem ser usadas em espécies </a:t>
            </a:r>
            <a:r>
              <a:rPr kumimoji="0" lang="pt-PT" sz="2000" b="1" i="0" u="none" strike="noStrike" cap="none" normalizeH="0" baseline="0" noProof="0" dirty="0">
                <a:ln>
                  <a:noFill/>
                </a:ln>
                <a:solidFill>
                  <a:srgbClr val="002060"/>
                </a:solidFill>
                <a:effectLst/>
                <a:uLnTx/>
                <a:uFillTx/>
                <a:latin typeface="EC Square Sans Pro"/>
              </a:rPr>
              <a:t>aquáticas</a:t>
            </a:r>
            <a:r>
              <a:rPr kumimoji="0" lang="pt-PT" sz="2000" b="0" i="0" u="none" strike="noStrike" cap="none" normalizeH="0" baseline="0" noProof="0" dirty="0">
                <a:ln>
                  <a:noFill/>
                </a:ln>
                <a:solidFill>
                  <a:srgbClr val="002060"/>
                </a:solidFill>
                <a:effectLst/>
                <a:uLnTx/>
                <a:uFillTx/>
                <a:latin typeface="EC Square Sans Pro"/>
              </a:rPr>
              <a:t> produtoras de alimentos, em conformidade com o artigo 114.º, n.º 1</a:t>
            </a: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pt-PT" sz="2000" dirty="0">
                <a:solidFill>
                  <a:srgbClr val="002060"/>
                </a:solidFill>
                <a:latin typeface="EC Square Sans Pro"/>
              </a:rPr>
              <a:t>Mais informações sobre todos os atos delegados e de execução:</a:t>
            </a:r>
            <a:br>
              <a:rPr lang="pt-PT" dirty="0"/>
            </a:br>
            <a:r>
              <a:rPr lang="pt-PT" sz="1800" dirty="0">
                <a:effectLst/>
                <a:latin typeface="Segoe UI" panose="020B0502040204020203" pitchFamily="34" charset="0"/>
                <a:hlinkClick r:id="rId5"/>
              </a:rPr>
              <a:t>https://food.ec.europa.eu/animals/animal-health/vet-meds-med-feed/implementation_en</a:t>
            </a: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400" b="1"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Lista de antimicrobianos 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pt-PT"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não podem ser utilizados em conformidade com os artigos 112.º, 113.º e 114.º; ou</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pt-PT" sz="2000"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só podem ser utilizados em conformidade com os artigos 112.º, 113.º e 114.º sob reserva de determinadas condições.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3276600"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pt-PT" i="0" u="none" strike="noStrike" cap="none" normalizeH="0" baseline="0" noProof="0" dirty="0">
                <a:ln>
                  <a:noFill/>
                </a:ln>
                <a:effectLst/>
                <a:uLnTx/>
                <a:uFillTx/>
                <a:latin typeface="EC Square Sans Pro" panose="020B0506040000020004" pitchFamily="34" charset="0"/>
                <a:ea typeface="Steelfish" charset="0"/>
                <a:cs typeface="Steelfish" charset="0"/>
              </a:rPr>
              <a:t> </a:t>
            </a:r>
            <a:r>
              <a:rPr kumimoji="0" lang="pt-PT" sz="2800" b="1" i="0" u="none" strike="noStrike" cap="none"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Artigo 107.º, n.º 6</a:t>
            </a:r>
          </a:p>
        </p:txBody>
      </p:sp>
      <p:sp>
        <p:nvSpPr>
          <p:cNvPr id="19" name="CuadroTexto 18">
            <a:extLst>
              <a:ext uri="{FF2B5EF4-FFF2-40B4-BE49-F238E27FC236}">
                <a16:creationId xmlns:a16="http://schemas.microsoft.com/office/drawing/2014/main" id="{9970EDC7-A38A-4B57-B63A-5E7945914F55}"/>
              </a:ext>
            </a:extLst>
          </p:cNvPr>
          <p:cNvSpPr txBox="1"/>
          <p:nvPr/>
        </p:nvSpPr>
        <p:spPr>
          <a:xfrm>
            <a:off x="762000" y="5855577"/>
            <a:ext cx="3048000"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“uso de AM fora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cap="none" normalizeH="0" baseline="0" noProof="0" dirty="0">
                <a:ln>
                  <a:noFill/>
                </a:ln>
                <a:solidFill>
                  <a:srgbClr val="FFFFFF"/>
                </a:solidFill>
                <a:effectLst/>
                <a:uLnTx/>
                <a:uFillTx/>
                <a:latin typeface="EC Square Sans Pro" panose="020B0506040000020004" pitchFamily="34" charset="0"/>
              </a:rPr>
              <a:t> da autorização de introdução no mercado”</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pt-PT" sz="2400">
                <a:latin typeface="EC Square Sans Pro" panose="020B0506040000020004" pitchFamily="34" charset="0"/>
              </a:rPr>
              <a:t>Uso de medicamentos veterinários antimicrobianos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449784"/>
            <a:ext cx="9677400"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t-PT" b="1" i="0" u="none" strike="noStrike" cap="none"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Lista de antimicrobianos que não devem ser usados fora da autorização de introdução no mercado</a:t>
            </a:r>
          </a:p>
        </p:txBody>
      </p:sp>
      <p:pic>
        <p:nvPicPr>
          <p:cNvPr id="2" name="Imagen 9">
            <a:extLst>
              <a:ext uri="{FF2B5EF4-FFF2-40B4-BE49-F238E27FC236}">
                <a16:creationId xmlns:a16="http://schemas.microsoft.com/office/drawing/2014/main" id="{C3608719-C437-8707-E90D-06EBA2E48D95}"/>
              </a:ext>
            </a:extLst>
          </p:cNvPr>
          <p:cNvPicPr>
            <a:picLocks noChangeAspect="1"/>
          </p:cNvPicPr>
          <p:nvPr/>
        </p:nvPicPr>
        <p:blipFill rotWithShape="1">
          <a:blip r:embed="rId3"/>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pic>
        <p:nvPicPr>
          <p:cNvPr id="3" name="Imagen 16">
            <a:extLst>
              <a:ext uri="{FF2B5EF4-FFF2-40B4-BE49-F238E27FC236}">
                <a16:creationId xmlns:a16="http://schemas.microsoft.com/office/drawing/2014/main" id="{D29DAC1A-CBCB-03AF-5A0F-378874F8275E}"/>
              </a:ext>
            </a:extLst>
          </p:cNvPr>
          <p:cNvPicPr>
            <a:picLocks noChangeAspect="1"/>
          </p:cNvPicPr>
          <p:nvPr/>
        </p:nvPicPr>
        <p:blipFill>
          <a:blip r:embed="rId4"/>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5CC47E2-893D-1B66-1937-B68D374FA163}"/>
              </a:ext>
            </a:extLst>
          </p:cNvPr>
          <p:cNvSpPr txBox="1"/>
          <p:nvPr/>
        </p:nvSpPr>
        <p:spPr>
          <a:xfrm>
            <a:off x="4675197" y="3021667"/>
            <a:ext cx="1648042" cy="413683"/>
          </a:xfrm>
          <a:prstGeom prst="rect">
            <a:avLst/>
          </a:prstGeom>
          <a:solidFill>
            <a:schemeClr val="bg1"/>
          </a:solidFill>
        </p:spPr>
        <p:txBody>
          <a:bodyPr wrap="square" lIns="0" tIns="0" rIns="0" bIns="0" rtlCol="0">
            <a:noAutofit/>
          </a:bodyPr>
          <a:lstStyle/>
          <a:p>
            <a:r>
              <a:rPr lang="pt-PT" sz="500">
                <a:latin typeface="Verdana" panose="020B0604030504040204" pitchFamily="34" charset="0"/>
                <a:ea typeface="Verdana" panose="020B0604030504040204" pitchFamily="34" charset="0"/>
                <a:cs typeface="Times New Roman" panose="02020603050405020304" pitchFamily="18" charset="0"/>
              </a:rPr>
              <a:t>15 de junho de 2023</a:t>
            </a:r>
          </a:p>
          <a:p>
            <a:r>
              <a:rPr lang="pt-PT" sz="500">
                <a:latin typeface="Verdana" panose="020B0604030504040204" pitchFamily="34" charset="0"/>
                <a:ea typeface="Verdana" panose="020B0604030504040204" pitchFamily="34" charset="0"/>
                <a:cs typeface="Times New Roman" panose="02020603050405020304" pitchFamily="18" charset="0"/>
              </a:rPr>
              <a:t>EMA/CVMP/151584/2021</a:t>
            </a:r>
          </a:p>
          <a:p>
            <a:r>
              <a:rPr lang="pt-PT" sz="500">
                <a:latin typeface="Verdana" panose="020B0604030504040204" pitchFamily="34" charset="0"/>
                <a:ea typeface="Verdana" panose="020B0604030504040204" pitchFamily="34" charset="0"/>
                <a:cs typeface="Times New Roman" panose="02020603050405020304" pitchFamily="18" charset="0"/>
              </a:rPr>
              <a:t>Divisão de Medicamentos Veterinários</a:t>
            </a:r>
          </a:p>
        </p:txBody>
      </p:sp>
      <p:sp>
        <p:nvSpPr>
          <p:cNvPr id="5" name="TextBox 4">
            <a:extLst>
              <a:ext uri="{FF2B5EF4-FFF2-40B4-BE49-F238E27FC236}">
                <a16:creationId xmlns:a16="http://schemas.microsoft.com/office/drawing/2014/main" id="{B01A7A1B-31E9-6114-A33E-A8F076929857}"/>
              </a:ext>
            </a:extLst>
          </p:cNvPr>
          <p:cNvSpPr txBox="1"/>
          <p:nvPr/>
        </p:nvSpPr>
        <p:spPr>
          <a:xfrm>
            <a:off x="4675196" y="3435350"/>
            <a:ext cx="3706804" cy="902480"/>
          </a:xfrm>
          <a:prstGeom prst="rect">
            <a:avLst/>
          </a:prstGeom>
          <a:solidFill>
            <a:schemeClr val="bg1"/>
          </a:solidFill>
        </p:spPr>
        <p:txBody>
          <a:bodyPr wrap="square" lIns="0" tIns="0" rIns="0" bIns="0" rtlCol="0">
            <a:noAutofit/>
          </a:bodyPr>
          <a:lstStyle/>
          <a:p>
            <a:r>
              <a:rPr lang="pt-PT" sz="900" dirty="0">
                <a:solidFill>
                  <a:srgbClr val="003399"/>
                </a:solidFill>
                <a:latin typeface="Verdana" panose="020B0604030504040204" pitchFamily="34" charset="0"/>
                <a:ea typeface="Verdana" panose="020B0604030504040204" pitchFamily="34" charset="0"/>
                <a:cs typeface="Times New Roman" panose="02020603050405020304" pitchFamily="18" charset="0"/>
              </a:rPr>
              <a:t>Parecer científico, ao abrigo do artigo 107.º, n.º 6 do Regulamento (UE) 2019/6, para o estabelecimento de uma lista de antimicrobianos que não devem ser utilizados em conformidade com os artigos 112.º, 113.º e 114.º, do mesmo regulamento, ou que só devem ser utilizados em conformidade com estes artigos sujeitos a certas condições</a:t>
            </a:r>
          </a:p>
        </p:txBody>
      </p:sp>
      <p:sp>
        <p:nvSpPr>
          <p:cNvPr id="6" name="TextBox 5">
            <a:extLst>
              <a:ext uri="{FF2B5EF4-FFF2-40B4-BE49-F238E27FC236}">
                <a16:creationId xmlns:a16="http://schemas.microsoft.com/office/drawing/2014/main" id="{F4B1540E-50D8-4B2E-EE35-16F186168E14}"/>
              </a:ext>
            </a:extLst>
          </p:cNvPr>
          <p:cNvSpPr txBox="1"/>
          <p:nvPr/>
        </p:nvSpPr>
        <p:spPr>
          <a:xfrm>
            <a:off x="4894271" y="4654550"/>
            <a:ext cx="6535729" cy="1905000"/>
          </a:xfrm>
          <a:prstGeom prst="rect">
            <a:avLst/>
          </a:prstGeom>
          <a:solidFill>
            <a:schemeClr val="bg1"/>
          </a:solidFill>
        </p:spPr>
        <p:txBody>
          <a:bodyPr wrap="square" lIns="0" tIns="0" rIns="0" bIns="0" rtlCol="0">
            <a:noAutofit/>
          </a:bodyPr>
          <a:lstStyle/>
          <a:p>
            <a:pPr>
              <a:spcAft>
                <a:spcPts val="1200"/>
              </a:spcAft>
            </a:pPr>
            <a:r>
              <a:rPr lang="pt-PT" sz="1000" dirty="0">
                <a:latin typeface="Times New Roman" panose="02020603050405020304" pitchFamily="18" charset="0"/>
                <a:ea typeface="Verdana" panose="020B0604030504040204" pitchFamily="34" charset="0"/>
                <a:cs typeface="Times New Roman" panose="02020603050405020304" pitchFamily="18" charset="0"/>
              </a:rPr>
              <a:t>Ao adotar os referidos atos de execução, a Comissão deve ter em conta os seguintes critérios:</a:t>
            </a:r>
          </a:p>
          <a:p>
            <a:pPr marL="228600" indent="-228600">
              <a:spcAft>
                <a:spcPts val="1200"/>
              </a:spcAft>
            </a:pPr>
            <a:r>
              <a:rPr lang="pt-PT" sz="1000" dirty="0">
                <a:latin typeface="Times New Roman" panose="02020603050405020304" pitchFamily="18" charset="0"/>
                <a:ea typeface="Verdana" panose="020B0604030504040204" pitchFamily="34" charset="0"/>
                <a:cs typeface="Times New Roman" panose="02020603050405020304" pitchFamily="18" charset="0"/>
              </a:rPr>
              <a:t>(a)	Os riscos para a saúde animal ou para a saúde pública, caso o antimicrobiano for utilizado em conformidade com os artigos 112.º, 113.º e 114.º;</a:t>
            </a:r>
          </a:p>
          <a:p>
            <a:pPr marL="228600" indent="-228600">
              <a:spcAft>
                <a:spcPts val="1200"/>
              </a:spcAft>
            </a:pPr>
            <a:r>
              <a:rPr lang="pt-PT" sz="1000" dirty="0">
                <a:latin typeface="Times New Roman" panose="02020603050405020304" pitchFamily="18" charset="0"/>
                <a:ea typeface="Verdana" panose="020B0604030504040204" pitchFamily="34" charset="0"/>
                <a:cs typeface="Times New Roman" panose="02020603050405020304" pitchFamily="18" charset="0"/>
              </a:rPr>
              <a:t>(b)	Os riscos para a saúde animal ou para a saúde pública, em caso de desenvolvimento de resistência aos antimicrobianos;</a:t>
            </a:r>
          </a:p>
          <a:p>
            <a:pPr marL="228600" indent="-228600">
              <a:spcAft>
                <a:spcPts val="1200"/>
              </a:spcAft>
            </a:pPr>
            <a:r>
              <a:rPr lang="pt-PT" sz="1000" dirty="0">
                <a:latin typeface="Times New Roman" panose="02020603050405020304" pitchFamily="18" charset="0"/>
                <a:ea typeface="Verdana" panose="020B0604030504040204" pitchFamily="34" charset="0"/>
                <a:cs typeface="Times New Roman" panose="02020603050405020304" pitchFamily="18" charset="0"/>
              </a:rPr>
              <a:t>(c)	A disponibilidade de outros tratamentos para os animais;</a:t>
            </a:r>
          </a:p>
          <a:p>
            <a:pPr marL="228600" indent="-228600">
              <a:spcAft>
                <a:spcPts val="1200"/>
              </a:spcAft>
            </a:pPr>
            <a:r>
              <a:rPr lang="pt-PT" sz="1000" dirty="0">
                <a:latin typeface="Times New Roman" panose="02020603050405020304" pitchFamily="18" charset="0"/>
                <a:ea typeface="Verdana" panose="020B0604030504040204" pitchFamily="34" charset="0"/>
                <a:cs typeface="Times New Roman" panose="02020603050405020304" pitchFamily="18" charset="0"/>
              </a:rPr>
              <a:t>(d)	A disponibilidade de outros tratamentos antimicrobianos para os seres humanos;</a:t>
            </a:r>
          </a:p>
          <a:p>
            <a:pPr marL="228600" indent="-228600">
              <a:spcAft>
                <a:spcPts val="1200"/>
              </a:spcAft>
            </a:pPr>
            <a:r>
              <a:rPr lang="pt-PT" sz="1000" dirty="0">
                <a:latin typeface="Times New Roman" panose="02020603050405020304" pitchFamily="18" charset="0"/>
                <a:ea typeface="Verdana" panose="020B0604030504040204" pitchFamily="34" charset="0"/>
                <a:cs typeface="Times New Roman" panose="02020603050405020304" pitchFamily="18" charset="0"/>
              </a:rPr>
              <a:t>(e)	O impacto sobre a aquicultura e a produção animal, caso o animal afetado pela doença não for tratado.</a:t>
            </a: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pt-PT" sz="1800">
                <a:solidFill>
                  <a:prstClr val="white"/>
                </a:solidFill>
                <a:latin typeface="EC Square Sans Pro" panose="020B0506040000020004" pitchFamily="34" charset="0"/>
                <a:ea typeface="Steelfish" charset="0"/>
                <a:cs typeface="Steelfish" charset="0"/>
              </a:rPr>
              <a:t>!</a:t>
            </a:r>
            <a:r>
              <a:rPr lang="pt-PT">
                <a:latin typeface="EC Square Sans Pro" panose="020B0506040000020004" pitchFamily="34" charset="0"/>
                <a:ea typeface="Steelfish" charset="0"/>
                <a:cs typeface="Steelfish" charset="0"/>
              </a:rPr>
              <a:t> </a:t>
            </a:r>
            <a:r>
              <a:rPr lang="pt-PT" sz="2800" b="1">
                <a:solidFill>
                  <a:srgbClr val="003399"/>
                </a:solidFill>
                <a:latin typeface="EC Square Sans Pro" panose="020B0506040000020004" pitchFamily="34" charset="0"/>
                <a:ea typeface="Steelfish" charset="0"/>
                <a:cs typeface="Steelfish" charset="0"/>
              </a:rPr>
              <a:t>Artigo 114.º </a:t>
            </a: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pt-PT" dirty="0">
                <a:solidFill>
                  <a:srgbClr val="003399"/>
                </a:solidFill>
                <a:latin typeface="EC Square Sans Pro" panose="020B0506040000020004" pitchFamily="34" charset="0"/>
                <a:ea typeface="+mn-ea"/>
                <a:cs typeface="Arial" panose="020B0604020202020204" pitchFamily="34" charset="0"/>
              </a:rPr>
              <a:t>A Comissão deve estabelecer, sob a forma de atos de execução, uma lista de substâncias utilizadas em medicamentos veterinários autorizados na União para utilização em espécies animais terrestres produtoras de alimentos ou substâncias contidas em medicamentos para uso humano autorizados na União em conformidade com a Diretiva 2001/83/CE ou o Regulamento (CE) n.º 726/2004, </a:t>
            </a:r>
            <a:r>
              <a:rPr lang="pt-PT" b="1" dirty="0">
                <a:solidFill>
                  <a:srgbClr val="003399"/>
                </a:solidFill>
                <a:latin typeface="EC Square Sans Pro" panose="020B0506040000020004" pitchFamily="34" charset="0"/>
                <a:ea typeface="+mn-ea"/>
                <a:cs typeface="Arial" panose="020B0604020202020204" pitchFamily="34" charset="0"/>
              </a:rPr>
              <a:t>que podem ser utilizadas em espécies aquáticas produtoras de alimentos em conformidade com o n.º 1 do artigo 114.º.</a:t>
            </a:r>
          </a:p>
        </p:txBody>
      </p:sp>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PT">
                <a:latin typeface="EC Square Sans Pro" panose="020B0506040000020004" pitchFamily="34" charset="0"/>
              </a:rPr>
              <a:t>Próximos atos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400110"/>
          </a:xfrm>
          <a:prstGeom prst="rect">
            <a:avLst/>
          </a:prstGeom>
          <a:noFill/>
        </p:spPr>
        <p:txBody>
          <a:bodyPr wrap="square" rtlCol="0">
            <a:spAutoFit/>
          </a:bodyPr>
          <a:lstStyle/>
          <a:p>
            <a:pPr algn="l"/>
            <a:r>
              <a:rPr lang="pt-PT" sz="2000" b="1" dirty="0">
                <a:solidFill>
                  <a:schemeClr val="bg1"/>
                </a:solidFill>
                <a:latin typeface="EC Square Sans Pro" panose="020B0506040000020004" pitchFamily="34" charset="0"/>
                <a:ea typeface="+mn-ea"/>
                <a:cs typeface="Arial" panose="020B0604020202020204" pitchFamily="34" charset="0"/>
              </a:rPr>
              <a:t>Lista de antimicrobianos que podem ser usados para espécies aquáticas produtoras de alimentos</a:t>
            </a:r>
          </a:p>
        </p:txBody>
      </p:sp>
      <p:pic>
        <p:nvPicPr>
          <p:cNvPr id="3" name="Imagen 12">
            <a:extLst>
              <a:ext uri="{FF2B5EF4-FFF2-40B4-BE49-F238E27FC236}">
                <a16:creationId xmlns:a16="http://schemas.microsoft.com/office/drawing/2014/main" id="{60C39017-006F-5B6C-377C-C108133FA604}"/>
              </a:ext>
            </a:extLst>
          </p:cNvPr>
          <p:cNvPicPr>
            <a:picLocks noChangeAspect="1"/>
          </p:cNvPicPr>
          <p:nvPr/>
        </p:nvPicPr>
        <p:blipFill rotWithShape="1">
          <a:blip r:embed="rId4"/>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63791AE-5805-BBFC-394E-09B538BDE3F2}"/>
              </a:ext>
            </a:extLst>
          </p:cNvPr>
          <p:cNvSpPr txBox="1"/>
          <p:nvPr/>
        </p:nvSpPr>
        <p:spPr>
          <a:xfrm>
            <a:off x="5629275" y="3536744"/>
            <a:ext cx="5876925" cy="2196062"/>
          </a:xfrm>
          <a:prstGeom prst="rect">
            <a:avLst/>
          </a:prstGeom>
          <a:solidFill>
            <a:schemeClr val="bg1"/>
          </a:solidFill>
        </p:spPr>
        <p:txBody>
          <a:bodyPr wrap="square" lIns="0" tIns="0" rIns="0" bIns="0" rtlCol="0">
            <a:noAutofit/>
          </a:bodyPr>
          <a:lstStyle/>
          <a:p>
            <a:pPr>
              <a:spcAft>
                <a:spcPts val="1200"/>
              </a:spcAft>
            </a:pPr>
            <a:r>
              <a:rPr lang="pt-PT" sz="1400" i="1" dirty="0">
                <a:latin typeface="Times New Roman" panose="02020603050405020304" pitchFamily="18" charset="0"/>
                <a:ea typeface="Verdana" panose="020B0604030504040204" pitchFamily="34" charset="0"/>
                <a:cs typeface="Times New Roman" panose="02020603050405020304" pitchFamily="18" charset="0"/>
              </a:rPr>
              <a:t>“a) Os riscos para o ambiente decorrentes do tratamento da espécie aquática produtora de alimentos com essas substâncias;</a:t>
            </a:r>
          </a:p>
          <a:p>
            <a:pPr>
              <a:spcAft>
                <a:spcPts val="1200"/>
              </a:spcAft>
            </a:pPr>
            <a:r>
              <a:rPr lang="pt-PT" sz="1400" i="1" dirty="0">
                <a:latin typeface="Times New Roman" panose="02020603050405020304" pitchFamily="18" charset="0"/>
                <a:ea typeface="Verdana" panose="020B0604030504040204" pitchFamily="34" charset="0"/>
                <a:cs typeface="Times New Roman" panose="02020603050405020304" pitchFamily="18" charset="0"/>
              </a:rPr>
              <a:t>b) O impacto na saúde animal e na saúde pública, se a espécie aquática produtora de alimentos afetada não puder receber um antimicrobiano constante da lista estabelecida em conformidade com o artigo 107.º, n.º 6;</a:t>
            </a:r>
          </a:p>
          <a:p>
            <a:pPr>
              <a:spcAft>
                <a:spcPts val="1200"/>
              </a:spcAft>
            </a:pPr>
            <a:r>
              <a:rPr lang="pt-PT" sz="1400" i="1" dirty="0">
                <a:latin typeface="Times New Roman" panose="02020603050405020304" pitchFamily="18" charset="0"/>
                <a:ea typeface="Verdana" panose="020B0604030504040204" pitchFamily="34" charset="0"/>
                <a:cs typeface="Times New Roman" panose="02020603050405020304" pitchFamily="18" charset="0"/>
              </a:rPr>
              <a:t>c) A disponibilidade ou indisponibilidade de outros medicamentos, tratamentos ou medidas para a prevenção ou tratamento de doenças ou certas indicações nas espécies aquáticas produtoras de alimentos.”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2490</Words>
  <Application>Microsoft Office PowerPoint</Application>
  <PresentationFormat>Custom</PresentationFormat>
  <Paragraphs>221</Paragraphs>
  <Slides>26</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EC Square Sans Pro</vt:lpstr>
      <vt:lpstr>Montserrat</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36</cp:revision>
  <dcterms:created xsi:type="dcterms:W3CDTF">2023-11-20T15:58:16Z</dcterms:created>
  <dcterms:modified xsi:type="dcterms:W3CDTF">2024-06-03T08:04:08Z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