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5"/>
  </p:notesMasterIdLst>
  <p:handoutMasterIdLst>
    <p:handoutMasterId r:id="rId16"/>
  </p:handoutMasterIdLst>
  <p:sldIdLst>
    <p:sldId id="277" r:id="rId3"/>
    <p:sldId id="386" r:id="rId4"/>
    <p:sldId id="264" r:id="rId5"/>
    <p:sldId id="281" r:id="rId6"/>
    <p:sldId id="280" r:id="rId7"/>
    <p:sldId id="384" r:id="rId8"/>
    <p:sldId id="388" r:id="rId9"/>
    <p:sldId id="391" r:id="rId10"/>
    <p:sldId id="394" r:id="rId11"/>
    <p:sldId id="395" r:id="rId12"/>
    <p:sldId id="398" r:id="rId13"/>
    <p:sldId id="399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470"/>
    <a:srgbClr val="6BB188"/>
    <a:srgbClr val="002060"/>
    <a:srgbClr val="9DCBB0"/>
    <a:srgbClr val="CBE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1" autoAdjust="0"/>
    <p:restoredTop sz="87385" autoAdjust="0"/>
  </p:normalViewPr>
  <p:slideViewPr>
    <p:cSldViewPr snapToGrid="0">
      <p:cViewPr varScale="1">
        <p:scale>
          <a:sx n="93" d="100"/>
          <a:sy n="93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199A5-5B35-42D9-B781-FD1653DF2949}" type="doc">
      <dgm:prSet loTypeId="urn:microsoft.com/office/officeart/2005/8/layout/hierarchy2" loCatId="hierarchy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FC02CDEC-AE24-4359-9BDB-5F5356F9E817}">
      <dgm:prSet phldrT="[Texto]" custT="1"/>
      <dgm:spPr>
        <a:solidFill>
          <a:srgbClr val="002060"/>
        </a:solidFill>
        <a:ln>
          <a:solidFill>
            <a:srgbClr val="6BB188"/>
          </a:solidFill>
        </a:ln>
      </dgm:spPr>
      <dgm:t>
        <a:bodyPr/>
        <a:lstStyle/>
        <a:p>
          <a:r>
            <a:rPr lang="pt-PT" sz="3200" dirty="0">
              <a:latin typeface="EC Square Sans Pro" panose="020B0506040000020004" pitchFamily="34" charset="0"/>
            </a:rPr>
            <a:t>Necessidade global: redução da resistência antimicrobiana</a:t>
          </a:r>
        </a:p>
      </dgm:t>
    </dgm:pt>
    <dgm:pt modelId="{740B47AE-9BE7-4D76-9D41-ACE0B66EB9C6}" type="par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A127A0E8-D0E8-4801-9073-902D66B14468}" type="sib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25F8A990-4CFA-4F18-8F12-AA6AA6EAC83D}">
      <dgm:prSet phldrT="[Texto]" custT="1"/>
      <dgm:spPr>
        <a:solidFill>
          <a:srgbClr val="6BB188"/>
        </a:solidFill>
      </dgm:spPr>
      <dgm:t>
        <a:bodyPr/>
        <a:lstStyle/>
        <a:p>
          <a:r>
            <a:rPr lang="pt-PT" sz="2000" dirty="0">
              <a:latin typeface="EC Square Sans Pro" panose="020B0506040000020004" pitchFamily="34" charset="0"/>
            </a:rPr>
            <a:t>Novo quadro regulatório</a:t>
          </a:r>
        </a:p>
      </dgm:t>
    </dgm:pt>
    <dgm:pt modelId="{CB6010E8-99FC-4963-907C-48720CAB24F6}" type="parTrans" cxnId="{F0C5378A-0290-475E-98DE-E32A5E22A723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BBBFC8-D41C-4BA8-A2EB-A276687F208C}" type="sibTrans" cxnId="{F0C5378A-0290-475E-98DE-E32A5E22A723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F53412B-6BF8-4502-B85D-5C5A00599B2F}">
      <dgm:prSet phldrT="[Texto]" custT="1"/>
      <dgm:spPr>
        <a:solidFill>
          <a:srgbClr val="2C7470"/>
        </a:solidFill>
      </dgm:spPr>
      <dgm:t>
        <a:bodyPr/>
        <a:lstStyle/>
        <a:p>
          <a:r>
            <a:rPr lang="pt-PT" sz="2400" dirty="0">
              <a:latin typeface="EC Square Sans Pro" panose="020B0506040000020004" pitchFamily="34" charset="0"/>
            </a:rPr>
            <a:t>Medidas preventivas a implementar ao nível da exploração agrícola</a:t>
          </a:r>
        </a:p>
      </dgm:t>
    </dgm:pt>
    <dgm:pt modelId="{8F3068A3-6BF6-4C93-B730-2C6DF9DF900A}" type="parTrans" cxnId="{DC099AC5-0141-423C-B4C9-9F06FA17036A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7BDBBA-24DB-4B97-BB30-3056810785F3}" type="sibTrans" cxnId="{DC099AC5-0141-423C-B4C9-9F06FA17036A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809AD99-CA4A-4FEA-A848-5887879650B5}" type="pres">
      <dgm:prSet presAssocID="{4D9199A5-5B35-42D9-B781-FD1653DF294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DAF7E41-2A9E-49D4-AB31-CC94ACE5C60E}" type="pres">
      <dgm:prSet presAssocID="{FC02CDEC-AE24-4359-9BDB-5F5356F9E817}" presName="root1" presStyleCnt="0"/>
      <dgm:spPr/>
    </dgm:pt>
    <dgm:pt modelId="{641D7CF0-07AE-4543-9FB6-D3D03074E541}" type="pres">
      <dgm:prSet presAssocID="{FC02CDEC-AE24-4359-9BDB-5F5356F9E817}" presName="LevelOneTextNode" presStyleLbl="node0" presStyleIdx="0" presStyleCnt="1" custScaleY="176809">
        <dgm:presLayoutVars>
          <dgm:chPref val="3"/>
        </dgm:presLayoutVars>
      </dgm:prSet>
      <dgm:spPr/>
    </dgm:pt>
    <dgm:pt modelId="{EFEB23B8-023F-4694-AC94-1BC4AC85D57B}" type="pres">
      <dgm:prSet presAssocID="{FC02CDEC-AE24-4359-9BDB-5F5356F9E817}" presName="level2hierChild" presStyleCnt="0"/>
      <dgm:spPr/>
    </dgm:pt>
    <dgm:pt modelId="{2DCBE255-9C01-478D-B5EB-26D0C4EFF464}" type="pres">
      <dgm:prSet presAssocID="{CB6010E8-99FC-4963-907C-48720CAB24F6}" presName="conn2-1" presStyleLbl="parChTrans1D2" presStyleIdx="0" presStyleCnt="2"/>
      <dgm:spPr/>
    </dgm:pt>
    <dgm:pt modelId="{1069E3C4-EE95-4399-8562-F198E17A5E94}" type="pres">
      <dgm:prSet presAssocID="{CB6010E8-99FC-4963-907C-48720CAB24F6}" presName="connTx" presStyleLbl="parChTrans1D2" presStyleIdx="0" presStyleCnt="2"/>
      <dgm:spPr/>
    </dgm:pt>
    <dgm:pt modelId="{BC71ECD5-DCE7-422A-BC6C-ECA62E77E3F8}" type="pres">
      <dgm:prSet presAssocID="{25F8A990-4CFA-4F18-8F12-AA6AA6EAC83D}" presName="root2" presStyleCnt="0"/>
      <dgm:spPr/>
    </dgm:pt>
    <dgm:pt modelId="{C2A02F89-ADF3-41F9-A1A7-83CD90E178FC}" type="pres">
      <dgm:prSet presAssocID="{25F8A990-4CFA-4F18-8F12-AA6AA6EAC83D}" presName="LevelTwoTextNode" presStyleLbl="node2" presStyleIdx="0" presStyleCnt="2">
        <dgm:presLayoutVars>
          <dgm:chPref val="3"/>
        </dgm:presLayoutVars>
      </dgm:prSet>
      <dgm:spPr/>
    </dgm:pt>
    <dgm:pt modelId="{E39C38FB-48B7-4296-B3C8-C58B421335BA}" type="pres">
      <dgm:prSet presAssocID="{25F8A990-4CFA-4F18-8F12-AA6AA6EAC83D}" presName="level3hierChild" presStyleCnt="0"/>
      <dgm:spPr/>
    </dgm:pt>
    <dgm:pt modelId="{81CCE928-729B-432C-A321-3B2C0F7AF232}" type="pres">
      <dgm:prSet presAssocID="{8F3068A3-6BF6-4C93-B730-2C6DF9DF900A}" presName="conn2-1" presStyleLbl="parChTrans1D2" presStyleIdx="1" presStyleCnt="2"/>
      <dgm:spPr/>
    </dgm:pt>
    <dgm:pt modelId="{EE631CC8-C0CD-437B-B511-A51F34C1D7EC}" type="pres">
      <dgm:prSet presAssocID="{8F3068A3-6BF6-4C93-B730-2C6DF9DF900A}" presName="connTx" presStyleLbl="parChTrans1D2" presStyleIdx="1" presStyleCnt="2"/>
      <dgm:spPr/>
    </dgm:pt>
    <dgm:pt modelId="{50B96A60-04F4-44A4-A77B-737752A505C4}" type="pres">
      <dgm:prSet presAssocID="{3F53412B-6BF8-4502-B85D-5C5A00599B2F}" presName="root2" presStyleCnt="0"/>
      <dgm:spPr/>
    </dgm:pt>
    <dgm:pt modelId="{A78CAAD0-E337-45EE-BC2B-DCDDE82E677B}" type="pres">
      <dgm:prSet presAssocID="{3F53412B-6BF8-4502-B85D-5C5A00599B2F}" presName="LevelTwoTextNode" presStyleLbl="node2" presStyleIdx="1" presStyleCnt="2" custScaleY="168513" custLinFactNeighborX="2333" custLinFactNeighborY="29932">
        <dgm:presLayoutVars>
          <dgm:chPref val="3"/>
        </dgm:presLayoutVars>
      </dgm:prSet>
      <dgm:spPr/>
    </dgm:pt>
    <dgm:pt modelId="{191C6EC5-3015-4E51-A3DC-88D2C104841A}" type="pres">
      <dgm:prSet presAssocID="{3F53412B-6BF8-4502-B85D-5C5A00599B2F}" presName="level3hierChild" presStyleCnt="0"/>
      <dgm:spPr/>
    </dgm:pt>
  </dgm:ptLst>
  <dgm:cxnLst>
    <dgm:cxn modelId="{FF9E7B00-E89D-4CCF-8D3E-0CCF46594E54}" srcId="{4D9199A5-5B35-42D9-B781-FD1653DF2949}" destId="{FC02CDEC-AE24-4359-9BDB-5F5356F9E817}" srcOrd="0" destOrd="0" parTransId="{740B47AE-9BE7-4D76-9D41-ACE0B66EB9C6}" sibTransId="{A127A0E8-D0E8-4801-9073-902D66B14468}"/>
    <dgm:cxn modelId="{62309A03-9B77-400E-ABD7-9992C45E3B73}" type="presOf" srcId="{8F3068A3-6BF6-4C93-B730-2C6DF9DF900A}" destId="{EE631CC8-C0CD-437B-B511-A51F34C1D7EC}" srcOrd="1" destOrd="0" presId="urn:microsoft.com/office/officeart/2005/8/layout/hierarchy2"/>
    <dgm:cxn modelId="{3DC51714-3FED-4ED3-AA59-7A514030E4D8}" type="presOf" srcId="{25F8A990-4CFA-4F18-8F12-AA6AA6EAC83D}" destId="{C2A02F89-ADF3-41F9-A1A7-83CD90E178FC}" srcOrd="0" destOrd="0" presId="urn:microsoft.com/office/officeart/2005/8/layout/hierarchy2"/>
    <dgm:cxn modelId="{2502DF1F-4236-4AE5-A200-09A7B3622F3F}" type="presOf" srcId="{FC02CDEC-AE24-4359-9BDB-5F5356F9E817}" destId="{641D7CF0-07AE-4543-9FB6-D3D03074E541}" srcOrd="0" destOrd="0" presId="urn:microsoft.com/office/officeart/2005/8/layout/hierarchy2"/>
    <dgm:cxn modelId="{D1F5D550-DCBC-46A8-8A85-DB9414735D34}" type="presOf" srcId="{8F3068A3-6BF6-4C93-B730-2C6DF9DF900A}" destId="{81CCE928-729B-432C-A321-3B2C0F7AF232}" srcOrd="0" destOrd="0" presId="urn:microsoft.com/office/officeart/2005/8/layout/hierarchy2"/>
    <dgm:cxn modelId="{5712BE84-5D26-4F7D-8004-B53C02C209B2}" type="presOf" srcId="{4D9199A5-5B35-42D9-B781-FD1653DF2949}" destId="{3809AD99-CA4A-4FEA-A848-5887879650B5}" srcOrd="0" destOrd="0" presId="urn:microsoft.com/office/officeart/2005/8/layout/hierarchy2"/>
    <dgm:cxn modelId="{F0C5378A-0290-475E-98DE-E32A5E22A723}" srcId="{FC02CDEC-AE24-4359-9BDB-5F5356F9E817}" destId="{25F8A990-4CFA-4F18-8F12-AA6AA6EAC83D}" srcOrd="0" destOrd="0" parTransId="{CB6010E8-99FC-4963-907C-48720CAB24F6}" sibTransId="{92BBBFC8-D41C-4BA8-A2EB-A276687F208C}"/>
    <dgm:cxn modelId="{80DDB2A5-E299-4789-8812-CDE40B2159D0}" type="presOf" srcId="{CB6010E8-99FC-4963-907C-48720CAB24F6}" destId="{1069E3C4-EE95-4399-8562-F198E17A5E94}" srcOrd="1" destOrd="0" presId="urn:microsoft.com/office/officeart/2005/8/layout/hierarchy2"/>
    <dgm:cxn modelId="{F8B2FFB8-6F25-4833-B0BC-048EF87FE5EB}" type="presOf" srcId="{CB6010E8-99FC-4963-907C-48720CAB24F6}" destId="{2DCBE255-9C01-478D-B5EB-26D0C4EFF464}" srcOrd="0" destOrd="0" presId="urn:microsoft.com/office/officeart/2005/8/layout/hierarchy2"/>
    <dgm:cxn modelId="{DC099AC5-0141-423C-B4C9-9F06FA17036A}" srcId="{FC02CDEC-AE24-4359-9BDB-5F5356F9E817}" destId="{3F53412B-6BF8-4502-B85D-5C5A00599B2F}" srcOrd="1" destOrd="0" parTransId="{8F3068A3-6BF6-4C93-B730-2C6DF9DF900A}" sibTransId="{927BDBBA-24DB-4B97-BB30-3056810785F3}"/>
    <dgm:cxn modelId="{CC1232E1-AFE2-41E1-A852-33BE2575098D}" type="presOf" srcId="{3F53412B-6BF8-4502-B85D-5C5A00599B2F}" destId="{A78CAAD0-E337-45EE-BC2B-DCDDE82E677B}" srcOrd="0" destOrd="0" presId="urn:microsoft.com/office/officeart/2005/8/layout/hierarchy2"/>
    <dgm:cxn modelId="{0916465D-899D-4825-BB32-95711B23F05D}" type="presParOf" srcId="{3809AD99-CA4A-4FEA-A848-5887879650B5}" destId="{9DAF7E41-2A9E-49D4-AB31-CC94ACE5C60E}" srcOrd="0" destOrd="0" presId="urn:microsoft.com/office/officeart/2005/8/layout/hierarchy2"/>
    <dgm:cxn modelId="{D2F95626-1A41-41EC-8E5E-436556BC5DF7}" type="presParOf" srcId="{9DAF7E41-2A9E-49D4-AB31-CC94ACE5C60E}" destId="{641D7CF0-07AE-4543-9FB6-D3D03074E541}" srcOrd="0" destOrd="0" presId="urn:microsoft.com/office/officeart/2005/8/layout/hierarchy2"/>
    <dgm:cxn modelId="{0C24904B-D60A-41D8-BBCE-F59BDB7DA02C}" type="presParOf" srcId="{9DAF7E41-2A9E-49D4-AB31-CC94ACE5C60E}" destId="{EFEB23B8-023F-4694-AC94-1BC4AC85D57B}" srcOrd="1" destOrd="0" presId="urn:microsoft.com/office/officeart/2005/8/layout/hierarchy2"/>
    <dgm:cxn modelId="{0E39B0B3-6572-49A5-B094-2F46C23E5BE7}" type="presParOf" srcId="{EFEB23B8-023F-4694-AC94-1BC4AC85D57B}" destId="{2DCBE255-9C01-478D-B5EB-26D0C4EFF464}" srcOrd="0" destOrd="0" presId="urn:microsoft.com/office/officeart/2005/8/layout/hierarchy2"/>
    <dgm:cxn modelId="{86070249-E9DF-49A4-B5D8-E2102FC9EA6C}" type="presParOf" srcId="{2DCBE255-9C01-478D-B5EB-26D0C4EFF464}" destId="{1069E3C4-EE95-4399-8562-F198E17A5E94}" srcOrd="0" destOrd="0" presId="urn:microsoft.com/office/officeart/2005/8/layout/hierarchy2"/>
    <dgm:cxn modelId="{2A38B545-1743-4F97-B7D8-D68E61E4F23E}" type="presParOf" srcId="{EFEB23B8-023F-4694-AC94-1BC4AC85D57B}" destId="{BC71ECD5-DCE7-422A-BC6C-ECA62E77E3F8}" srcOrd="1" destOrd="0" presId="urn:microsoft.com/office/officeart/2005/8/layout/hierarchy2"/>
    <dgm:cxn modelId="{C14DFA45-3470-402C-9578-12D0E7DAF0F9}" type="presParOf" srcId="{BC71ECD5-DCE7-422A-BC6C-ECA62E77E3F8}" destId="{C2A02F89-ADF3-41F9-A1A7-83CD90E178FC}" srcOrd="0" destOrd="0" presId="urn:microsoft.com/office/officeart/2005/8/layout/hierarchy2"/>
    <dgm:cxn modelId="{1565E322-D2ED-4B2B-847B-7B996ABBDDF5}" type="presParOf" srcId="{BC71ECD5-DCE7-422A-BC6C-ECA62E77E3F8}" destId="{E39C38FB-48B7-4296-B3C8-C58B421335BA}" srcOrd="1" destOrd="0" presId="urn:microsoft.com/office/officeart/2005/8/layout/hierarchy2"/>
    <dgm:cxn modelId="{EAFF8681-86D6-4E83-A8EB-D05A6544AC3E}" type="presParOf" srcId="{EFEB23B8-023F-4694-AC94-1BC4AC85D57B}" destId="{81CCE928-729B-432C-A321-3B2C0F7AF232}" srcOrd="2" destOrd="0" presId="urn:microsoft.com/office/officeart/2005/8/layout/hierarchy2"/>
    <dgm:cxn modelId="{C6FB58B9-2723-4D6D-9D63-EFEF21A73AC7}" type="presParOf" srcId="{81CCE928-729B-432C-A321-3B2C0F7AF232}" destId="{EE631CC8-C0CD-437B-B511-A51F34C1D7EC}" srcOrd="0" destOrd="0" presId="urn:microsoft.com/office/officeart/2005/8/layout/hierarchy2"/>
    <dgm:cxn modelId="{3C729038-4711-4514-AFB7-DE32A8906338}" type="presParOf" srcId="{EFEB23B8-023F-4694-AC94-1BC4AC85D57B}" destId="{50B96A60-04F4-44A4-A77B-737752A505C4}" srcOrd="3" destOrd="0" presId="urn:microsoft.com/office/officeart/2005/8/layout/hierarchy2"/>
    <dgm:cxn modelId="{98074D07-884B-44BB-9BFA-F86BD576C11B}" type="presParOf" srcId="{50B96A60-04F4-44A4-A77B-737752A505C4}" destId="{A78CAAD0-E337-45EE-BC2B-DCDDE82E677B}" srcOrd="0" destOrd="0" presId="urn:microsoft.com/office/officeart/2005/8/layout/hierarchy2"/>
    <dgm:cxn modelId="{B08F9C08-A5D1-4BC6-9339-D2B585C76AAA}" type="presParOf" srcId="{50B96A60-04F4-44A4-A77B-737752A505C4}" destId="{191C6EC5-3015-4E51-A3DC-88D2C104841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D7CF0-07AE-4543-9FB6-D3D03074E541}">
      <dsp:nvSpPr>
        <dsp:cNvPr id="0" name=""/>
        <dsp:cNvSpPr/>
      </dsp:nvSpPr>
      <dsp:spPr>
        <a:xfrm>
          <a:off x="4650" y="1045884"/>
          <a:ext cx="2815525" cy="2489050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solidFill>
            <a:srgbClr val="6BB188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200" kern="1200" dirty="0">
              <a:latin typeface="EC Square Sans Pro" panose="020B0506040000020004" pitchFamily="34" charset="0"/>
            </a:rPr>
            <a:t>Necessidade global: redução da resistência antimicrobiana</a:t>
          </a:r>
        </a:p>
      </dsp:txBody>
      <dsp:txXfrm>
        <a:off x="77552" y="1118786"/>
        <a:ext cx="2669721" cy="2343246"/>
      </dsp:txXfrm>
    </dsp:sp>
    <dsp:sp modelId="{2DCBE255-9C01-478D-B5EB-26D0C4EFF464}">
      <dsp:nvSpPr>
        <dsp:cNvPr id="0" name=""/>
        <dsp:cNvSpPr/>
      </dsp:nvSpPr>
      <dsp:spPr>
        <a:xfrm rot="18665057">
          <a:off x="2526415" y="1616894"/>
          <a:ext cx="1713730" cy="55317"/>
        </a:xfrm>
        <a:custGeom>
          <a:avLst/>
          <a:gdLst/>
          <a:ahLst/>
          <a:cxnLst/>
          <a:rect l="0" t="0" r="0" b="0"/>
          <a:pathLst>
            <a:path>
              <a:moveTo>
                <a:pt x="0" y="27658"/>
              </a:moveTo>
              <a:lnTo>
                <a:pt x="1713730" y="27658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0437" y="1601709"/>
        <a:ext cx="85686" cy="85686"/>
      </dsp:txXfrm>
    </dsp:sp>
    <dsp:sp modelId="{C2A02F89-ADF3-41F9-A1A7-83CD90E178FC}">
      <dsp:nvSpPr>
        <dsp:cNvPr id="0" name=""/>
        <dsp:cNvSpPr/>
      </dsp:nvSpPr>
      <dsp:spPr>
        <a:xfrm>
          <a:off x="3946385" y="294814"/>
          <a:ext cx="2815525" cy="1407762"/>
        </a:xfrm>
        <a:prstGeom prst="roundRect">
          <a:avLst>
            <a:gd name="adj" fmla="val 10000"/>
          </a:avLst>
        </a:prstGeom>
        <a:solidFill>
          <a:srgbClr val="6BB188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>
              <a:latin typeface="EC Square Sans Pro" panose="020B0506040000020004" pitchFamily="34" charset="0"/>
            </a:rPr>
            <a:t>Novo quadro regulatório</a:t>
          </a:r>
        </a:p>
      </dsp:txBody>
      <dsp:txXfrm>
        <a:off x="3987617" y="336046"/>
        <a:ext cx="2733061" cy="1325298"/>
      </dsp:txXfrm>
    </dsp:sp>
    <dsp:sp modelId="{81CCE928-729B-432C-A321-3B2C0F7AF232}">
      <dsp:nvSpPr>
        <dsp:cNvPr id="0" name=""/>
        <dsp:cNvSpPr/>
      </dsp:nvSpPr>
      <dsp:spPr>
        <a:xfrm rot="2659117">
          <a:off x="2595309" y="2814890"/>
          <a:ext cx="1580593" cy="55317"/>
        </a:xfrm>
        <a:custGeom>
          <a:avLst/>
          <a:gdLst/>
          <a:ahLst/>
          <a:cxnLst/>
          <a:rect l="0" t="0" r="0" b="0"/>
          <a:pathLst>
            <a:path>
              <a:moveTo>
                <a:pt x="0" y="27658"/>
              </a:moveTo>
              <a:lnTo>
                <a:pt x="1580593" y="27658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6090" y="2803033"/>
        <a:ext cx="79029" cy="79029"/>
      </dsp:txXfrm>
    </dsp:sp>
    <dsp:sp modelId="{A78CAAD0-E337-45EE-BC2B-DCDDE82E677B}">
      <dsp:nvSpPr>
        <dsp:cNvPr id="0" name=""/>
        <dsp:cNvSpPr/>
      </dsp:nvSpPr>
      <dsp:spPr>
        <a:xfrm>
          <a:off x="3951035" y="2208556"/>
          <a:ext cx="2815525" cy="2372262"/>
        </a:xfrm>
        <a:prstGeom prst="roundRect">
          <a:avLst>
            <a:gd name="adj" fmla="val 10000"/>
          </a:avLst>
        </a:prstGeom>
        <a:solidFill>
          <a:srgbClr val="2C747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>
              <a:latin typeface="EC Square Sans Pro" panose="020B0506040000020004" pitchFamily="34" charset="0"/>
            </a:rPr>
            <a:t>Medidas preventivas a implementar ao nível da exploração agrícola</a:t>
          </a:r>
        </a:p>
      </dsp:txBody>
      <dsp:txXfrm>
        <a:off x="4020516" y="2278037"/>
        <a:ext cx="2676563" cy="2233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2D905F5-85EF-47CB-91D0-CFBD279130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DE6793-00D7-4912-A461-E31A0B2E0C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3CB24-AEDF-45D5-8AC1-E9CEF4C11D2A}" type="datetimeFigureOut">
              <a:rPr lang="en-GB" smtClean="0"/>
              <a:t>03/06/2024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F574A08-D421-49D5-88F7-94688F9348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9885BB-FA10-4C95-A264-EBF620F17C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C7073-E7D3-4D7E-A8B0-7A8D17E23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284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107C7289-9347-B804-8752-604BAB7EE86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8A48C77-A5B3-04A5-FDCD-DC6E4A32C41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D9062B28-1D60-47D4-8B70-788131ABC27F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D9621B2B-AC23-0CF1-5C85-FBE5D55599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C639D27C-1B18-518A-58B2-2D3F3511A20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FE847A-B282-F1F4-88F9-E8E81D8374B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8E2E98-2F0F-8691-CE2F-45EED49877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AA016919-EE97-4E26-8DE6-0B6C389CDE61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99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u7cIIlbOd8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A segunda parte da formação prática centra-se na ideia de que “mais vale prevenir do que remediar”. Os agricultores e os veterinários trabalharão, em conjunto, explorando as mudanças a nível da exploração agrícola como medidas preventivas para reduzir a necessidade de utilização de antimicrobianos. Isto implica a necessidade de um entendimento comum entre agricultores e veterinários.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73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t-PT" sz="1200">
                <a:latin typeface="Times New Roman" pitchFamily="18"/>
              </a:rPr>
              <a:t>O apresentador  será, frequentemente,um dos formadores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pt-PT" sz="1200">
                <a:latin typeface="Times New Roman" pitchFamily="18"/>
              </a:rPr>
              <a:t>Caso reste tempo para discussão: </a:t>
            </a:r>
          </a:p>
          <a:p>
            <a:pPr lvl="0"/>
            <a:r>
              <a:rPr lang="pt-PT"/>
              <a:t>Perguntas: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t-PT"/>
              <a:t>Quais são as semelhanças com os resultados do seu setor?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t-PT"/>
              <a:t>Quais são as diferenças?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t-PT"/>
              <a:t>O que levanta questões? / O que se destaca?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85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t-PT" sz="1200">
                <a:latin typeface="Times New Roman" pitchFamily="18"/>
              </a:rPr>
              <a:t> O apresentador  será, frequentemente,um dos formadores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pt-PT" sz="1200">
                <a:latin typeface="Times New Roman" pitchFamily="18"/>
              </a:rPr>
              <a:t> Caso reste tempo para discussão: </a:t>
            </a:r>
          </a:p>
          <a:p>
            <a:pPr lvl="0"/>
            <a:r>
              <a:rPr lang="pt-PT"/>
              <a:t>Perguntas: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t-PT"/>
              <a:t>Quais são as semelhanças com os resultados do seu setor?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t-PT"/>
              <a:t>Quais são as diferenças?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pt-PT"/>
              <a:t>O que levanta questões? / O que se destaca?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90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“Vamos trabalhar juntos para prevenir e reduzir o uso de antimicrobianos”.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10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1C34B-D6CC-5236-15B5-4C124EDAF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546883F-B027-C6BE-1205-D29677B54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94593F2-3FBB-CD52-93F8-A935C857F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https://www.youtube.com/watch?v=jFuQqwBmN8A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13241B7-6F09-4102-D041-82C124F38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0252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>
                <a:hlinkClick r:id="rId3"/>
              </a:rPr>
              <a:t>Utilizar um plano com diversos atores numa exploração de cabras (youtube.com)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b="1" i="1">
                <a:latin typeface="Times New Roman" pitchFamily="18"/>
              </a:rPr>
              <a:t>Fundamentação</a:t>
            </a:r>
            <a:r>
              <a:rPr lang="pt-PT" i="1">
                <a:latin typeface="Times New Roman" pitchFamily="18"/>
              </a:rPr>
              <a:t>: Uma relação, forte e bem estabelecida, entre agricultores e veterinários constitui a pedra angular para a implementação de medidas eficazes a nível da exploração agrícola para prevenir e reduzir o uso de antimicrobianos. É, portanto, crucial identificar áreas-chave comuns em que possam colaborar, de forma a promover a confiança entre veterinários e agricultores. Quando ambos os grupos forem capazes de identificar os problemas e as soluções, tal estabelecerá uma sólida base para as melhorias.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2218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algn="l"/>
            <a:r>
              <a:rPr lang="pt-PT"/>
              <a:t>A atividade consistirá em acordar pontos de ação a nível da exploração agrícola, medidas que são pessoalmente valiosas tanto para os agricultores como para os veterinários.</a:t>
            </a:r>
          </a:p>
          <a:p>
            <a:pPr algn="l"/>
            <a:endParaRPr lang="en-GB" dirty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Em outros países: </a:t>
            </a:r>
            <a:r>
              <a:rPr lang="pt-PT">
                <a:solidFill>
                  <a:srgbClr val="FF0000"/>
                </a:solidFill>
              </a:rPr>
              <a:t>Agricultores e veterinários em grupos separados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i="1">
                <a:latin typeface="Times New Roman" pitchFamily="18"/>
              </a:rPr>
              <a:t>O objetivo do exercício é identificar diferentes desafios e oportunidades observados no terreno que afetem a implementação de boas práticas e uma maior redução da utilização de antimicrobianos, tais como condições de criação, situação das doenças, biossegurança, visitas de saúde animal, testes de diagnóstico, prescrição e utilização de antimicrobianos, etc. As conclusões deste EG1 servirão de base para os EG2a e EG2b.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219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algn="l"/>
            <a:endParaRPr lang="en-GB" b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74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Em outros países: </a:t>
            </a:r>
            <a:r>
              <a:rPr lang="pt-PT">
                <a:solidFill>
                  <a:srgbClr val="FF0000"/>
                </a:solidFill>
              </a:rPr>
              <a:t>Agricultores e veterinários em grupos separados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i="1">
                <a:latin typeface="Times New Roman" pitchFamily="18"/>
              </a:rPr>
              <a:t>O objetivo do exercício é identificar diferentes desafios e oportunidades observados no terreno que afetem a implementação de boas práticas e uma maior redução da utilização de antimicrobianos, tais como condições de criação, situação das doenças, biossegurança, visitas de saúde animal, testes de diagnóstico, prescrição e utilização de antimicrobianos, etc. As conclusões deste EG1 servirão de base para os EG2a e EG2b. </a:t>
            </a:r>
            <a:r>
              <a:rPr lang="pt-PT" sz="1200">
                <a:latin typeface="Times New Roman" pitchFamily="18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873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t-PT" sz="1200" dirty="0">
                <a:latin typeface="Times New Roman" pitchFamily="18"/>
              </a:rPr>
              <a:t>Temas para debate (não exaustivos): </a:t>
            </a:r>
          </a:p>
          <a:p>
            <a:pPr lvl="0"/>
            <a:r>
              <a:rPr lang="pt-PT" sz="1200" dirty="0">
                <a:latin typeface="Courier New" pitchFamily="49"/>
              </a:rPr>
              <a:t>o Práticas de higiene </a:t>
            </a:r>
          </a:p>
          <a:p>
            <a:pPr lvl="0"/>
            <a:r>
              <a:rPr lang="pt-PT" sz="1200" dirty="0">
                <a:latin typeface="Courier New" pitchFamily="49"/>
              </a:rPr>
              <a:t>o Medidas de biossegurança </a:t>
            </a:r>
          </a:p>
          <a:p>
            <a:pPr lvl="0"/>
            <a:r>
              <a:rPr lang="pt-PT" sz="1200" dirty="0">
                <a:latin typeface="Courier New" pitchFamily="49"/>
              </a:rPr>
              <a:t>o Nutrição </a:t>
            </a:r>
          </a:p>
          <a:p>
            <a:pPr lvl="0"/>
            <a:r>
              <a:rPr lang="pt-PT" sz="1200" dirty="0">
                <a:latin typeface="Courier New" pitchFamily="49"/>
              </a:rPr>
              <a:t>o Bem-estar animal </a:t>
            </a:r>
          </a:p>
          <a:p>
            <a:pPr lvl="0"/>
            <a:r>
              <a:rPr lang="pt-PT" sz="1200" dirty="0">
                <a:latin typeface="Courier New" pitchFamily="49"/>
              </a:rPr>
              <a:t>o Regimes de vacinação </a:t>
            </a:r>
          </a:p>
          <a:p>
            <a:pPr lvl="0"/>
            <a:r>
              <a:rPr lang="pt-PT" sz="1200" dirty="0">
                <a:latin typeface="Courier New" pitchFamily="49"/>
              </a:rPr>
              <a:t>ó </a:t>
            </a:r>
            <a:r>
              <a:rPr lang="pt-PT" sz="1200" dirty="0">
                <a:latin typeface="Times New Roman" pitchFamily="18"/>
              </a:rPr>
              <a:t>Outras medidas de gestão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45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pt-PT" sz="1200">
                <a:latin typeface="Times New Roman" pitchFamily="18"/>
              </a:rPr>
              <a:t>Temas para debate (não exaustivos): </a:t>
            </a:r>
          </a:p>
          <a:p>
            <a:pPr lvl="0"/>
            <a:r>
              <a:rPr lang="pt-PT" sz="1200">
                <a:latin typeface="Courier New" pitchFamily="49"/>
              </a:rPr>
              <a:t>o Práticas de higiene </a:t>
            </a:r>
          </a:p>
          <a:p>
            <a:pPr lvl="0"/>
            <a:r>
              <a:rPr lang="pt-PT" sz="1200">
                <a:latin typeface="Courier New" pitchFamily="49"/>
              </a:rPr>
              <a:t>o Medidas de biossegurança </a:t>
            </a:r>
          </a:p>
          <a:p>
            <a:pPr lvl="0"/>
            <a:r>
              <a:rPr lang="pt-PT" sz="1200">
                <a:latin typeface="Courier New" pitchFamily="49"/>
              </a:rPr>
              <a:t>o Nutrição </a:t>
            </a:r>
          </a:p>
          <a:p>
            <a:pPr lvl="0"/>
            <a:r>
              <a:rPr lang="pt-PT" sz="1200">
                <a:latin typeface="Courier New" pitchFamily="49"/>
              </a:rPr>
              <a:t>o Bem-estar animal </a:t>
            </a:r>
          </a:p>
          <a:p>
            <a:pPr lvl="0"/>
            <a:r>
              <a:rPr lang="pt-PT" sz="1200">
                <a:latin typeface="Courier New" pitchFamily="49"/>
              </a:rPr>
              <a:t>o Regimes de vacinação </a:t>
            </a:r>
          </a:p>
          <a:p>
            <a:pPr lvl="0"/>
            <a:r>
              <a:rPr lang="pt-PT" sz="1200">
                <a:latin typeface="Courier New" pitchFamily="49"/>
              </a:rPr>
              <a:t>ó </a:t>
            </a:r>
            <a:r>
              <a:rPr lang="pt-PT" sz="1200">
                <a:latin typeface="Times New Roman" pitchFamily="18"/>
              </a:rPr>
              <a:t>Outras medidas de gestão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11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cid:image004.jpg@01D9F6A4.3DC8808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cid:image004.jpg@01D9F6A4.3DC8808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cid:image004.jpg@01D9F6A4.3DC88080" TargetMode="External"/><Relationship Id="rId10" Type="http://schemas.openxmlformats.org/officeDocument/2006/relationships/image" Target="../media/image27.png"/><Relationship Id="rId4" Type="http://schemas.openxmlformats.org/officeDocument/2006/relationships/image" Target="../media/image22.jpeg"/><Relationship Id="rId9" Type="http://schemas.openxmlformats.org/officeDocument/2006/relationships/image" Target="../media/image26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cid:image004.jpg@01D9F6A4.3DC88080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2.png"/><Relationship Id="rId12" Type="http://schemas.openxmlformats.org/officeDocument/2006/relationships/image" Target="../media/image36.jpe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1.png"/><Relationship Id="rId11" Type="http://schemas.openxmlformats.org/officeDocument/2006/relationships/image" Target="../media/image9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.png"/><Relationship Id="rId9" Type="http://schemas.openxmlformats.org/officeDocument/2006/relationships/image" Target="../media/image34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52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5.jpe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54.png"/><Relationship Id="rId17" Type="http://schemas.openxmlformats.org/officeDocument/2006/relationships/hyperlink" Target="http://www.amrfvtraining.eu/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cid:image004.jpg@01D9F6A4.3DC88080" TargetMode="External"/><Relationship Id="rId5" Type="http://schemas.openxmlformats.org/officeDocument/2006/relationships/image" Target="../media/image5.png"/><Relationship Id="rId15" Type="http://schemas.openxmlformats.org/officeDocument/2006/relationships/image" Target="../media/image57.png"/><Relationship Id="rId10" Type="http://schemas.openxmlformats.org/officeDocument/2006/relationships/image" Target="../media/image53.jpe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5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5F09F-AA40-BD89-C500-C06134BB41C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CA8883-88A4-5A75-E02E-885240A47E3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0E4486-EFAE-3CD8-8C05-084F1CB79F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DDC6A-A971-45B8-880B-FF68F5D3244B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4CA3E3-90F6-5909-452C-D225BE537D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25756E-A838-34C5-84AF-2136E1CCD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03BA4A-8DE1-4E5A-8820-07ACD70FF6C9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625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349B-A905-8C4F-F686-B1D9EA27F1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F858D4-07FF-6687-A346-16754D59998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BE0A26-267C-4A74-EBC9-FECC823323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AB61EF-C6DD-4F32-B64C-2CA43B06222E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AFF5BB-6E43-D579-5383-11F46D2F40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F94CD8-F8C0-B820-B4B5-2107A3EA2F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2548F0-9132-4CA9-8F00-D6D5504F388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36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D056AEB-0114-DA71-F075-8D7A8A6BD28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3721DB-8177-3B7B-FC60-91698FB7F77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660635-5B93-B1BD-628E-68BA050DBC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3B71DF-262E-4F88-84A7-0EE96719D2D1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F1127B-B032-4175-1C59-E32F765F48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38EEEA-1715-7F35-BC25-6A0FF0D22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D3992C-23F6-4F8B-9AF9-ED24129CFCCE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753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r:link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1600" y="5595101"/>
            <a:ext cx="3022600" cy="7958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9110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0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17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r:link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1600" y="5595101"/>
            <a:ext cx="3022600" cy="7958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5897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2" y="0"/>
            <a:ext cx="6142017" cy="601501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364"/>
            <a:ext cx="2149620" cy="952593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10044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 userDrawn="1"/>
        </p:nvSpPr>
        <p:spPr>
          <a:xfrm>
            <a:off x="6147014" y="3761977"/>
            <a:ext cx="6044986" cy="1474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2396" noProof="0">
                <a:solidFill>
                  <a:srgbClr val="003399"/>
                </a:solidFill>
                <a:latin typeface="EC Square Sans Pro" panose="020B0506040000020004" pitchFamily="34" charset="0"/>
              </a:rPr>
              <a:t>Formação prática para agricultores e veterinários: Novas medidas para combater a resistência antimicrobiana</a:t>
            </a:r>
          </a:p>
          <a:p>
            <a:endParaRPr lang="es-ES" sz="1797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292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9" y="1"/>
            <a:ext cx="546569" cy="1092806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51" name="Imagen 50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1007B104-92BA-4BA5-A656-DA433D20A54C}"/>
              </a:ext>
            </a:extLst>
          </p:cNvPr>
          <p:cNvPicPr/>
          <p:nvPr userDrawn="1"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29801" y="6152351"/>
            <a:ext cx="2338705" cy="576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2" y="6201127"/>
            <a:ext cx="471757" cy="497947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71487"/>
            <a:ext cx="347040" cy="427586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4" y="6401386"/>
            <a:ext cx="444645" cy="297687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15863"/>
            <a:ext cx="300184" cy="283211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57334"/>
            <a:ext cx="325466" cy="341740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80568"/>
            <a:ext cx="208231" cy="218505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288481"/>
            <a:ext cx="574476" cy="41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39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093675" cy="44367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23873"/>
            <a:ext cx="1236412" cy="123412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5" y="4430306"/>
            <a:ext cx="1242631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23873"/>
            <a:ext cx="1236412" cy="123412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533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5337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533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0306"/>
            <a:ext cx="1233122" cy="2427694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36789"/>
            <a:ext cx="1223010" cy="1210608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40280"/>
            <a:ext cx="1221740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5108"/>
            <a:ext cx="1073624" cy="96135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17769"/>
            <a:ext cx="1224979" cy="1229623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797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7852"/>
            <a:ext cx="2223512" cy="985337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8" y="158457"/>
            <a:ext cx="658385" cy="702490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37755"/>
            <a:ext cx="490696" cy="60458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9" y="337170"/>
            <a:ext cx="612979" cy="423005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4" y="284507"/>
            <a:ext cx="552437" cy="521202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50" y="5940076"/>
            <a:ext cx="590369" cy="619889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6250"/>
            <a:ext cx="454410" cy="476829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6" y="5940076"/>
            <a:ext cx="825311" cy="600042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3115"/>
            <a:ext cx="4495800" cy="1427693"/>
          </a:xfrm>
          <a:prstGeom prst="rect">
            <a:avLst/>
          </a:prstGeom>
        </p:spPr>
        <p:txBody>
          <a:bodyPr/>
          <a:lstStyle>
            <a:lvl1pPr>
              <a:defRPr sz="3194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094513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chemeClr val="tx1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7" name="Imagen 36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5505FB79-408A-43F3-9FF6-95F9DFF43961}"/>
              </a:ext>
            </a:extLst>
          </p:cNvPr>
          <p:cNvPicPr/>
          <p:nvPr userDrawn="1"/>
        </p:nvPicPr>
        <p:blipFill>
          <a:blip r:embed="rId12" r:link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01201" y="6169903"/>
            <a:ext cx="2567305" cy="5592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835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1" y="1"/>
            <a:ext cx="12190095" cy="133103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1" y="1343710"/>
            <a:ext cx="12190095" cy="550161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1035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149"/>
            <a:ext cx="1364472" cy="2625498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2693"/>
            <a:ext cx="9677400" cy="608473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2890"/>
            <a:ext cx="9677400" cy="4183253"/>
          </a:xfrm>
          <a:prstGeom prst="rect">
            <a:avLst/>
          </a:prstGeom>
        </p:spPr>
        <p:txBody>
          <a:bodyPr/>
          <a:lstStyle>
            <a:lvl1pPr marL="342283" indent="-342283">
              <a:spcBef>
                <a:spcPts val="998"/>
              </a:spcBef>
              <a:buFont typeface="+mj-lt"/>
              <a:buAutoNum type="arabicPeriod"/>
              <a:defRPr sz="159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  <p:extLst>
      <p:ext uri="{BB962C8B-B14F-4D97-AF65-F5344CB8AC3E}">
        <p14:creationId xmlns:p14="http://schemas.microsoft.com/office/powerpoint/2010/main" val="2571643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4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5BFD59-24FF-0A18-955E-B3DB2B76CF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52E3F5-8785-8030-3FD8-E0257D3049D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C58389-BD9D-1BD9-8056-6F3AB53D0D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302213-3AF7-4E3B-BFF3-C302076BB46B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140252-EAA0-367C-B94A-13DC74D60D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DD3E4D-739C-D62F-273D-09BFD1E47F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0AF028-E701-4849-A94A-07E42333716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228156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7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3" y="1405263"/>
            <a:ext cx="506973" cy="5447742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9" y="0"/>
            <a:ext cx="506973" cy="1910809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0131"/>
            <a:ext cx="330692" cy="352845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6" y="1052444"/>
            <a:ext cx="339605" cy="234354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172"/>
            <a:ext cx="257128" cy="24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054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1"/>
            <a:ext cx="1166832" cy="115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74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59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1"/>
            <a:ext cx="5105400" cy="68579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365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608614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5" y="857629"/>
            <a:ext cx="426085" cy="29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57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8390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45"/>
            <a:ext cx="1166832" cy="2212054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1980"/>
            <a:ext cx="5105400" cy="5706020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639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01"/>
            <a:ext cx="1740296" cy="3462149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4" y="1731783"/>
            <a:ext cx="3469745" cy="1729087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2112"/>
            <a:ext cx="1105152" cy="1179185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2" y="2158435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2886"/>
            <a:ext cx="3488650" cy="780187"/>
          </a:xfrm>
          <a:prstGeom prst="rect">
            <a:avLst/>
          </a:prstGeom>
        </p:spPr>
        <p:txBody>
          <a:bodyPr/>
          <a:lstStyle>
            <a:lvl1pPr>
              <a:defRPr sz="4791" b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pic>
        <p:nvPicPr>
          <p:cNvPr id="37" name="Imagen 36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C53E509D-9C05-4F64-B596-3792F76B9CA7}"/>
              </a:ext>
            </a:extLst>
          </p:cNvPr>
          <p:cNvPicPr/>
          <p:nvPr userDrawn="1"/>
        </p:nvPicPr>
        <p:blipFill>
          <a:blip r:embed="rId10" r:link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0810" y="5753030"/>
            <a:ext cx="3418791" cy="8704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53030"/>
            <a:ext cx="5350796" cy="63205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76150"/>
            <a:ext cx="1756206" cy="1713588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85082"/>
            <a:ext cx="3352800" cy="368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797">
                <a:latin typeface="EC Square Sans Pro" panose="020B0506040000020004" pitchFamily="34" charset="0"/>
                <a:hlinkClick r:id="rId17"/>
              </a:rPr>
              <a:t>www.amrfvtraining.eu</a:t>
            </a:r>
            <a:r>
              <a:rPr lang="pt-PT" sz="1797">
                <a:latin typeface="EC Square Sans Pro" panose="020B05060400000200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6014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03C06-CDE7-43E8-DAFB-F0C132C484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D658F6A-4ABA-A3B4-4AC7-986F412D1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C1F35D-99B2-C5D8-5101-2D50427355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A9CECD-3B05-45DD-9560-3789DBCA6D7C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B138AB-E0CF-1DE2-A844-C839C346AA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DADB14-DC18-293C-C899-781B9A5610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74BA4F-3CBC-4A94-B3A7-34D09505F090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69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C67FA-60A0-DC72-45ED-4234B5E5E9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FDECC6-C19D-58E7-FFB1-79E2C6C791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75B1D6-95D6-CA67-F30E-286FAE113D3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245DCE-42A7-211A-60F1-A941E744A8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2C98FD-43CF-4065-9D2D-58DC38D3A717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F28DD76-C118-4EA2-08F7-5F989BE2E8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44416E-859A-6E0E-E3A7-6F58B05E7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6EA9E4-214A-4C1A-BC4C-8051E9DE8343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8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46230-356E-56AB-93C7-4BDE3A9B59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2BC0AA-2CAA-5823-AE25-5A7BBAE783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654304-C8A0-9DFA-E433-2DCB5296629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072ED7-49AC-44B6-BE90-7E638CBB0ED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50C3E10-4E9F-E303-BBFA-75AA5314069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993FAAD-E5C3-8CD3-75F3-836260697A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589A8B-AFB4-4067-A5A3-67AF0B861719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DAD47E2-049D-4D81-15C3-70CA5F63CF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394FE55-D4CE-639C-FE9A-20BE05896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AD8F16-1BB0-4143-8404-CF2C6513366F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05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C4393-D1CF-1DE7-B101-F43CFF5ED7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9390614-EDF6-19C0-88CD-B96CF52795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ED112E-369A-4A0F-A5C1-8BD31F279396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38A2059-5FC3-9D65-66B9-9428001D74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19150A8-F32F-4246-3032-9E4CF1A98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4FA9BC-4FB7-4726-A579-676BFA7CF756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4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62B4098-2CD6-227A-1169-0534E43798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BF94BD-089A-47AF-84AC-7D4AAB6B9DB7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D70464-14D7-4E8F-9CF9-60C413004D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0DB97FF-2716-845C-0E39-62D10455C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41C5BF-4C5A-4C56-A72E-8B014DAEF03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25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22C99-76E0-8ECE-8E67-45631093E0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3A5EB4-2791-2A12-162D-61638DC7D0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456748-EDCA-4C87-0BCE-6135B84C7A3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263AD18-DCD0-56C1-55F7-8A7BCFC42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2F30C7-F32A-45E7-B2C1-273EA52AFA9C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31D912-9D0A-E4DA-3B13-C6A91517346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7312A5-7418-BC7D-5719-DD8D17E6C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49D35A-B548-4AA5-A407-8D4B2D17987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CF0D7-27DC-6242-646B-935008210C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EF8E6EA-06A0-E524-59BB-2BCCD46F4C0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276B39A-A81C-984E-3FAC-39D14B8B17E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1E5D3F-4BE5-2ADA-E4DF-0819046DF1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199C94-6C95-4411-BB74-DD182993C2DD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EDDAF4-24D3-A93F-7270-64F3D5F1BE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AAA357-39C1-F221-0D1B-5E4F82BE3F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4FB08A-E746-4134-8B12-75EAFC4F41E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74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0A649A7-876C-EEE9-12AA-DE7D9A146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7B3226-F6A7-29F4-7964-ABF481CF23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43298F-A33A-AEE3-C4DB-6DC04F04DFF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74D97BC6-CCBC-4676-A7A9-21DEB99DC876}" type="datetime1">
              <a:rPr lang="nl-NL"/>
              <a:pPr lvl="0"/>
              <a:t>3-6-2024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12BBBC-B502-98AC-0343-5AFEDD97533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2B7C31-B195-5CA6-917B-5C220311934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C80AF25-5090-4667-87BD-1D6C853F6065}" type="slidenum"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77" r:id="rId14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30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jFuQqwBmN8A?feature=oembed" TargetMode="External"/><Relationship Id="rId4" Type="http://schemas.openxmlformats.org/officeDocument/2006/relationships/image" Target="../media/image6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cu7cIIlbOd8?feature=oembed" TargetMode="External"/><Relationship Id="rId4" Type="http://schemas.openxmlformats.org/officeDocument/2006/relationships/image" Target="../media/image6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7.jpeg"/><Relationship Id="rId7" Type="http://schemas.openxmlformats.org/officeDocument/2006/relationships/image" Target="../media/image7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0.png"/><Relationship Id="rId11" Type="http://schemas.openxmlformats.org/officeDocument/2006/relationships/image" Target="../media/image75.jpeg"/><Relationship Id="rId5" Type="http://schemas.openxmlformats.org/officeDocument/2006/relationships/image" Target="../media/image69.png"/><Relationship Id="rId10" Type="http://schemas.openxmlformats.org/officeDocument/2006/relationships/image" Target="../media/image74.jpeg"/><Relationship Id="rId4" Type="http://schemas.openxmlformats.org/officeDocument/2006/relationships/image" Target="../media/image68.png"/><Relationship Id="rId9" Type="http://schemas.openxmlformats.org/officeDocument/2006/relationships/image" Target="../media/image7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dirty="0">
                <a:latin typeface="EC Square Sans Pro" panose="020B0506040000020004" pitchFamily="34" charset="0"/>
              </a:rPr>
              <a:t>Formação prática para agricultores e veterinários:  </a:t>
            </a:r>
          </a:p>
          <a:p>
            <a:pPr marL="0" indent="0">
              <a:buNone/>
            </a:pPr>
            <a:r>
              <a:rPr lang="pt-PT" dirty="0">
                <a:latin typeface="EC Square Sans Pro" panose="020B0506040000020004" pitchFamily="34" charset="0"/>
              </a:rPr>
              <a:t>Exercícios de grupo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0999" y="6390909"/>
            <a:ext cx="3648075" cy="370394"/>
          </a:xfrm>
        </p:spPr>
        <p:txBody>
          <a:bodyPr/>
          <a:lstStyle/>
          <a:p>
            <a:pPr marL="0" indent="0">
              <a:buNone/>
            </a:pPr>
            <a:r>
              <a:rPr lang="pt-PT" dirty="0">
                <a:latin typeface="EC Square Sans Pro" panose="020B0506040000020004" pitchFamily="34" charset="0"/>
              </a:rPr>
              <a:t>PORTUGAL, 6 E 7 DE JUNHO DE 2024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934CC46-8A8E-ABFB-5091-7106BEA137BD}"/>
              </a:ext>
            </a:extLst>
          </p:cNvPr>
          <p:cNvGrpSpPr/>
          <p:nvPr/>
        </p:nvGrpSpPr>
        <p:grpSpPr>
          <a:xfrm>
            <a:off x="8965323" y="5576833"/>
            <a:ext cx="3126828" cy="914400"/>
            <a:chOff x="8763000" y="5761027"/>
            <a:chExt cx="3126828" cy="9144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23DAA47-5D1F-F12C-04DD-1C7AC83A8D25}"/>
                </a:ext>
              </a:extLst>
            </p:cNvPr>
            <p:cNvSpPr/>
            <p:nvPr/>
          </p:nvSpPr>
          <p:spPr>
            <a:xfrm>
              <a:off x="8763000" y="5761027"/>
              <a:ext cx="3126828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Blue text on a black background&#10;&#10;Description automatically generated">
              <a:extLst>
                <a:ext uri="{FF2B5EF4-FFF2-40B4-BE49-F238E27FC236}">
                  <a16:creationId xmlns:a16="http://schemas.microsoft.com/office/drawing/2014/main" id="{AD2C2A0F-52B5-43F4-F9CC-5CFA09550A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3001" y="5876906"/>
              <a:ext cx="2669628" cy="6816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85867" y="299730"/>
            <a:ext cx="11814295" cy="2602542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t-PT" sz="3200" dirty="0">
                <a:latin typeface="EC Square Sans Pro" panose="020B0506040000020004" pitchFamily="34" charset="0"/>
              </a:rPr>
              <a:t>Exercício em grupo </a:t>
            </a:r>
            <a:r>
              <a:rPr lang="pt-PT" sz="3200" b="1" dirty="0">
                <a:latin typeface="EC Square Sans Pro" panose="020B0506040000020004" pitchFamily="34" charset="0"/>
              </a:rPr>
              <a:t>2b</a:t>
            </a:r>
            <a:r>
              <a:rPr lang="pt-PT" sz="3200" dirty="0">
                <a:latin typeface="EC Square Sans Pro" panose="020B0506040000020004" pitchFamily="34" charset="0"/>
              </a:rPr>
              <a:t> - </a:t>
            </a:r>
            <a:r>
              <a:rPr lang="pt-PT" sz="3200" b="1" dirty="0">
                <a:latin typeface="EC Square Sans Pro" panose="020B0506040000020004" pitchFamily="34" charset="0"/>
              </a:rPr>
              <a:t>Encontrar </a:t>
            </a:r>
            <a:r>
              <a:rPr lang="pt-PT" sz="3200" b="1" u="sng" dirty="0">
                <a:latin typeface="EC Square Sans Pro" panose="020B0506040000020004" pitchFamily="34" charset="0"/>
              </a:rPr>
              <a:t>soluções</a:t>
            </a:r>
            <a:r>
              <a:rPr lang="pt-PT" sz="3200" b="1" dirty="0">
                <a:latin typeface="EC Square Sans Pro" panose="020B0506040000020004" pitchFamily="34" charset="0"/>
              </a:rPr>
              <a:t> para enfrentar as barreiras – </a:t>
            </a:r>
            <a:r>
              <a:rPr lang="pt-PT" sz="3200" b="1" u="sng" dirty="0">
                <a:latin typeface="EC Square Sans Pro" panose="020B0506040000020004" pitchFamily="34" charset="0"/>
              </a:rPr>
              <a:t>Reduzir e usar de forma responsável o uso de  antimicrobianos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50 </a:t>
              </a:r>
            </a:p>
            <a:p>
              <a:pPr algn="ctr"/>
              <a:r>
                <a:rPr lang="pt-PT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183277" y="2002742"/>
            <a:ext cx="11603881" cy="444439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Agricultores e veterinários misturados num grupo, divididos por espécie 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Tome o flip-over do exercício em grupo anterior: </a:t>
            </a:r>
            <a:r>
              <a:rPr kumimoji="0" lang="pt-PT" sz="20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Reduzir e usar de forma responsável os antimicrobianos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Tome um novo flip-over para responder às perguntas: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r>
              <a:rPr lang="pt-PT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Quais são as barreiras à redução e ao uso responsável dos antimicrobianos? </a:t>
            </a: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endParaRPr lang="en-US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t-PT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Quais são as soluções para enfrentar estas barreiras?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lang="nl-NL" sz="2800" b="1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t-PT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Crie um objetivo SMART para si próprio – para ser implementado na sua exploração agrícola/na exploração agrícola do seu cliente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Trabalhe com post-its para colocar as suas respostas nos flip-overs</a:t>
            </a:r>
          </a:p>
          <a:p>
            <a:endParaRPr lang="nl-NL" sz="20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sz="16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0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texto 1">
            <a:extLst>
              <a:ext uri="{FF2B5EF4-FFF2-40B4-BE49-F238E27FC236}">
                <a16:creationId xmlns:a16="http://schemas.microsoft.com/office/drawing/2014/main" id="{B48C7E41-EFCF-45DF-80D4-335C072507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11125199" cy="122295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PT" sz="3200" dirty="0">
                <a:latin typeface="EC Square Sans Pro" panose="020B0506040000020004" pitchFamily="34" charset="0"/>
              </a:rPr>
              <a:t>Exercício em grupo </a:t>
            </a:r>
            <a:r>
              <a:rPr lang="pt-PT" sz="3200" b="1" dirty="0">
                <a:latin typeface="EC Square Sans Pro" panose="020B0506040000020004" pitchFamily="34" charset="0"/>
              </a:rPr>
              <a:t>3a</a:t>
            </a:r>
            <a:r>
              <a:rPr lang="pt-PT" sz="3200" dirty="0">
                <a:latin typeface="EC Square Sans Pro" panose="020B0506040000020004" pitchFamily="34" charset="0"/>
              </a:rPr>
              <a:t>: </a:t>
            </a:r>
            <a:r>
              <a:rPr lang="pt-PT" sz="3200" b="1" u="sng" dirty="0">
                <a:latin typeface="EC Square Sans Pro" panose="020B0506040000020004" pitchFamily="34" charset="0"/>
              </a:rPr>
              <a:t>Apresentação dos resultados: </a:t>
            </a:r>
            <a:br>
              <a:rPr lang="pt-PT" sz="3200" b="1" u="sng" dirty="0">
                <a:latin typeface="EC Square Sans Pro" panose="020B0506040000020004" pitchFamily="34" charset="0"/>
              </a:rPr>
            </a:br>
            <a:r>
              <a:rPr lang="pt-PT" sz="3200" b="1" u="sng" dirty="0">
                <a:latin typeface="EC Square Sans Pro" panose="020B0506040000020004" pitchFamily="34" charset="0"/>
              </a:rPr>
              <a:t>soluções para melhores práticas de criação</a:t>
            </a: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85EF5DE6-BF9E-4794-AF26-BFB2A170E3F7}"/>
              </a:ext>
            </a:extLst>
          </p:cNvPr>
          <p:cNvSpPr txBox="1">
            <a:spLocks/>
          </p:cNvSpPr>
          <p:nvPr/>
        </p:nvSpPr>
        <p:spPr>
          <a:xfrm>
            <a:off x="606426" y="1762127"/>
            <a:ext cx="11489118" cy="435133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Cada mesa </a:t>
            </a:r>
            <a:r>
              <a:rPr lang="pt-PT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seleciona</a:t>
            </a:r>
            <a:r>
              <a:rPr kumimoji="0" lang="pt-PT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um apresentador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pt-PT" sz="36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“De que forma podem as práticas de criação melhoradas contribuir para a redução da utilização de antimicrobianos?”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Cada apresentador apresenta </a:t>
            </a:r>
            <a:r>
              <a:rPr kumimoji="0" lang="pt-PT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um </a:t>
            </a:r>
            <a:r>
              <a:rPr kumimoji="0" lang="pt-PT" sz="28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resultado da sessão da sua mesa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t-PT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Depois, passamos para a seguinte mesa – mencionar um resultado que não tenha sido mencionado antes!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22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6C735CE-BD04-4081-9A7D-C53F1A6AF9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6101" y="310575"/>
            <a:ext cx="11629920" cy="1084134"/>
          </a:xfr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 rtl="0">
              <a:lnSpc>
                <a:spcPct val="120000"/>
              </a:lnSpc>
              <a:spcBef>
                <a:spcPts val="1000"/>
              </a:spcBef>
              <a:buSzPct val="100000"/>
            </a:pPr>
            <a:r>
              <a:rPr lang="pt-PT" sz="3200" dirty="0">
                <a:latin typeface="EC Square Sans Pro" panose="020B0506040000020004" pitchFamily="34" charset="0"/>
              </a:rPr>
              <a:t>Exercício em grupo </a:t>
            </a:r>
            <a:r>
              <a:rPr lang="pt-PT" sz="3200" b="1" dirty="0">
                <a:latin typeface="EC Square Sans Pro" panose="020B0506040000020004" pitchFamily="34" charset="0"/>
              </a:rPr>
              <a:t>3b</a:t>
            </a:r>
            <a:r>
              <a:rPr lang="pt-PT" sz="3200" dirty="0">
                <a:latin typeface="EC Square Sans Pro" panose="020B0506040000020004" pitchFamily="34" charset="0"/>
              </a:rPr>
              <a:t>: </a:t>
            </a:r>
            <a:r>
              <a:rPr lang="pt-PT" sz="3200" b="1" dirty="0">
                <a:latin typeface="EC Square Sans Pro" panose="020B0506040000020004" pitchFamily="34" charset="0"/>
              </a:rPr>
              <a:t>Apresentação dos resultados: </a:t>
            </a:r>
            <a:r>
              <a:rPr lang="pt-PT" sz="3200" b="1" u="sng" dirty="0">
                <a:latin typeface="EC Square Sans Pro" panose="020B0506040000020004" pitchFamily="34" charset="0"/>
              </a:rPr>
              <a:t>medidas para reduzir e usar os antimicrobianos de forma mais responsável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4172B8-9A0F-41F9-99BF-5B5C32F6526D}"/>
              </a:ext>
            </a:extLst>
          </p:cNvPr>
          <p:cNvSpPr txBox="1">
            <a:spLocks/>
          </p:cNvSpPr>
          <p:nvPr/>
        </p:nvSpPr>
        <p:spPr>
          <a:xfrm>
            <a:off x="838203" y="1825627"/>
            <a:ext cx="11025742" cy="4721798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Cada </a:t>
            </a:r>
            <a:r>
              <a:rPr kumimoji="0" lang="pt-PT" sz="2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mesa </a:t>
            </a:r>
            <a:r>
              <a:rPr lang="pt-PT" sz="280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seleciona</a:t>
            </a:r>
            <a:r>
              <a:rPr kumimoji="0" lang="pt-PT" sz="28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  <a:r>
              <a:rPr kumimoji="0" lang="pt-PT" sz="2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um apresentador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nl-NL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pt-PT" sz="36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“De que forma podem outras medidas a implementar contribuir para a redução da utilização de antimicrobianos?”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Cada apresentador apresenta </a:t>
            </a:r>
            <a:r>
              <a:rPr kumimoji="0" lang="pt-PT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um </a:t>
            </a:r>
            <a:r>
              <a:rPr kumimoji="0" lang="pt-PT" sz="24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resultado da sessão da sua mesa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Depois, passamos para a seguinte mesa – mencionar um resultado que </a:t>
            </a:r>
            <a:b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não tenha sido mencionado antes!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nl-NL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E05FFAE-23B5-4FE9-A635-989089E3F2D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D8CCC978-5BFB-46E6-B5CC-ED81362E7785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20 </a:t>
              </a:r>
            </a:p>
            <a:p>
              <a:pPr algn="ctr"/>
              <a:r>
                <a:rPr lang="pt-PT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EE40D9B1-25A7-4227-8F02-3336504BB052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7" name="Elipse 6">
                <a:extLst>
                  <a:ext uri="{FF2B5EF4-FFF2-40B4-BE49-F238E27FC236}">
                    <a16:creationId xmlns:a16="http://schemas.microsoft.com/office/drawing/2014/main" id="{9E822593-200C-447C-9C38-2E84E2DC794E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" name="Conector recto 7">
                <a:extLst>
                  <a:ext uri="{FF2B5EF4-FFF2-40B4-BE49-F238E27FC236}">
                    <a16:creationId xmlns:a16="http://schemas.microsoft.com/office/drawing/2014/main" id="{B603FE94-9983-4B4E-99ED-B0281126E6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8">
                <a:extLst>
                  <a:ext uri="{FF2B5EF4-FFF2-40B4-BE49-F238E27FC236}">
                    <a16:creationId xmlns:a16="http://schemas.microsoft.com/office/drawing/2014/main" id="{EFCA79F5-C418-45FF-863E-51015735200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ector recto 9">
                <a:extLst>
                  <a:ext uri="{FF2B5EF4-FFF2-40B4-BE49-F238E27FC236}">
                    <a16:creationId xmlns:a16="http://schemas.microsoft.com/office/drawing/2014/main" id="{EAAF859F-CD8C-43FB-ADEE-80FBCBBF6D0B}"/>
                  </a:ext>
                </a:extLst>
              </p:cNvPr>
              <p:cNvCxnSpPr>
                <a:cxnSpLocks/>
                <a:stCxn id="7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755FDFB1-B45B-4FBB-90FA-00AF24CFD2D7}"/>
                  </a:ext>
                </a:extLst>
              </p:cNvPr>
              <p:cNvCxnSpPr>
                <a:cxnSpLocks/>
                <a:stCxn id="7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uerda 11">
                <a:extLst>
                  <a:ext uri="{FF2B5EF4-FFF2-40B4-BE49-F238E27FC236}">
                    <a16:creationId xmlns:a16="http://schemas.microsoft.com/office/drawing/2014/main" id="{7EBC5317-A2C6-401A-B47F-575247E8B0BE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Cuerda 12">
                <a:extLst>
                  <a:ext uri="{FF2B5EF4-FFF2-40B4-BE49-F238E27FC236}">
                    <a16:creationId xmlns:a16="http://schemas.microsoft.com/office/drawing/2014/main" id="{5F3ED3E4-826F-43CD-BF36-595E80D1F51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035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ECADEB22-C3DA-44AE-A715-70637E376B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5000100"/>
              </p:ext>
            </p:extLst>
          </p:nvPr>
        </p:nvGraphicFramePr>
        <p:xfrm>
          <a:off x="274319" y="1277619"/>
          <a:ext cx="6766561" cy="458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" name="CuadroTexto 26">
            <a:extLst>
              <a:ext uri="{FF2B5EF4-FFF2-40B4-BE49-F238E27FC236}">
                <a16:creationId xmlns:a16="http://schemas.microsoft.com/office/drawing/2014/main" id="{F0A90E06-A3D7-4ED8-A401-A7413406D585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“Mais vale prevenir do que remediar”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EBDA733-B5B0-451F-A9ED-3081C0578A1E}"/>
              </a:ext>
            </a:extLst>
          </p:cNvPr>
          <p:cNvSpPr txBox="1"/>
          <p:nvPr/>
        </p:nvSpPr>
        <p:spPr>
          <a:xfrm>
            <a:off x="4286432" y="1092953"/>
            <a:ext cx="98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>
                <a:solidFill>
                  <a:srgbClr val="2C7470"/>
                </a:solidFill>
                <a:latin typeface="EC Square Sans Pro" panose="020B0506040000020004" pitchFamily="34" charset="0"/>
              </a:rPr>
              <a:t>Parte I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5754B8-EE8D-4EF3-9F61-30E9DB791B4E}"/>
              </a:ext>
            </a:extLst>
          </p:cNvPr>
          <p:cNvSpPr txBox="1"/>
          <p:nvPr/>
        </p:nvSpPr>
        <p:spPr>
          <a:xfrm>
            <a:off x="4286432" y="3059667"/>
            <a:ext cx="98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>
                <a:solidFill>
                  <a:srgbClr val="2C7470"/>
                </a:solidFill>
                <a:latin typeface="EC Square Sans Pro" panose="020B0506040000020004" pitchFamily="34" charset="0"/>
              </a:rPr>
              <a:t>Parte II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4168C4F-25F1-4C52-BA74-2E1E6A9790A6}"/>
              </a:ext>
            </a:extLst>
          </p:cNvPr>
          <p:cNvSpPr txBox="1"/>
          <p:nvPr/>
        </p:nvSpPr>
        <p:spPr>
          <a:xfrm>
            <a:off x="7376433" y="3105834"/>
            <a:ext cx="422071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EC Square Sans Pro" panose="020B0506040000020004" pitchFamily="34" charset="0"/>
                <a:sym typeface="Wingdings" panose="05000000000000000000" pitchFamily="2" charset="2"/>
              </a:rPr>
              <a:t>Mudanças ao nível da exploração agrícola:  Entendimento comum entre agricultores e veterinários</a:t>
            </a:r>
          </a:p>
        </p:txBody>
      </p:sp>
    </p:spTree>
    <p:extLst>
      <p:ext uri="{BB962C8B-B14F-4D97-AF65-F5344CB8AC3E}">
        <p14:creationId xmlns:p14="http://schemas.microsoft.com/office/powerpoint/2010/main" val="321944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4684" y="1136695"/>
            <a:ext cx="9462631" cy="4758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PT" sz="2800">
                <a:latin typeface="EC Square Sans Pro" panose="020B0506040000020004" pitchFamily="34" charset="0"/>
              </a:rPr>
              <a:t>Vamos trabalhar juntos para prevenir e reduzir o uso de antimicrobianos…</a:t>
            </a:r>
          </a:p>
        </p:txBody>
      </p:sp>
      <p:sp>
        <p:nvSpPr>
          <p:cNvPr id="3" name="Stroomdiagram: Scheidingslijn 7">
            <a:extLst>
              <a:ext uri="{FF2B5EF4-FFF2-40B4-BE49-F238E27FC236}">
                <a16:creationId xmlns:a16="http://schemas.microsoft.com/office/drawing/2014/main" id="{B6F360B8-F622-ED0B-D87B-B8CE403D822C}"/>
              </a:ext>
            </a:extLst>
          </p:cNvPr>
          <p:cNvSpPr/>
          <p:nvPr/>
        </p:nvSpPr>
        <p:spPr>
          <a:xfrm>
            <a:off x="1694209" y="2151760"/>
            <a:ext cx="8752115" cy="37135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0"/>
              <a:gd name="f6" fmla="val 21600"/>
              <a:gd name="f7" fmla="val 3475"/>
              <a:gd name="f8" fmla="val 18125"/>
              <a:gd name="f9" fmla="val 10800"/>
              <a:gd name="f10" fmla="*/ f3 1 21600"/>
              <a:gd name="f11" fmla="*/ f4 1 21600"/>
              <a:gd name="f12" fmla="val f5"/>
              <a:gd name="f13" fmla="val f6"/>
              <a:gd name="f14" fmla="+- f13 0 f12"/>
              <a:gd name="f15" fmla="*/ f14 1 21600"/>
              <a:gd name="f16" fmla="*/ f14 1018 1"/>
              <a:gd name="f17" fmla="*/ f14 20582 1"/>
              <a:gd name="f18" fmla="*/ f14 3163 1"/>
              <a:gd name="f19" fmla="*/ f14 18437 1"/>
              <a:gd name="f20" fmla="*/ f16 1 21600"/>
              <a:gd name="f21" fmla="*/ f17 1 21600"/>
              <a:gd name="f22" fmla="*/ f18 1 21600"/>
              <a:gd name="f23" fmla="*/ f19 1 21600"/>
              <a:gd name="f24" fmla="*/ f20 1 f15"/>
              <a:gd name="f25" fmla="*/ f21 1 f15"/>
              <a:gd name="f26" fmla="*/ f22 1 f15"/>
              <a:gd name="f27" fmla="*/ f23 1 f15"/>
              <a:gd name="f28" fmla="*/ f24 f10 1"/>
              <a:gd name="f29" fmla="*/ f25 f10 1"/>
              <a:gd name="f30" fmla="*/ f27 f11 1"/>
              <a:gd name="f31" fmla="*/ f26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8" t="f31" r="f29" b="f30"/>
            <a:pathLst>
              <a:path w="21600" h="21600">
                <a:moveTo>
                  <a:pt x="f7" y="f5"/>
                </a:moveTo>
                <a:lnTo>
                  <a:pt x="f8" y="f5"/>
                </a:lnTo>
                <a:arcTo wR="f7" hR="f9" stAng="f2" swAng="f0"/>
                <a:lnTo>
                  <a:pt x="f7" y="f6"/>
                </a:lnTo>
                <a:arcTo wR="f7" hR="f9" stAng="f1" swAng="f0"/>
                <a:close/>
              </a:path>
            </a:pathLst>
          </a:custGeom>
          <a:solidFill>
            <a:srgbClr val="6BB188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B0631A6F-4B27-03FA-34C1-4FFA140BB5B9}"/>
              </a:ext>
            </a:extLst>
          </p:cNvPr>
          <p:cNvSpPr txBox="1">
            <a:spLocks/>
          </p:cNvSpPr>
          <p:nvPr/>
        </p:nvSpPr>
        <p:spPr>
          <a:xfrm>
            <a:off x="838203" y="1989856"/>
            <a:ext cx="10515600" cy="4351336"/>
          </a:xfrm>
          <a:prstGeom prst="rect">
            <a:avLst/>
          </a:prstGeom>
        </p:spPr>
        <p:txBody>
          <a:bodyPr/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/>
              <a:buNone/>
            </a:pPr>
            <a:r>
              <a:rPr lang="pt-PT" sz="1800">
                <a:latin typeface="Times New Roman" pitchFamily="18"/>
              </a:rPr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itchFamily="34"/>
              <a:buNone/>
            </a:pPr>
            <a:endParaRPr lang="en-US" dirty="0"/>
          </a:p>
        </p:txBody>
      </p:sp>
      <p:pic>
        <p:nvPicPr>
          <p:cNvPr id="5" name="Graphic 4" descr="Boer silhouet">
            <a:extLst>
              <a:ext uri="{FF2B5EF4-FFF2-40B4-BE49-F238E27FC236}">
                <a16:creationId xmlns:a16="http://schemas.microsoft.com/office/drawing/2014/main" id="{61E272D0-BA42-3E5C-45F8-C12103523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46823" y="2560490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phic 6" descr="Vrouwelijke arts met effen opvulling">
            <a:extLst>
              <a:ext uri="{FF2B5EF4-FFF2-40B4-BE49-F238E27FC236}">
                <a16:creationId xmlns:a16="http://schemas.microsoft.com/office/drawing/2014/main" id="{B8CF4B71-CB75-4718-063A-5CA2DC1DF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89157" y="2484711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Marcador de texto 1">
            <a:extLst>
              <a:ext uri="{FF2B5EF4-FFF2-40B4-BE49-F238E27FC236}">
                <a16:creationId xmlns:a16="http://schemas.microsoft.com/office/drawing/2014/main" id="{D134C0FF-C9F2-8C75-AA31-F750D949EAB6}"/>
              </a:ext>
            </a:extLst>
          </p:cNvPr>
          <p:cNvSpPr txBox="1">
            <a:spLocks/>
          </p:cNvSpPr>
          <p:nvPr/>
        </p:nvSpPr>
        <p:spPr>
          <a:xfrm>
            <a:off x="1364684" y="6140380"/>
            <a:ext cx="9462631" cy="4758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/>
              <a:buNone/>
            </a:pPr>
            <a:r>
              <a:rPr lang="pt-PT" sz="2800">
                <a:latin typeface="EC Square Sans Pro" panose="020B0506040000020004" pitchFamily="34" charset="0"/>
              </a:rPr>
              <a:t>Ao criar pontos de ação na </a:t>
            </a:r>
            <a:r>
              <a:rPr lang="pt-PT" sz="2800" b="1">
                <a:latin typeface="EC Square Sans Pro" panose="020B0506040000020004" pitchFamily="34" charset="0"/>
              </a:rPr>
              <a:t>SUA</a:t>
            </a:r>
            <a:r>
              <a:rPr lang="pt-PT" sz="2800">
                <a:latin typeface="EC Square Sans Pro" panose="020B0506040000020004" pitchFamily="34" charset="0"/>
              </a:rPr>
              <a:t> exploração agrícola (do cliente)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7E1E81-7859-4757-9325-215B3A8A03F6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“Mais vale prevenir do que remediar"</a:t>
            </a:r>
          </a:p>
        </p:txBody>
      </p:sp>
      <p:pic>
        <p:nvPicPr>
          <p:cNvPr id="12" name="Gráfico 11" descr="Apretón de manos con relleno sólido">
            <a:extLst>
              <a:ext uri="{FF2B5EF4-FFF2-40B4-BE49-F238E27FC236}">
                <a16:creationId xmlns:a16="http://schemas.microsoft.com/office/drawing/2014/main" id="{284F9A9A-D29F-46B2-8CCF-1DA78131F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7638" y="3429000"/>
            <a:ext cx="1767839" cy="176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63CD8-6BF5-9DC0-B7E0-D530E5AB2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4C6E6EA-2F5E-85BF-E6AB-A142FE5B32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2800">
                <a:latin typeface="EC Square Sans Pro" panose="020B0506040000020004" pitchFamily="34" charset="0"/>
              </a:rPr>
              <a:t>PORQUÊ?</a:t>
            </a:r>
          </a:p>
        </p:txBody>
      </p:sp>
      <p:pic>
        <p:nvPicPr>
          <p:cNvPr id="3" name="Onlinemedia 2" title="This has changed what a whole nation eats - BBC Stories">
            <a:hlinkClick r:id="" action="ppaction://media"/>
            <a:extLst>
              <a:ext uri="{FF2B5EF4-FFF2-40B4-BE49-F238E27FC236}">
                <a16:creationId xmlns:a16="http://schemas.microsoft.com/office/drawing/2014/main" id="{DEC59E35-ED28-9F5A-44CD-62F5BE48E13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88936" y="1528618"/>
            <a:ext cx="7814127" cy="441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16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2800">
                <a:latin typeface="EC Square Sans Pro" panose="020B0506040000020004" pitchFamily="34" charset="0"/>
              </a:rPr>
              <a:t>Promover a colaboração entre agricultores e veterinários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D7107E2-94EA-01FC-2A9A-C5D6F7E62706}"/>
              </a:ext>
            </a:extLst>
          </p:cNvPr>
          <p:cNvSpPr txBox="1"/>
          <p:nvPr/>
        </p:nvSpPr>
        <p:spPr>
          <a:xfrm>
            <a:off x="762001" y="951369"/>
            <a:ext cx="991985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>
                <a:latin typeface="EC Square Sans Pro" panose="020B0506040000020004" pitchFamily="34" charset="0"/>
                <a:cs typeface="Arial" panose="020B0604020202020204" pitchFamily="34" charset="0"/>
              </a:rPr>
              <a:t>Há cada vez mais colaboração entre o agricultor e o veterinário para melhorar a saúde animal e reduzir o uso de antimicrobianos a nível da exploração agrícola… Porque é eficaz!</a:t>
            </a:r>
          </a:p>
          <a:p>
            <a:endParaRPr lang="en-GB" sz="20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endParaRPr lang="en-GB" sz="2000" b="1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400" b="1">
                <a:latin typeface="EC Square Sans Pro" panose="020B0506040000020004" pitchFamily="34" charset="0"/>
                <a:cs typeface="Arial" panose="020B0604020202020204" pitchFamily="34" charset="0"/>
              </a:rPr>
              <a:t>O objetivo atual é identificar áreas-chave comuns, em que os agricultores e os veterinários possam colaborar – o que conduz a melhorias adicionais.</a:t>
            </a:r>
          </a:p>
        </p:txBody>
      </p:sp>
      <p:pic>
        <p:nvPicPr>
          <p:cNvPr id="5" name="Onlinemedia 4" title="Using a multi-actor plan on a goat farm">
            <a:hlinkClick r:id="" action="ppaction://media"/>
            <a:extLst>
              <a:ext uri="{FF2B5EF4-FFF2-40B4-BE49-F238E27FC236}">
                <a16:creationId xmlns:a16="http://schemas.microsoft.com/office/drawing/2014/main" id="{EE9ECD1E-19F9-097F-220B-DD749374E10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06061" y="1823171"/>
            <a:ext cx="6174509" cy="348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ángulo 28">
            <a:extLst>
              <a:ext uri="{FF2B5EF4-FFF2-40B4-BE49-F238E27FC236}">
                <a16:creationId xmlns:a16="http://schemas.microsoft.com/office/drawing/2014/main" id="{FB353F46-3355-4AA5-BA70-B94BFF397444}"/>
              </a:ext>
            </a:extLst>
          </p:cNvPr>
          <p:cNvSpPr/>
          <p:nvPr/>
        </p:nvSpPr>
        <p:spPr>
          <a:xfrm>
            <a:off x="0" y="5510734"/>
            <a:ext cx="7862180" cy="133877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992C637-2A81-4FFC-9F0F-914055C7E486}"/>
              </a:ext>
            </a:extLst>
          </p:cNvPr>
          <p:cNvSpPr/>
          <p:nvPr/>
        </p:nvSpPr>
        <p:spPr>
          <a:xfrm>
            <a:off x="-17125" y="2473949"/>
            <a:ext cx="7862180" cy="1243089"/>
          </a:xfrm>
          <a:prstGeom prst="rect">
            <a:avLst/>
          </a:prstGeom>
          <a:solidFill>
            <a:srgbClr val="9DC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912FCD56-4697-4300-8401-041CECAB9C42}"/>
              </a:ext>
            </a:extLst>
          </p:cNvPr>
          <p:cNvSpPr/>
          <p:nvPr/>
        </p:nvSpPr>
        <p:spPr>
          <a:xfrm>
            <a:off x="0" y="1141883"/>
            <a:ext cx="7862180" cy="1246696"/>
          </a:xfrm>
          <a:prstGeom prst="rect">
            <a:avLst/>
          </a:prstGeom>
          <a:solidFill>
            <a:srgbClr val="CBE3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arcador de texto 1">
            <a:extLst>
              <a:ext uri="{FF2B5EF4-FFF2-40B4-BE49-F238E27FC236}">
                <a16:creationId xmlns:a16="http://schemas.microsoft.com/office/drawing/2014/main" id="{1E156D94-5CC4-4487-B6A5-FF10737A2875}"/>
              </a:ext>
            </a:extLst>
          </p:cNvPr>
          <p:cNvSpPr txBox="1">
            <a:spLocks/>
          </p:cNvSpPr>
          <p:nvPr/>
        </p:nvSpPr>
        <p:spPr>
          <a:xfrm>
            <a:off x="581108" y="380210"/>
            <a:ext cx="9677400" cy="608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400">
                <a:latin typeface="EC Square Sans Pro" panose="020B0506040000020004" pitchFamily="34" charset="0"/>
              </a:rPr>
              <a:t>Faremos os seguintes exercícios em grupo: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FF8B4CA-F320-475E-895A-326AFD0351F2}"/>
              </a:ext>
            </a:extLst>
          </p:cNvPr>
          <p:cNvSpPr txBox="1"/>
          <p:nvPr/>
        </p:nvSpPr>
        <p:spPr>
          <a:xfrm>
            <a:off x="1811138" y="1193537"/>
            <a:ext cx="6298727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  <a:t>Identificar </a:t>
            </a:r>
            <a:r>
              <a:rPr lang="pt-PT" b="1" dirty="0">
                <a:latin typeface="EC Square Sans Pro" panose="020B0506040000020004" pitchFamily="34" charset="0"/>
              </a:rPr>
              <a:t>problemas e oportunidades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2A8AFD6-2B1B-46AE-A2F0-645FDB1EEF27}"/>
              </a:ext>
            </a:extLst>
          </p:cNvPr>
          <p:cNvSpPr txBox="1"/>
          <p:nvPr/>
        </p:nvSpPr>
        <p:spPr>
          <a:xfrm>
            <a:off x="1674644" y="3098361"/>
            <a:ext cx="2321923" cy="549381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pt-PT">
                <a:solidFill>
                  <a:schemeClr val="bg1"/>
                </a:solidFill>
                <a:latin typeface="EC Square Sans Pro" panose="020B0506040000020004" pitchFamily="34" charset="0"/>
              </a:rPr>
              <a:t>melhorar as </a:t>
            </a:r>
            <a:r>
              <a:rPr lang="pt-PT" b="1">
                <a:solidFill>
                  <a:schemeClr val="bg1"/>
                </a:solidFill>
                <a:latin typeface="EC Square Sans Pro" panose="020B0506040000020004" pitchFamily="34" charset="0"/>
              </a:rPr>
              <a:t>práticas de criação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84259F0-3FC8-4D6F-80BB-DE0F8C37A42C}"/>
              </a:ext>
            </a:extLst>
          </p:cNvPr>
          <p:cNvSpPr txBox="1"/>
          <p:nvPr/>
        </p:nvSpPr>
        <p:spPr>
          <a:xfrm>
            <a:off x="1728637" y="1699861"/>
            <a:ext cx="2321923" cy="376906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r>
              <a:rPr lang="pt-PT" b="1">
                <a:solidFill>
                  <a:schemeClr val="bg1"/>
                </a:solidFill>
                <a:latin typeface="EC Square Sans Pro" panose="020B0506040000020004" pitchFamily="34" charset="0"/>
              </a:rPr>
              <a:t>práticas de criação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CC6B10F-03E9-4FE2-AE6F-D0C375988537}"/>
              </a:ext>
            </a:extLst>
          </p:cNvPr>
          <p:cNvSpPr txBox="1"/>
          <p:nvPr/>
        </p:nvSpPr>
        <p:spPr>
          <a:xfrm>
            <a:off x="4288536" y="1630003"/>
            <a:ext cx="3480345" cy="646331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r>
              <a:rPr lang="pt-PT" b="1">
                <a:solidFill>
                  <a:schemeClr val="bg1"/>
                </a:solidFill>
                <a:latin typeface="EC Square Sans Pro" panose="020B0506040000020004" pitchFamily="34" charset="0"/>
              </a:rPr>
              <a:t>reduzir e usar de forma responsável os antimicrobianos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A60E70B-2C2C-479A-B824-5337C138E1DF}"/>
              </a:ext>
            </a:extLst>
          </p:cNvPr>
          <p:cNvSpPr txBox="1"/>
          <p:nvPr/>
        </p:nvSpPr>
        <p:spPr>
          <a:xfrm>
            <a:off x="-79568" y="1157780"/>
            <a:ext cx="2102442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  <a:t>Exercício em grupo </a:t>
            </a:r>
            <a:b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</a:br>
            <a:r>
              <a:rPr lang="pt-PT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1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8EBF90C-FD7F-40D4-8193-9ADD37733D23}"/>
              </a:ext>
            </a:extLst>
          </p:cNvPr>
          <p:cNvSpPr txBox="1"/>
          <p:nvPr/>
        </p:nvSpPr>
        <p:spPr>
          <a:xfrm>
            <a:off x="2334177" y="2457200"/>
            <a:ext cx="491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400" dirty="0">
                <a:solidFill>
                  <a:srgbClr val="002060"/>
                </a:solidFill>
                <a:latin typeface="EC Square Sans Pro" panose="020B0506040000020004" pitchFamily="34" charset="0"/>
              </a:rPr>
              <a:t>Encontrar </a:t>
            </a:r>
            <a:r>
              <a:rPr lang="pt-PT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soluções para enfrentar as barreiras  </a:t>
            </a:r>
            <a:r>
              <a:rPr lang="pt-PT" sz="1400" dirty="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35BEB393-2C5D-4FBF-AAC1-A8E9F0C8536F}"/>
              </a:ext>
            </a:extLst>
          </p:cNvPr>
          <p:cNvSpPr txBox="1"/>
          <p:nvPr/>
        </p:nvSpPr>
        <p:spPr>
          <a:xfrm>
            <a:off x="4125730" y="3127855"/>
            <a:ext cx="3710181" cy="549381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pt-PT">
                <a:solidFill>
                  <a:schemeClr val="bg1"/>
                </a:solidFill>
                <a:latin typeface="EC Square Sans Pro" panose="020B0506040000020004" pitchFamily="34" charset="0"/>
              </a:rPr>
              <a:t>para </a:t>
            </a:r>
            <a:r>
              <a:rPr lang="pt-PT" b="1">
                <a:solidFill>
                  <a:schemeClr val="bg1"/>
                </a:solidFill>
                <a:latin typeface="EC Square Sans Pro" panose="020B0506040000020004" pitchFamily="34" charset="0"/>
              </a:rPr>
              <a:t>reduzir e usar de forma responsável os antimicrobianos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F0A72AB-3E92-4B2B-B016-87A588D24947}"/>
              </a:ext>
            </a:extLst>
          </p:cNvPr>
          <p:cNvSpPr txBox="1"/>
          <p:nvPr/>
        </p:nvSpPr>
        <p:spPr>
          <a:xfrm>
            <a:off x="1613689" y="2730224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2 a</a:t>
            </a:r>
            <a:r>
              <a:rPr lang="pt-PT" sz="10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2C96084-6BEB-4404-AA54-FA9F59952485}"/>
              </a:ext>
            </a:extLst>
          </p:cNvPr>
          <p:cNvSpPr txBox="1"/>
          <p:nvPr/>
        </p:nvSpPr>
        <p:spPr>
          <a:xfrm>
            <a:off x="4113368" y="2768864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2 b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4C14248-52A6-4206-85E4-62FCF6843086}"/>
              </a:ext>
            </a:extLst>
          </p:cNvPr>
          <p:cNvSpPr txBox="1"/>
          <p:nvPr/>
        </p:nvSpPr>
        <p:spPr>
          <a:xfrm>
            <a:off x="2643493" y="5485284"/>
            <a:ext cx="49384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Partilhar </a:t>
            </a:r>
            <a:r>
              <a:rPr lang="pt-PT" sz="2000" dirty="0">
                <a:solidFill>
                  <a:srgbClr val="002060"/>
                </a:solidFill>
                <a:latin typeface="EC Square Sans Pro" panose="020B0506040000020004" pitchFamily="34" charset="0"/>
              </a:rPr>
              <a:t>e apresentar os resultados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A54E01C-5231-42AE-BAA4-CE60FFE3E051}"/>
              </a:ext>
            </a:extLst>
          </p:cNvPr>
          <p:cNvSpPr txBox="1"/>
          <p:nvPr/>
        </p:nvSpPr>
        <p:spPr>
          <a:xfrm>
            <a:off x="1647720" y="6236082"/>
            <a:ext cx="2326669" cy="5493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pt-PT">
                <a:solidFill>
                  <a:srgbClr val="002060"/>
                </a:solidFill>
                <a:latin typeface="EC Square Sans Pro" panose="020B0506040000020004" pitchFamily="34" charset="0"/>
              </a:rPr>
              <a:t>Lista de </a:t>
            </a:r>
            <a:r>
              <a:rPr lang="pt-PT" b="1">
                <a:solidFill>
                  <a:srgbClr val="002060"/>
                </a:solidFill>
                <a:latin typeface="EC Square Sans Pro" panose="020B0506040000020004" pitchFamily="34" charset="0"/>
              </a:rPr>
              <a:t>práticas de criação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A11E895-CF81-4859-AC21-F9018280F752}"/>
              </a:ext>
            </a:extLst>
          </p:cNvPr>
          <p:cNvSpPr txBox="1"/>
          <p:nvPr/>
        </p:nvSpPr>
        <p:spPr>
          <a:xfrm>
            <a:off x="4067685" y="6234065"/>
            <a:ext cx="3758575" cy="4911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pt-PT" sz="1600" dirty="0">
                <a:solidFill>
                  <a:srgbClr val="002060"/>
                </a:solidFill>
                <a:latin typeface="EC Square Sans Pro" panose="020B0506040000020004" pitchFamily="34" charset="0"/>
              </a:rPr>
              <a:t>Medidas para </a:t>
            </a:r>
            <a:r>
              <a:rPr lang="pt-PT" sz="16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reduzir a utilização e usar, de forma responsável, os antimicrobianos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EAD4A5E9-666B-4D44-B945-9C950481D473}"/>
              </a:ext>
            </a:extLst>
          </p:cNvPr>
          <p:cNvSpPr txBox="1"/>
          <p:nvPr/>
        </p:nvSpPr>
        <p:spPr>
          <a:xfrm>
            <a:off x="1675686" y="5838105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3 a</a:t>
            </a:r>
            <a:r>
              <a:rPr lang="pt-PT" sz="10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C7A3C2B9-7224-4560-BFFD-9A6D46124312}"/>
              </a:ext>
            </a:extLst>
          </p:cNvPr>
          <p:cNvSpPr txBox="1"/>
          <p:nvPr/>
        </p:nvSpPr>
        <p:spPr>
          <a:xfrm>
            <a:off x="4142855" y="5833251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3 b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6BBFDCE-810A-4953-B424-1E6CE18AD26D}"/>
              </a:ext>
            </a:extLst>
          </p:cNvPr>
          <p:cNvSpPr txBox="1"/>
          <p:nvPr/>
        </p:nvSpPr>
        <p:spPr>
          <a:xfrm>
            <a:off x="-83102" y="2437837"/>
            <a:ext cx="2086981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  <a:t>Exercício em grupo </a:t>
            </a:r>
            <a:b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</a:br>
            <a:r>
              <a:rPr lang="pt-PT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2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CD27A84-761B-4A76-A594-EDC6FC88F115}"/>
              </a:ext>
            </a:extLst>
          </p:cNvPr>
          <p:cNvSpPr txBox="1"/>
          <p:nvPr/>
        </p:nvSpPr>
        <p:spPr>
          <a:xfrm>
            <a:off x="17125" y="5437392"/>
            <a:ext cx="2048656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  <a:t>Exercício em grupo </a:t>
            </a:r>
            <a:br>
              <a:rPr lang="pt-PT" dirty="0">
                <a:solidFill>
                  <a:srgbClr val="002060"/>
                </a:solidFill>
                <a:latin typeface="EC Square Sans Pro" panose="020B0506040000020004" pitchFamily="34" charset="0"/>
              </a:rPr>
            </a:br>
            <a:r>
              <a:rPr lang="pt-PT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5219B-24E9-443F-BDF7-8EF6B9311594}"/>
              </a:ext>
            </a:extLst>
          </p:cNvPr>
          <p:cNvSpPr txBox="1"/>
          <p:nvPr/>
        </p:nvSpPr>
        <p:spPr>
          <a:xfrm>
            <a:off x="865910" y="4207608"/>
            <a:ext cx="15369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Identificar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E982797-A9B4-4334-84D3-FF537D63117E}"/>
              </a:ext>
            </a:extLst>
          </p:cNvPr>
          <p:cNvGrpSpPr/>
          <p:nvPr/>
        </p:nvGrpSpPr>
        <p:grpSpPr>
          <a:xfrm>
            <a:off x="7957288" y="610106"/>
            <a:ext cx="4200796" cy="2308759"/>
            <a:chOff x="7957288" y="610106"/>
            <a:chExt cx="4200796" cy="2308759"/>
          </a:xfrm>
        </p:grpSpPr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id="{2F32368B-0732-4D14-9C43-7B037F0A294F}"/>
                </a:ext>
              </a:extLst>
            </p:cNvPr>
            <p:cNvGrpSpPr/>
            <p:nvPr/>
          </p:nvGrpSpPr>
          <p:grpSpPr>
            <a:xfrm>
              <a:off x="8337914" y="1315255"/>
              <a:ext cx="332534" cy="299599"/>
              <a:chOff x="7173994" y="1770770"/>
              <a:chExt cx="558800" cy="506485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5C813B8A-AE29-45AF-9E7B-DAAC7816394E}"/>
                  </a:ext>
                </a:extLst>
              </p:cNvPr>
              <p:cNvSpPr/>
              <p:nvPr/>
            </p:nvSpPr>
            <p:spPr>
              <a:xfrm>
                <a:off x="7173994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41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id="{FB7BD75A-D4CE-4305-9EF9-EA79580E4C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354636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FE5B63AA-0F92-474E-BC79-46A1C43B7197}"/>
                </a:ext>
              </a:extLst>
            </p:cNvPr>
            <p:cNvGrpSpPr/>
            <p:nvPr/>
          </p:nvGrpSpPr>
          <p:grpSpPr>
            <a:xfrm>
              <a:off x="8981879" y="844209"/>
              <a:ext cx="332534" cy="299599"/>
              <a:chOff x="7187073" y="2370223"/>
              <a:chExt cx="558800" cy="506485"/>
            </a:xfrm>
          </p:grpSpPr>
          <p:sp>
            <p:nvSpPr>
              <p:cNvPr id="56" name="Elipse 55">
                <a:extLst>
                  <a:ext uri="{FF2B5EF4-FFF2-40B4-BE49-F238E27FC236}">
                    <a16:creationId xmlns:a16="http://schemas.microsoft.com/office/drawing/2014/main" id="{1F552410-01A8-41FA-8F14-827FEE253ACF}"/>
                  </a:ext>
                </a:extLst>
              </p:cNvPr>
              <p:cNvSpPr/>
              <p:nvPr/>
            </p:nvSpPr>
            <p:spPr>
              <a:xfrm>
                <a:off x="7187073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57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id="{FF37D005-BD50-48C3-B036-B4BB8A9CB4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7322864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CAD800FC-A308-4F54-94ED-D6456A87FA44}"/>
                </a:ext>
              </a:extLst>
            </p:cNvPr>
            <p:cNvGrpSpPr/>
            <p:nvPr/>
          </p:nvGrpSpPr>
          <p:grpSpPr>
            <a:xfrm>
              <a:off x="8779163" y="1186420"/>
              <a:ext cx="332534" cy="299599"/>
              <a:chOff x="7206758" y="3007460"/>
              <a:chExt cx="558800" cy="506485"/>
            </a:xfrm>
          </p:grpSpPr>
          <p:sp>
            <p:nvSpPr>
              <p:cNvPr id="59" name="Elipse 58">
                <a:extLst>
                  <a:ext uri="{FF2B5EF4-FFF2-40B4-BE49-F238E27FC236}">
                    <a16:creationId xmlns:a16="http://schemas.microsoft.com/office/drawing/2014/main" id="{5EA81898-A75C-4307-9FFB-9A4499E2E9E7}"/>
                  </a:ext>
                </a:extLst>
              </p:cNvPr>
              <p:cNvSpPr/>
              <p:nvPr/>
            </p:nvSpPr>
            <p:spPr>
              <a:xfrm>
                <a:off x="7206758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0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id="{F8C04ABB-7069-4E62-816D-A74CE6170F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7322864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1" name="Grupo 60">
              <a:extLst>
                <a:ext uri="{FF2B5EF4-FFF2-40B4-BE49-F238E27FC236}">
                  <a16:creationId xmlns:a16="http://schemas.microsoft.com/office/drawing/2014/main" id="{918F7814-2FE4-4340-BB6F-D2077FEFC157}"/>
                </a:ext>
              </a:extLst>
            </p:cNvPr>
            <p:cNvGrpSpPr/>
            <p:nvPr/>
          </p:nvGrpSpPr>
          <p:grpSpPr>
            <a:xfrm>
              <a:off x="8770024" y="1567219"/>
              <a:ext cx="332534" cy="299599"/>
              <a:chOff x="7196598" y="3647063"/>
              <a:chExt cx="558800" cy="506485"/>
            </a:xfrm>
          </p:grpSpPr>
          <p:sp>
            <p:nvSpPr>
              <p:cNvPr id="62" name="Elipse 61">
                <a:extLst>
                  <a:ext uri="{FF2B5EF4-FFF2-40B4-BE49-F238E27FC236}">
                    <a16:creationId xmlns:a16="http://schemas.microsoft.com/office/drawing/2014/main" id="{280D4FB9-26D5-4B64-B2D4-285DF60A1D99}"/>
                  </a:ext>
                </a:extLst>
              </p:cNvPr>
              <p:cNvSpPr/>
              <p:nvPr/>
            </p:nvSpPr>
            <p:spPr>
              <a:xfrm>
                <a:off x="7196598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3" name="Picture 12" descr="Over 900 Free Horse Vectors - Pixabay - Pixabay">
                <a:extLst>
                  <a:ext uri="{FF2B5EF4-FFF2-40B4-BE49-F238E27FC236}">
                    <a16:creationId xmlns:a16="http://schemas.microsoft.com/office/drawing/2014/main" id="{592DDB2B-764E-46F4-A943-31B4705431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92308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77744A4A-4B72-47E6-B376-1677BC9298BD}"/>
                </a:ext>
              </a:extLst>
            </p:cNvPr>
            <p:cNvGrpSpPr/>
            <p:nvPr/>
          </p:nvGrpSpPr>
          <p:grpSpPr>
            <a:xfrm>
              <a:off x="9207328" y="1577711"/>
              <a:ext cx="332534" cy="299599"/>
              <a:chOff x="7187073" y="4298257"/>
              <a:chExt cx="558800" cy="506485"/>
            </a:xfrm>
          </p:grpSpPr>
          <p:sp>
            <p:nvSpPr>
              <p:cNvPr id="65" name="Elipse 64">
                <a:extLst>
                  <a:ext uri="{FF2B5EF4-FFF2-40B4-BE49-F238E27FC236}">
                    <a16:creationId xmlns:a16="http://schemas.microsoft.com/office/drawing/2014/main" id="{9698ABE0-8A5C-41FE-8C27-AB7F720504FE}"/>
                  </a:ext>
                </a:extLst>
              </p:cNvPr>
              <p:cNvSpPr/>
              <p:nvPr/>
            </p:nvSpPr>
            <p:spPr>
              <a:xfrm>
                <a:off x="7187073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6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id="{88442B87-7604-48E0-A29C-F015D82DA8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7263957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1063015B-FC6E-4BCC-8AE4-6F329FFF1B6F}"/>
                </a:ext>
              </a:extLst>
            </p:cNvPr>
            <p:cNvGrpSpPr/>
            <p:nvPr/>
          </p:nvGrpSpPr>
          <p:grpSpPr>
            <a:xfrm>
              <a:off x="8340113" y="1706665"/>
              <a:ext cx="332534" cy="299599"/>
              <a:chOff x="7187073" y="4959716"/>
              <a:chExt cx="558800" cy="506485"/>
            </a:xfrm>
          </p:grpSpPr>
          <p:sp>
            <p:nvSpPr>
              <p:cNvPr id="68" name="Elipse 67">
                <a:extLst>
                  <a:ext uri="{FF2B5EF4-FFF2-40B4-BE49-F238E27FC236}">
                    <a16:creationId xmlns:a16="http://schemas.microsoft.com/office/drawing/2014/main" id="{1FD8D5F8-DE54-457E-B3DE-0735620112EA}"/>
                  </a:ext>
                </a:extLst>
              </p:cNvPr>
              <p:cNvSpPr/>
              <p:nvPr/>
            </p:nvSpPr>
            <p:spPr>
              <a:xfrm>
                <a:off x="7187073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9" name="Picture 10" descr="Goat Vector Art Stock Images | Depositphotos">
                <a:extLst>
                  <a:ext uri="{FF2B5EF4-FFF2-40B4-BE49-F238E27FC236}">
                    <a16:creationId xmlns:a16="http://schemas.microsoft.com/office/drawing/2014/main" id="{DD000374-218D-4E1F-9BEB-B37FB60A5C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7313573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id="{5803C228-A3E7-4DE6-912F-BD65146B0011}"/>
                </a:ext>
              </a:extLst>
            </p:cNvPr>
            <p:cNvGrpSpPr/>
            <p:nvPr/>
          </p:nvGrpSpPr>
          <p:grpSpPr>
            <a:xfrm>
              <a:off x="11345079" y="1739000"/>
              <a:ext cx="332534" cy="299599"/>
              <a:chOff x="8091835" y="1770770"/>
              <a:chExt cx="558800" cy="506485"/>
            </a:xfrm>
          </p:grpSpPr>
          <p:sp>
            <p:nvSpPr>
              <p:cNvPr id="71" name="Elipse 70">
                <a:extLst>
                  <a:ext uri="{FF2B5EF4-FFF2-40B4-BE49-F238E27FC236}">
                    <a16:creationId xmlns:a16="http://schemas.microsoft.com/office/drawing/2014/main" id="{53C84CAF-2F42-41F7-B5EC-2A2567A85DFA}"/>
                  </a:ext>
                </a:extLst>
              </p:cNvPr>
              <p:cNvSpPr/>
              <p:nvPr/>
            </p:nvSpPr>
            <p:spPr>
              <a:xfrm>
                <a:off x="8091835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2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id="{FFA73FF2-662A-4C40-916E-0638AECD099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8272477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3" name="Grupo 72">
              <a:extLst>
                <a:ext uri="{FF2B5EF4-FFF2-40B4-BE49-F238E27FC236}">
                  <a16:creationId xmlns:a16="http://schemas.microsoft.com/office/drawing/2014/main" id="{9777529E-C752-4B9C-B16D-D6CB2A3635C7}"/>
                </a:ext>
              </a:extLst>
            </p:cNvPr>
            <p:cNvGrpSpPr/>
            <p:nvPr/>
          </p:nvGrpSpPr>
          <p:grpSpPr>
            <a:xfrm>
              <a:off x="10749867" y="888996"/>
              <a:ext cx="332534" cy="299599"/>
              <a:chOff x="8104914" y="2370223"/>
              <a:chExt cx="558800" cy="506485"/>
            </a:xfrm>
          </p:grpSpPr>
          <p:sp>
            <p:nvSpPr>
              <p:cNvPr id="74" name="Elipse 73">
                <a:extLst>
                  <a:ext uri="{FF2B5EF4-FFF2-40B4-BE49-F238E27FC236}">
                    <a16:creationId xmlns:a16="http://schemas.microsoft.com/office/drawing/2014/main" id="{2D3C3370-ABD6-40EE-B5DA-3FF9B5D703B2}"/>
                  </a:ext>
                </a:extLst>
              </p:cNvPr>
              <p:cNvSpPr/>
              <p:nvPr/>
            </p:nvSpPr>
            <p:spPr>
              <a:xfrm>
                <a:off x="8104914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5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id="{3C676711-7A4B-42E9-93AC-BFFA1C9B168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8240705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6" name="Grupo 75">
              <a:extLst>
                <a:ext uri="{FF2B5EF4-FFF2-40B4-BE49-F238E27FC236}">
                  <a16:creationId xmlns:a16="http://schemas.microsoft.com/office/drawing/2014/main" id="{47EFDF9F-FFB2-40B9-B086-249738FEB490}"/>
                </a:ext>
              </a:extLst>
            </p:cNvPr>
            <p:cNvGrpSpPr/>
            <p:nvPr/>
          </p:nvGrpSpPr>
          <p:grpSpPr>
            <a:xfrm>
              <a:off x="10532839" y="1206610"/>
              <a:ext cx="332534" cy="299599"/>
              <a:chOff x="8124599" y="3007460"/>
              <a:chExt cx="558800" cy="506485"/>
            </a:xfrm>
          </p:grpSpPr>
          <p:sp>
            <p:nvSpPr>
              <p:cNvPr id="77" name="Elipse 76">
                <a:extLst>
                  <a:ext uri="{FF2B5EF4-FFF2-40B4-BE49-F238E27FC236}">
                    <a16:creationId xmlns:a16="http://schemas.microsoft.com/office/drawing/2014/main" id="{6CB95775-C572-44BF-AF35-516566E24048}"/>
                  </a:ext>
                </a:extLst>
              </p:cNvPr>
              <p:cNvSpPr/>
              <p:nvPr/>
            </p:nvSpPr>
            <p:spPr>
              <a:xfrm>
                <a:off x="8124599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8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id="{D12C0CB0-5BC1-430A-B93B-B304898601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8240705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9" name="Grupo 78">
              <a:extLst>
                <a:ext uri="{FF2B5EF4-FFF2-40B4-BE49-F238E27FC236}">
                  <a16:creationId xmlns:a16="http://schemas.microsoft.com/office/drawing/2014/main" id="{69F1BEC3-D500-423F-B3D9-5C0813C42DA3}"/>
                </a:ext>
              </a:extLst>
            </p:cNvPr>
            <p:cNvGrpSpPr/>
            <p:nvPr/>
          </p:nvGrpSpPr>
          <p:grpSpPr>
            <a:xfrm>
              <a:off x="10942591" y="1589831"/>
              <a:ext cx="332534" cy="299599"/>
              <a:chOff x="8114439" y="3647063"/>
              <a:chExt cx="558800" cy="506485"/>
            </a:xfrm>
          </p:grpSpPr>
          <p:sp>
            <p:nvSpPr>
              <p:cNvPr id="80" name="Elipse 79">
                <a:extLst>
                  <a:ext uri="{FF2B5EF4-FFF2-40B4-BE49-F238E27FC236}">
                    <a16:creationId xmlns:a16="http://schemas.microsoft.com/office/drawing/2014/main" id="{22F8F791-8A39-4A82-908F-109B4AFCF348}"/>
                  </a:ext>
                </a:extLst>
              </p:cNvPr>
              <p:cNvSpPr/>
              <p:nvPr/>
            </p:nvSpPr>
            <p:spPr>
              <a:xfrm>
                <a:off x="8114439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1" name="Picture 12" descr="Over 900 Free Horse Vectors - Pixabay - Pixabay">
                <a:extLst>
                  <a:ext uri="{FF2B5EF4-FFF2-40B4-BE49-F238E27FC236}">
                    <a16:creationId xmlns:a16="http://schemas.microsoft.com/office/drawing/2014/main" id="{F8E6DE39-C42F-4ABA-87B3-6CAFBEE62E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10149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2" name="Grupo 81">
              <a:extLst>
                <a:ext uri="{FF2B5EF4-FFF2-40B4-BE49-F238E27FC236}">
                  <a16:creationId xmlns:a16="http://schemas.microsoft.com/office/drawing/2014/main" id="{A703E5ED-83CE-429C-B65F-0841C30B7C02}"/>
                </a:ext>
              </a:extLst>
            </p:cNvPr>
            <p:cNvGrpSpPr/>
            <p:nvPr/>
          </p:nvGrpSpPr>
          <p:grpSpPr>
            <a:xfrm>
              <a:off x="10538559" y="1589832"/>
              <a:ext cx="332534" cy="299599"/>
              <a:chOff x="8104914" y="4298257"/>
              <a:chExt cx="558800" cy="506485"/>
            </a:xfrm>
          </p:grpSpPr>
          <p:sp>
            <p:nvSpPr>
              <p:cNvPr id="83" name="Elipse 82">
                <a:extLst>
                  <a:ext uri="{FF2B5EF4-FFF2-40B4-BE49-F238E27FC236}">
                    <a16:creationId xmlns:a16="http://schemas.microsoft.com/office/drawing/2014/main" id="{4B0E60E7-0148-4CF1-BC75-6C241E38BAD8}"/>
                  </a:ext>
                </a:extLst>
              </p:cNvPr>
              <p:cNvSpPr/>
              <p:nvPr/>
            </p:nvSpPr>
            <p:spPr>
              <a:xfrm>
                <a:off x="8104914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4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id="{ECEBD9AB-B29C-4C06-BC25-04A9BC6FA3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8181798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5" name="Grupo 84">
              <a:extLst>
                <a:ext uri="{FF2B5EF4-FFF2-40B4-BE49-F238E27FC236}">
                  <a16:creationId xmlns:a16="http://schemas.microsoft.com/office/drawing/2014/main" id="{BA3DA9AE-6F01-4C41-A12E-E11167014FD2}"/>
                </a:ext>
              </a:extLst>
            </p:cNvPr>
            <p:cNvGrpSpPr/>
            <p:nvPr/>
          </p:nvGrpSpPr>
          <p:grpSpPr>
            <a:xfrm>
              <a:off x="11346386" y="1367053"/>
              <a:ext cx="332534" cy="299599"/>
              <a:chOff x="8104914" y="4959716"/>
              <a:chExt cx="558800" cy="506485"/>
            </a:xfrm>
          </p:grpSpPr>
          <p:sp>
            <p:nvSpPr>
              <p:cNvPr id="86" name="Elipse 85">
                <a:extLst>
                  <a:ext uri="{FF2B5EF4-FFF2-40B4-BE49-F238E27FC236}">
                    <a16:creationId xmlns:a16="http://schemas.microsoft.com/office/drawing/2014/main" id="{6A42FC85-6BF1-4AF6-9CDA-DB6617C9BF27}"/>
                  </a:ext>
                </a:extLst>
              </p:cNvPr>
              <p:cNvSpPr/>
              <p:nvPr/>
            </p:nvSpPr>
            <p:spPr>
              <a:xfrm>
                <a:off x="8104914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7" name="Picture 10" descr="Goat Vector Art Stock Images | Depositphotos">
                <a:extLst>
                  <a:ext uri="{FF2B5EF4-FFF2-40B4-BE49-F238E27FC236}">
                    <a16:creationId xmlns:a16="http://schemas.microsoft.com/office/drawing/2014/main" id="{FDB673C4-D6B2-4022-B187-2C91A3BCC9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8231414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88" name="Elipse 87">
              <a:extLst>
                <a:ext uri="{FF2B5EF4-FFF2-40B4-BE49-F238E27FC236}">
                  <a16:creationId xmlns:a16="http://schemas.microsoft.com/office/drawing/2014/main" id="{32DC18A7-6987-47D8-84A9-25B41CC883BB}"/>
                </a:ext>
              </a:extLst>
            </p:cNvPr>
            <p:cNvSpPr/>
            <p:nvPr/>
          </p:nvSpPr>
          <p:spPr>
            <a:xfrm>
              <a:off x="8599972" y="2060584"/>
              <a:ext cx="1125119" cy="65510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 dirty="0">
                <a:solidFill>
                  <a:schemeClr val="tx1"/>
                </a:solidFill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Elipse 88">
              <a:extLst>
                <a:ext uri="{FF2B5EF4-FFF2-40B4-BE49-F238E27FC236}">
                  <a16:creationId xmlns:a16="http://schemas.microsoft.com/office/drawing/2014/main" id="{B6A9F2DA-BCEB-4272-A9BF-9E87D8FDE8B1}"/>
                </a:ext>
              </a:extLst>
            </p:cNvPr>
            <p:cNvSpPr/>
            <p:nvPr/>
          </p:nvSpPr>
          <p:spPr>
            <a:xfrm>
              <a:off x="10324214" y="2083508"/>
              <a:ext cx="1097450" cy="60121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EC Square Sans Pro" panose="020B0506040000020004" pitchFamily="34" charset="0"/>
              </a:endParaRPr>
            </a:p>
          </p:txBody>
        </p:sp>
        <p:grpSp>
          <p:nvGrpSpPr>
            <p:cNvPr id="90" name="Grupo 89">
              <a:extLst>
                <a:ext uri="{FF2B5EF4-FFF2-40B4-BE49-F238E27FC236}">
                  <a16:creationId xmlns:a16="http://schemas.microsoft.com/office/drawing/2014/main" id="{B3AD1239-051C-4EB0-816A-52C4DBD49562}"/>
                </a:ext>
              </a:extLst>
            </p:cNvPr>
            <p:cNvGrpSpPr/>
            <p:nvPr/>
          </p:nvGrpSpPr>
          <p:grpSpPr>
            <a:xfrm>
              <a:off x="9226070" y="1186297"/>
              <a:ext cx="334195" cy="312699"/>
              <a:chOff x="7099542" y="1077560"/>
              <a:chExt cx="558800" cy="506485"/>
            </a:xfrm>
          </p:grpSpPr>
          <p:sp>
            <p:nvSpPr>
              <p:cNvPr id="91" name="Elipse 90">
                <a:extLst>
                  <a:ext uri="{FF2B5EF4-FFF2-40B4-BE49-F238E27FC236}">
                    <a16:creationId xmlns:a16="http://schemas.microsoft.com/office/drawing/2014/main" id="{17CFCDDC-5CCC-40D6-A01F-29761A962E13}"/>
                  </a:ext>
                </a:extLst>
              </p:cNvPr>
              <p:cNvSpPr/>
              <p:nvPr/>
            </p:nvSpPr>
            <p:spPr>
              <a:xfrm>
                <a:off x="7099542" y="10775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2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id="{E088ACE1-8848-4394-98A8-2B45E8EC97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7173994" y="1228645"/>
                <a:ext cx="409896" cy="222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A6BA48DF-08C9-4F63-9DD9-32099D4EC6E8}"/>
                </a:ext>
              </a:extLst>
            </p:cNvPr>
            <p:cNvGrpSpPr/>
            <p:nvPr/>
          </p:nvGrpSpPr>
          <p:grpSpPr>
            <a:xfrm>
              <a:off x="10931965" y="1215904"/>
              <a:ext cx="333591" cy="305204"/>
              <a:chOff x="8070324" y="1057481"/>
              <a:chExt cx="558800" cy="506485"/>
            </a:xfrm>
          </p:grpSpPr>
          <p:sp>
            <p:nvSpPr>
              <p:cNvPr id="94" name="Elipse 93">
                <a:extLst>
                  <a:ext uri="{FF2B5EF4-FFF2-40B4-BE49-F238E27FC236}">
                    <a16:creationId xmlns:a16="http://schemas.microsoft.com/office/drawing/2014/main" id="{EDE0A21B-3792-46B6-B285-39A5FDF043CE}"/>
                  </a:ext>
                </a:extLst>
              </p:cNvPr>
              <p:cNvSpPr/>
              <p:nvPr/>
            </p:nvSpPr>
            <p:spPr>
              <a:xfrm>
                <a:off x="8070324" y="1057481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5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id="{F913D720-A822-4FCA-90CF-BC235A34C0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8144776" y="1208566"/>
                <a:ext cx="409896" cy="2227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6" name="Elipse 95">
              <a:extLst>
                <a:ext uri="{FF2B5EF4-FFF2-40B4-BE49-F238E27FC236}">
                  <a16:creationId xmlns:a16="http://schemas.microsoft.com/office/drawing/2014/main" id="{08F0A3F2-FEE7-4AE0-9B7E-0138FF4B1000}"/>
                </a:ext>
              </a:extLst>
            </p:cNvPr>
            <p:cNvSpPr/>
            <p:nvPr/>
          </p:nvSpPr>
          <p:spPr>
            <a:xfrm>
              <a:off x="7957288" y="617658"/>
              <a:ext cx="4200796" cy="2301207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EC Square Sans Pro" panose="020B0506040000020004" pitchFamily="34" charset="0"/>
              </a:endParaRPr>
            </a:p>
          </p:txBody>
        </p:sp>
        <p:cxnSp>
          <p:nvCxnSpPr>
            <p:cNvPr id="97" name="Conector recto de flecha 96">
              <a:extLst>
                <a:ext uri="{FF2B5EF4-FFF2-40B4-BE49-F238E27FC236}">
                  <a16:creationId xmlns:a16="http://schemas.microsoft.com/office/drawing/2014/main" id="{28413A72-D637-40C1-BDAC-90B769B2DA2B}"/>
                </a:ext>
              </a:extLst>
            </p:cNvPr>
            <p:cNvCxnSpPr>
              <a:cxnSpLocks/>
              <a:endCxn id="88" idx="0"/>
            </p:cNvCxnSpPr>
            <p:nvPr/>
          </p:nvCxnSpPr>
          <p:spPr>
            <a:xfrm>
              <a:off x="9162532" y="1739357"/>
              <a:ext cx="0" cy="321227"/>
            </a:xfrm>
            <a:prstGeom prst="straightConnector1">
              <a:avLst/>
            </a:prstGeom>
            <a:ln w="38100">
              <a:solidFill>
                <a:srgbClr val="2C747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de flecha 97">
              <a:extLst>
                <a:ext uri="{FF2B5EF4-FFF2-40B4-BE49-F238E27FC236}">
                  <a16:creationId xmlns:a16="http://schemas.microsoft.com/office/drawing/2014/main" id="{A1D1F92B-DFB2-48E1-AB14-44E9793DA559}"/>
                </a:ext>
              </a:extLst>
            </p:cNvPr>
            <p:cNvCxnSpPr>
              <a:cxnSpLocks/>
              <a:endCxn id="100" idx="0"/>
            </p:cNvCxnSpPr>
            <p:nvPr/>
          </p:nvCxnSpPr>
          <p:spPr>
            <a:xfrm>
              <a:off x="10830959" y="1887098"/>
              <a:ext cx="70324" cy="17581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CuadroTexto 98">
              <a:extLst>
                <a:ext uri="{FF2B5EF4-FFF2-40B4-BE49-F238E27FC236}">
                  <a16:creationId xmlns:a16="http://schemas.microsoft.com/office/drawing/2014/main" id="{1BF5F1D7-8BB1-44E0-9BB9-EAE23BE4CDC4}"/>
                </a:ext>
              </a:extLst>
            </p:cNvPr>
            <p:cNvSpPr txBox="1"/>
            <p:nvPr/>
          </p:nvSpPr>
          <p:spPr>
            <a:xfrm>
              <a:off x="9457156" y="610106"/>
              <a:ext cx="1189715" cy="7571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1200" b="1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EG 1</a:t>
              </a:r>
              <a:r>
                <a:rPr lang="pt-PT" sz="12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 </a:t>
              </a:r>
            </a:p>
            <a:p>
              <a:pPr lvl="0">
                <a:lnSpc>
                  <a:spcPct val="80000"/>
                </a:lnSpc>
              </a:pPr>
              <a:r>
                <a:rPr lang="pt-PT" sz="12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Identificar problemas e oportunidades</a:t>
              </a:r>
            </a:p>
            <a:p>
              <a:pPr algn="ctr"/>
              <a:endParaRPr lang="en-GB" sz="1200" dirty="0"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CuadroTexto 99">
              <a:extLst>
                <a:ext uri="{FF2B5EF4-FFF2-40B4-BE49-F238E27FC236}">
                  <a16:creationId xmlns:a16="http://schemas.microsoft.com/office/drawing/2014/main" id="{7D274DF0-6FF7-4E27-AE62-6ED003659303}"/>
                </a:ext>
              </a:extLst>
            </p:cNvPr>
            <p:cNvSpPr txBox="1"/>
            <p:nvPr/>
          </p:nvSpPr>
          <p:spPr>
            <a:xfrm>
              <a:off x="10333586" y="2062910"/>
              <a:ext cx="113539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9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Problemas e oportunidades dos veterinários identificados</a:t>
              </a:r>
            </a:p>
          </p:txBody>
        </p:sp>
        <p:sp>
          <p:nvSpPr>
            <p:cNvPr id="101" name="CuadroTexto 100">
              <a:extLst>
                <a:ext uri="{FF2B5EF4-FFF2-40B4-BE49-F238E27FC236}">
                  <a16:creationId xmlns:a16="http://schemas.microsoft.com/office/drawing/2014/main" id="{73BF8C90-00A8-4931-BEAE-B57AFAC52093}"/>
                </a:ext>
              </a:extLst>
            </p:cNvPr>
            <p:cNvSpPr txBox="1"/>
            <p:nvPr/>
          </p:nvSpPr>
          <p:spPr>
            <a:xfrm>
              <a:off x="8683387" y="2075905"/>
              <a:ext cx="104170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9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Problemas e oportunidades dos agricultores identificados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DD97B49A-C493-451A-A4DA-AFDF4CE2CD13}"/>
              </a:ext>
            </a:extLst>
          </p:cNvPr>
          <p:cNvGrpSpPr/>
          <p:nvPr/>
        </p:nvGrpSpPr>
        <p:grpSpPr>
          <a:xfrm>
            <a:off x="7954280" y="2968692"/>
            <a:ext cx="4237720" cy="2449248"/>
            <a:chOff x="7954280" y="2968692"/>
            <a:chExt cx="4237720" cy="2449248"/>
          </a:xfrm>
        </p:grpSpPr>
        <p:sp>
          <p:nvSpPr>
            <p:cNvPr id="146" name="Elipse 145">
              <a:extLst>
                <a:ext uri="{FF2B5EF4-FFF2-40B4-BE49-F238E27FC236}">
                  <a16:creationId xmlns:a16="http://schemas.microsoft.com/office/drawing/2014/main" id="{32F5C7A5-A9C5-46B7-B4E1-53D7E113C287}"/>
                </a:ext>
              </a:extLst>
            </p:cNvPr>
            <p:cNvSpPr/>
            <p:nvPr/>
          </p:nvSpPr>
          <p:spPr>
            <a:xfrm>
              <a:off x="8899588" y="315058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8" name="Elipse 147">
              <a:extLst>
                <a:ext uri="{FF2B5EF4-FFF2-40B4-BE49-F238E27FC236}">
                  <a16:creationId xmlns:a16="http://schemas.microsoft.com/office/drawing/2014/main" id="{E5782E68-C07A-4634-981D-CD8D58AB7F7F}"/>
                </a:ext>
              </a:extLst>
            </p:cNvPr>
            <p:cNvSpPr/>
            <p:nvPr/>
          </p:nvSpPr>
          <p:spPr>
            <a:xfrm flipH="1">
              <a:off x="9062966" y="314450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53" name="Picture 10" descr="Goat Vector Art Stock Images | Depositphotos">
              <a:extLst>
                <a:ext uri="{FF2B5EF4-FFF2-40B4-BE49-F238E27FC236}">
                  <a16:creationId xmlns:a16="http://schemas.microsoft.com/office/drawing/2014/main" id="{6F28223C-D638-4C60-89DC-F29313AC08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8755" t="14682" r="10177" b="14207"/>
            <a:stretch/>
          </p:blipFill>
          <p:spPr bwMode="auto">
            <a:xfrm>
              <a:off x="9233462" y="3307886"/>
              <a:ext cx="319643" cy="280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5" name="Elipse 154">
              <a:extLst>
                <a:ext uri="{FF2B5EF4-FFF2-40B4-BE49-F238E27FC236}">
                  <a16:creationId xmlns:a16="http://schemas.microsoft.com/office/drawing/2014/main" id="{464EFCD6-E111-456D-ADAA-B68F8EA76117}"/>
                </a:ext>
              </a:extLst>
            </p:cNvPr>
            <p:cNvSpPr/>
            <p:nvPr/>
          </p:nvSpPr>
          <p:spPr>
            <a:xfrm>
              <a:off x="9890335" y="3737160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id="{597F7BD9-8BC2-4143-B15E-73B8804873A0}"/>
                </a:ext>
              </a:extLst>
            </p:cNvPr>
            <p:cNvSpPr/>
            <p:nvPr/>
          </p:nvSpPr>
          <p:spPr>
            <a:xfrm flipH="1">
              <a:off x="10053713" y="3731080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8" name="Elipse 157">
              <a:extLst>
                <a:ext uri="{FF2B5EF4-FFF2-40B4-BE49-F238E27FC236}">
                  <a16:creationId xmlns:a16="http://schemas.microsoft.com/office/drawing/2014/main" id="{B55D87F8-B667-470C-B486-CE3DFBEB5052}"/>
                </a:ext>
              </a:extLst>
            </p:cNvPr>
            <p:cNvSpPr/>
            <p:nvPr/>
          </p:nvSpPr>
          <p:spPr>
            <a:xfrm>
              <a:off x="11049972" y="3690683"/>
              <a:ext cx="829339" cy="59662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id="{66139F69-1C7C-4535-BE9C-EA2E2F958899}"/>
                </a:ext>
              </a:extLst>
            </p:cNvPr>
            <p:cNvSpPr/>
            <p:nvPr/>
          </p:nvSpPr>
          <p:spPr>
            <a:xfrm flipH="1">
              <a:off x="11213349" y="3684603"/>
              <a:ext cx="829339" cy="596623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0" name="Elipse 159">
              <a:extLst>
                <a:ext uri="{FF2B5EF4-FFF2-40B4-BE49-F238E27FC236}">
                  <a16:creationId xmlns:a16="http://schemas.microsoft.com/office/drawing/2014/main" id="{B0C8F183-815B-488F-9984-BC25926E5570}"/>
                </a:ext>
              </a:extLst>
            </p:cNvPr>
            <p:cNvSpPr/>
            <p:nvPr/>
          </p:nvSpPr>
          <p:spPr>
            <a:xfrm>
              <a:off x="10786809" y="446042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1" name="Elipse 160">
              <a:extLst>
                <a:ext uri="{FF2B5EF4-FFF2-40B4-BE49-F238E27FC236}">
                  <a16:creationId xmlns:a16="http://schemas.microsoft.com/office/drawing/2014/main" id="{6AE96318-BF7C-47AA-9A7B-B650D8587433}"/>
                </a:ext>
              </a:extLst>
            </p:cNvPr>
            <p:cNvSpPr/>
            <p:nvPr/>
          </p:nvSpPr>
          <p:spPr>
            <a:xfrm flipH="1">
              <a:off x="10950187" y="445434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id="{9F5E1524-92B9-4E99-8D2D-381DA9336944}"/>
                </a:ext>
              </a:extLst>
            </p:cNvPr>
            <p:cNvSpPr/>
            <p:nvPr/>
          </p:nvSpPr>
          <p:spPr>
            <a:xfrm>
              <a:off x="10168827" y="304670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3" name="Elipse 162">
              <a:extLst>
                <a:ext uri="{FF2B5EF4-FFF2-40B4-BE49-F238E27FC236}">
                  <a16:creationId xmlns:a16="http://schemas.microsoft.com/office/drawing/2014/main" id="{80D1FB5B-3566-437E-B69A-54134974D9A4}"/>
                </a:ext>
              </a:extLst>
            </p:cNvPr>
            <p:cNvSpPr/>
            <p:nvPr/>
          </p:nvSpPr>
          <p:spPr>
            <a:xfrm flipH="1">
              <a:off x="10332205" y="304062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4" name="Elipse 163">
              <a:extLst>
                <a:ext uri="{FF2B5EF4-FFF2-40B4-BE49-F238E27FC236}">
                  <a16:creationId xmlns:a16="http://schemas.microsoft.com/office/drawing/2014/main" id="{B40CE400-B309-4399-A4E2-11576D7DF228}"/>
                </a:ext>
              </a:extLst>
            </p:cNvPr>
            <p:cNvSpPr/>
            <p:nvPr/>
          </p:nvSpPr>
          <p:spPr>
            <a:xfrm>
              <a:off x="9682769" y="457507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5" name="Elipse 164">
              <a:extLst>
                <a:ext uri="{FF2B5EF4-FFF2-40B4-BE49-F238E27FC236}">
                  <a16:creationId xmlns:a16="http://schemas.microsoft.com/office/drawing/2014/main" id="{F360C246-1A74-4618-8E46-625046E83AE4}"/>
                </a:ext>
              </a:extLst>
            </p:cNvPr>
            <p:cNvSpPr/>
            <p:nvPr/>
          </p:nvSpPr>
          <p:spPr>
            <a:xfrm flipH="1">
              <a:off x="9846147" y="456899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6" name="Elipse 165">
              <a:extLst>
                <a:ext uri="{FF2B5EF4-FFF2-40B4-BE49-F238E27FC236}">
                  <a16:creationId xmlns:a16="http://schemas.microsoft.com/office/drawing/2014/main" id="{6BD914C1-074C-4279-A902-ECD74B21B5CE}"/>
                </a:ext>
              </a:extLst>
            </p:cNvPr>
            <p:cNvSpPr/>
            <p:nvPr/>
          </p:nvSpPr>
          <p:spPr>
            <a:xfrm>
              <a:off x="8815236" y="3991751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7" name="Elipse 166">
              <a:extLst>
                <a:ext uri="{FF2B5EF4-FFF2-40B4-BE49-F238E27FC236}">
                  <a16:creationId xmlns:a16="http://schemas.microsoft.com/office/drawing/2014/main" id="{962EBF94-E54A-4956-8D73-D1B9F73A7699}"/>
                </a:ext>
              </a:extLst>
            </p:cNvPr>
            <p:cNvSpPr/>
            <p:nvPr/>
          </p:nvSpPr>
          <p:spPr>
            <a:xfrm flipH="1">
              <a:off x="8978614" y="3985671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68" name="Picture 6" descr="Chicken Icon Vector Art, Icons, and Graphics for Free Download">
              <a:extLst>
                <a:ext uri="{FF2B5EF4-FFF2-40B4-BE49-F238E27FC236}">
                  <a16:creationId xmlns:a16="http://schemas.microsoft.com/office/drawing/2014/main" id="{8492EC89-A943-45A2-8E40-757B73F87D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flipH="1">
              <a:off x="10547218" y="3179945"/>
              <a:ext cx="309783" cy="352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4" descr="840+ Heifer Illustrations, Royalty-Free Vector Graphics &amp; Clip Art - iStock  | Heifer cows, Heifer vector, Heifer milk">
              <a:extLst>
                <a:ext uri="{FF2B5EF4-FFF2-40B4-BE49-F238E27FC236}">
                  <a16:creationId xmlns:a16="http://schemas.microsoft.com/office/drawing/2014/main" id="{E7438556-84A5-408F-913B-3E36508274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6340" t="28652" r="15867" b="28682"/>
            <a:stretch/>
          </p:blipFill>
          <p:spPr bwMode="auto">
            <a:xfrm>
              <a:off x="9109082" y="4207608"/>
              <a:ext cx="355510" cy="223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8" descr="Sheep Vector Illustration Black Silhouette. Stock Vector - Illustration of  raphic, husbandry: 140349495">
              <a:extLst>
                <a:ext uri="{FF2B5EF4-FFF2-40B4-BE49-F238E27FC236}">
                  <a16:creationId xmlns:a16="http://schemas.microsoft.com/office/drawing/2014/main" id="{86463C8D-226C-4A0A-879A-864161D376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3743" t="7481" r="11426" b="9237"/>
            <a:stretch/>
          </p:blipFill>
          <p:spPr bwMode="auto">
            <a:xfrm>
              <a:off x="11117498" y="4698578"/>
              <a:ext cx="326587" cy="241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1" name="Picture 12" descr="Over 900 Free Horse Vectors - Pixabay - Pixabay">
              <a:extLst>
                <a:ext uri="{FF2B5EF4-FFF2-40B4-BE49-F238E27FC236}">
                  <a16:creationId xmlns:a16="http://schemas.microsoft.com/office/drawing/2014/main" id="{46139112-9DB4-444B-AB89-47EB79F6B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166864" y="3869266"/>
              <a:ext cx="409896" cy="365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2" descr="Silhouette of a pig Royalty Free Vector Image - VectorStock">
              <a:extLst>
                <a:ext uri="{FF2B5EF4-FFF2-40B4-BE49-F238E27FC236}">
                  <a16:creationId xmlns:a16="http://schemas.microsoft.com/office/drawing/2014/main" id="{25389C6B-38C5-4CB0-90ED-C6C38794131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844" t="18131" r="2411" b="24735"/>
            <a:stretch/>
          </p:blipFill>
          <p:spPr bwMode="auto">
            <a:xfrm>
              <a:off x="9978953" y="4819515"/>
              <a:ext cx="409896" cy="222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" name="Picture 14" descr="Fish Icon Vector Isolated Stock Illustration - Download Image Now - Fish,  Icon, Vector - iStock">
              <a:extLst>
                <a:ext uri="{FF2B5EF4-FFF2-40B4-BE49-F238E27FC236}">
                  <a16:creationId xmlns:a16="http://schemas.microsoft.com/office/drawing/2014/main" id="{98308459-3B96-4960-B415-0900066553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037" t="29604" r="9625" b="30401"/>
            <a:stretch/>
          </p:blipFill>
          <p:spPr bwMode="auto">
            <a:xfrm>
              <a:off x="11346247" y="3928901"/>
              <a:ext cx="414282" cy="211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" name="Elipse 173">
              <a:extLst>
                <a:ext uri="{FF2B5EF4-FFF2-40B4-BE49-F238E27FC236}">
                  <a16:creationId xmlns:a16="http://schemas.microsoft.com/office/drawing/2014/main" id="{BA3DB9A5-B96F-4743-8591-4A2F87073329}"/>
                </a:ext>
              </a:extLst>
            </p:cNvPr>
            <p:cNvSpPr/>
            <p:nvPr/>
          </p:nvSpPr>
          <p:spPr>
            <a:xfrm>
              <a:off x="8059645" y="2968692"/>
              <a:ext cx="4132355" cy="2449248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EC Square Sans Pro" panose="020B0506040000020004" pitchFamily="34" charset="0"/>
              </a:endParaRPr>
            </a:p>
          </p:txBody>
        </p:sp>
        <p:sp>
          <p:nvSpPr>
            <p:cNvPr id="175" name="CuadroTexto 174">
              <a:extLst>
                <a:ext uri="{FF2B5EF4-FFF2-40B4-BE49-F238E27FC236}">
                  <a16:creationId xmlns:a16="http://schemas.microsoft.com/office/drawing/2014/main" id="{2E694109-1897-4FC1-8D84-BC1A4C773F28}"/>
                </a:ext>
              </a:extLst>
            </p:cNvPr>
            <p:cNvSpPr txBox="1"/>
            <p:nvPr/>
          </p:nvSpPr>
          <p:spPr>
            <a:xfrm>
              <a:off x="7972195" y="3574593"/>
              <a:ext cx="118971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12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EG 2a</a:t>
              </a:r>
            </a:p>
          </p:txBody>
        </p:sp>
        <p:sp>
          <p:nvSpPr>
            <p:cNvPr id="176" name="CuadroTexto 175">
              <a:extLst>
                <a:ext uri="{FF2B5EF4-FFF2-40B4-BE49-F238E27FC236}">
                  <a16:creationId xmlns:a16="http://schemas.microsoft.com/office/drawing/2014/main" id="{1D71FDFD-A5F0-4607-A269-254A5AFA4DF0}"/>
                </a:ext>
              </a:extLst>
            </p:cNvPr>
            <p:cNvSpPr txBox="1"/>
            <p:nvPr/>
          </p:nvSpPr>
          <p:spPr>
            <a:xfrm>
              <a:off x="7954280" y="4642649"/>
              <a:ext cx="118971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12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EG 2b</a:t>
              </a:r>
            </a:p>
          </p:txBody>
        </p:sp>
      </p:grpSp>
      <p:sp>
        <p:nvSpPr>
          <p:cNvPr id="177" name="Elipse 176">
            <a:extLst>
              <a:ext uri="{FF2B5EF4-FFF2-40B4-BE49-F238E27FC236}">
                <a16:creationId xmlns:a16="http://schemas.microsoft.com/office/drawing/2014/main" id="{34A3BAAD-FF5C-4540-8D05-088B289825EC}"/>
              </a:ext>
            </a:extLst>
          </p:cNvPr>
          <p:cNvSpPr/>
          <p:nvPr/>
        </p:nvSpPr>
        <p:spPr>
          <a:xfrm>
            <a:off x="8059644" y="5460845"/>
            <a:ext cx="4132355" cy="1373259"/>
          </a:xfrm>
          <a:prstGeom prst="ellipse">
            <a:avLst/>
          </a:prstGeom>
          <a:noFill/>
          <a:ln w="38100">
            <a:solidFill>
              <a:srgbClr val="6BB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EC Square Sans Pro" panose="020B0506040000020004" pitchFamily="34" charset="0"/>
            </a:endParaRPr>
          </a:p>
        </p:txBody>
      </p:sp>
      <p:sp>
        <p:nvSpPr>
          <p:cNvPr id="178" name="Elipse 177">
            <a:extLst>
              <a:ext uri="{FF2B5EF4-FFF2-40B4-BE49-F238E27FC236}">
                <a16:creationId xmlns:a16="http://schemas.microsoft.com/office/drawing/2014/main" id="{16E7BDEA-792D-4919-88CD-9403C69207B8}"/>
              </a:ext>
            </a:extLst>
          </p:cNvPr>
          <p:cNvSpPr/>
          <p:nvPr/>
        </p:nvSpPr>
        <p:spPr>
          <a:xfrm flipH="1">
            <a:off x="9207328" y="5540135"/>
            <a:ext cx="2950756" cy="1243311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9" name="Elipse 178">
            <a:extLst>
              <a:ext uri="{FF2B5EF4-FFF2-40B4-BE49-F238E27FC236}">
                <a16:creationId xmlns:a16="http://schemas.microsoft.com/office/drawing/2014/main" id="{43526A21-F4C7-4231-8D76-1DBC035D3DA1}"/>
              </a:ext>
            </a:extLst>
          </p:cNvPr>
          <p:cNvSpPr/>
          <p:nvPr/>
        </p:nvSpPr>
        <p:spPr>
          <a:xfrm>
            <a:off x="8150983" y="5551553"/>
            <a:ext cx="2791608" cy="1199994"/>
          </a:xfrm>
          <a:prstGeom prst="ellipse">
            <a:avLst/>
          </a:prstGeom>
          <a:noFill/>
          <a:ln w="38100">
            <a:solidFill>
              <a:srgbClr val="2C74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0" name="CuadroTexto 179">
            <a:extLst>
              <a:ext uri="{FF2B5EF4-FFF2-40B4-BE49-F238E27FC236}">
                <a16:creationId xmlns:a16="http://schemas.microsoft.com/office/drawing/2014/main" id="{C051886C-0831-4B40-9892-020C4CA2027D}"/>
              </a:ext>
            </a:extLst>
          </p:cNvPr>
          <p:cNvSpPr txBox="1"/>
          <p:nvPr/>
        </p:nvSpPr>
        <p:spPr>
          <a:xfrm>
            <a:off x="9378633" y="5758727"/>
            <a:ext cx="11897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1200" b="1">
                <a:latin typeface="EC Square Sans Pro" panose="020B0506040000020004" pitchFamily="34" charset="0"/>
                <a:cs typeface="Times New Roman" panose="02020603050405020304" pitchFamily="18" charset="0"/>
              </a:rPr>
              <a:t>EG 3a</a:t>
            </a:r>
          </a:p>
        </p:txBody>
      </p:sp>
      <p:sp>
        <p:nvSpPr>
          <p:cNvPr id="181" name="CuadroTexto 180">
            <a:extLst>
              <a:ext uri="{FF2B5EF4-FFF2-40B4-BE49-F238E27FC236}">
                <a16:creationId xmlns:a16="http://schemas.microsoft.com/office/drawing/2014/main" id="{A74E4077-B3D0-471E-A826-A8FD5F4D2DC6}"/>
              </a:ext>
            </a:extLst>
          </p:cNvPr>
          <p:cNvSpPr txBox="1"/>
          <p:nvPr/>
        </p:nvSpPr>
        <p:spPr>
          <a:xfrm>
            <a:off x="9412217" y="6204771"/>
            <a:ext cx="11897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1200" b="1">
                <a:latin typeface="EC Square Sans Pro" panose="020B0506040000020004" pitchFamily="34" charset="0"/>
                <a:cs typeface="Times New Roman" panose="02020603050405020304" pitchFamily="18" charset="0"/>
              </a:rPr>
              <a:t>EG 3b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48DC152-6A6A-0530-B3DD-701CB39F800A}"/>
              </a:ext>
            </a:extLst>
          </p:cNvPr>
          <p:cNvGrpSpPr/>
          <p:nvPr/>
        </p:nvGrpSpPr>
        <p:grpSpPr>
          <a:xfrm>
            <a:off x="2338236" y="3810078"/>
            <a:ext cx="3272305" cy="1659753"/>
            <a:chOff x="2338236" y="3810078"/>
            <a:chExt cx="3272305" cy="165975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CCDEB4A-F947-BEE3-9576-C9F51902A809}"/>
                </a:ext>
              </a:extLst>
            </p:cNvPr>
            <p:cNvGrpSpPr/>
            <p:nvPr/>
          </p:nvGrpSpPr>
          <p:grpSpPr>
            <a:xfrm>
              <a:off x="2338236" y="3810078"/>
              <a:ext cx="3272305" cy="1659753"/>
              <a:chOff x="2338236" y="3810078"/>
              <a:chExt cx="3272305" cy="1659753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BC845CB-F572-C7D9-58C0-C451823BB14E}"/>
                  </a:ext>
                </a:extLst>
              </p:cNvPr>
              <p:cNvGrpSpPr/>
              <p:nvPr/>
            </p:nvGrpSpPr>
            <p:grpSpPr>
              <a:xfrm>
                <a:off x="2338236" y="3810078"/>
                <a:ext cx="3272305" cy="1659753"/>
                <a:chOff x="2338236" y="3810078"/>
                <a:chExt cx="3272305" cy="1659753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75EFECE0-7EB6-2128-B880-BF020EDA8844}"/>
                    </a:ext>
                  </a:extLst>
                </p:cNvPr>
                <p:cNvGrpSpPr/>
                <p:nvPr/>
              </p:nvGrpSpPr>
              <p:grpSpPr>
                <a:xfrm>
                  <a:off x="2338236" y="3810078"/>
                  <a:ext cx="3272305" cy="1659753"/>
                  <a:chOff x="2338236" y="3810078"/>
                  <a:chExt cx="3272305" cy="1659753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B56CA342-89EF-974A-53BF-155BEE4174BD}"/>
                      </a:ext>
                    </a:extLst>
                  </p:cNvPr>
                  <p:cNvGrpSpPr/>
                  <p:nvPr/>
                </p:nvGrpSpPr>
                <p:grpSpPr>
                  <a:xfrm>
                    <a:off x="2338236" y="3810078"/>
                    <a:ext cx="3272305" cy="1607614"/>
                    <a:chOff x="2338236" y="3810078"/>
                    <a:chExt cx="3272305" cy="1607614"/>
                  </a:xfrm>
                </p:grpSpPr>
                <p:pic>
                  <p:nvPicPr>
                    <p:cNvPr id="12" name="Picture 2">
                      <a:extLst>
                        <a:ext uri="{FF2B5EF4-FFF2-40B4-BE49-F238E27FC236}">
                          <a16:creationId xmlns:a16="http://schemas.microsoft.com/office/drawing/2014/main" id="{6E62760B-8856-D85B-5A06-CDDBA3B7093C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11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2338236" y="3810078"/>
                      <a:ext cx="3272305" cy="1607614"/>
                    </a:xfrm>
                    <a:prstGeom prst="rect">
                      <a:avLst/>
                    </a:prstGeom>
                    <a:noFill/>
                    <a:ln cap="flat">
                      <a:noFill/>
                    </a:ln>
                  </p:spPr>
                </p:pic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65187778-01DD-2A9E-420A-DD3AD5660E2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374312" y="5045430"/>
                      <a:ext cx="610094" cy="2154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 algn="ctr"/>
                      <a:r>
                        <a:rPr lang="pt-PT" sz="700">
                          <a:solidFill>
                            <a:srgbClr val="0B82A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que quer fazer?</a:t>
                      </a:r>
                    </a:p>
                  </p:txBody>
                </p:sp>
              </p:grpSp>
              <p:sp>
                <p:nvSpPr>
                  <p:cNvPr id="11" name="TextBox 10">
                    <a:extLst>
                      <a:ext uri="{FF2B5EF4-FFF2-40B4-BE49-F238E27FC236}">
                        <a16:creationId xmlns:a16="http://schemas.microsoft.com/office/drawing/2014/main" id="{9CFC3623-8CBF-8EEE-B8C4-82A03ED90570}"/>
                      </a:ext>
                    </a:extLst>
                  </p:cNvPr>
                  <p:cNvSpPr txBox="1"/>
                  <p:nvPr/>
                </p:nvSpPr>
                <p:spPr>
                  <a:xfrm>
                    <a:off x="3004031" y="5038944"/>
                    <a:ext cx="610094" cy="43088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pt-PT" sz="700">
                        <a:solidFill>
                          <a:srgbClr val="02B0AE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Como saberá quando o alcançou?</a:t>
                    </a:r>
                  </a:p>
                </p:txBody>
              </p:sp>
            </p:grp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CC15AA6-9A12-4B24-F1BD-0AF040C188B9}"/>
                    </a:ext>
                  </a:extLst>
                </p:cNvPr>
                <p:cNvSpPr txBox="1"/>
                <p:nvPr/>
              </p:nvSpPr>
              <p:spPr>
                <a:xfrm>
                  <a:off x="3671974" y="5038944"/>
                  <a:ext cx="610094" cy="32316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pt-PT" sz="70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Está ao seu alcance realizá-lo?</a:t>
                  </a: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9EB388-53B6-6883-3277-21AAF2023FBB}"/>
                  </a:ext>
                </a:extLst>
              </p:cNvPr>
              <p:cNvSpPr txBox="1"/>
              <p:nvPr/>
            </p:nvSpPr>
            <p:spPr>
              <a:xfrm>
                <a:off x="4319741" y="5029283"/>
                <a:ext cx="610094" cy="3231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pt-PT" sz="700">
                    <a:solidFill>
                      <a:srgbClr val="55BD1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Pode realmente conseguir isso?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8DAE770-9A33-985A-8F58-FA40788951E1}"/>
                </a:ext>
              </a:extLst>
            </p:cNvPr>
            <p:cNvSpPr txBox="1"/>
            <p:nvPr/>
          </p:nvSpPr>
          <p:spPr>
            <a:xfrm>
              <a:off x="4952564" y="5038944"/>
              <a:ext cx="610094" cy="3231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pt-PT" sz="700">
                  <a:solidFill>
                    <a:srgbClr val="B6C62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Quando o quer realizar exatamente?</a:t>
              </a: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763F3C6-FBFC-61AE-55B2-8C093D3C8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38070"/>
              </p:ext>
            </p:extLst>
          </p:nvPr>
        </p:nvGraphicFramePr>
        <p:xfrm>
          <a:off x="2346106" y="3841657"/>
          <a:ext cx="324612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224">
                  <a:extLst>
                    <a:ext uri="{9D8B030D-6E8A-4147-A177-3AD203B41FA5}">
                      <a16:colId xmlns:a16="http://schemas.microsoft.com/office/drawing/2014/main" val="3627518420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3605136724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1287659504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2768515705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2235794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PT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(Específico)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Measurable (Mensurável)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Achievable (Alcançável)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Realistic (Realista)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Timely (Oportuno)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5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PT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4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69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PT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3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59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55" grpId="0" animBg="1"/>
      <p:bldP spid="8" grpId="0"/>
      <p:bldP spid="34" grpId="0"/>
      <p:bldP spid="36" grpId="0" animBg="1"/>
      <p:bldP spid="38" grpId="0" animBg="1"/>
      <p:bldP spid="40" grpId="0" animBg="1"/>
      <p:bldP spid="42" grpId="0"/>
      <p:bldP spid="45" grpId="0"/>
      <p:bldP spid="46" grpId="0" animBg="1"/>
      <p:bldP spid="47" grpId="0"/>
      <p:bldP spid="48" grpId="0"/>
      <p:bldP spid="50" grpId="0"/>
      <p:bldP spid="51" grpId="0" animBg="1"/>
      <p:bldP spid="52" grpId="0" animBg="1"/>
      <p:bldP spid="53" grpId="0"/>
      <p:bldP spid="54" grpId="0"/>
      <p:bldP spid="32" grpId="0"/>
      <p:bldP spid="33" grpId="0"/>
      <p:bldP spid="35" grpId="0"/>
      <p:bldP spid="177" grpId="0" animBg="1"/>
      <p:bldP spid="178" grpId="0" animBg="1"/>
      <p:bldP spid="179" grpId="0" animBg="1"/>
      <p:bldP spid="180" grpId="0"/>
      <p:bldP spid="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Marcador de texto 1">
            <a:extLst>
              <a:ext uri="{FF2B5EF4-FFF2-40B4-BE49-F238E27FC236}">
                <a16:creationId xmlns:a16="http://schemas.microsoft.com/office/drawing/2014/main" id="{767F662A-3096-4DC1-9F4F-04F96759A1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9462631" cy="475849"/>
          </a:xfrm>
        </p:spPr>
        <p:txBody>
          <a:bodyPr/>
          <a:lstStyle/>
          <a:p>
            <a:r>
              <a:rPr lang="pt-PT">
                <a:latin typeface="EC Square Sans Pro" panose="020B0506040000020004" pitchFamily="34" charset="0"/>
              </a:rPr>
              <a:t>Comunicação</a:t>
            </a:r>
          </a:p>
        </p:txBody>
      </p:sp>
      <p:sp>
        <p:nvSpPr>
          <p:cNvPr id="106" name="Tijdelijke aanduiding voor inhoud 2">
            <a:extLst>
              <a:ext uri="{FF2B5EF4-FFF2-40B4-BE49-F238E27FC236}">
                <a16:creationId xmlns:a16="http://schemas.microsoft.com/office/drawing/2014/main" id="{76622FAD-AD92-4721-B978-2B27DEAD22ED}"/>
              </a:ext>
            </a:extLst>
          </p:cNvPr>
          <p:cNvSpPr txBox="1">
            <a:spLocks/>
          </p:cNvSpPr>
          <p:nvPr/>
        </p:nvSpPr>
        <p:spPr>
          <a:xfrm>
            <a:off x="144334" y="1417924"/>
            <a:ext cx="5504625" cy="2178339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t-PT" sz="280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Após os exercícios em grupo 2a e 2b, ser-lhe-á pedido que escreva um </a:t>
            </a:r>
            <a:r>
              <a:rPr lang="pt-PT" sz="2800" b="1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Ponto de ação SMART para si próprio</a:t>
            </a:r>
            <a:r>
              <a:rPr lang="pt-PT" sz="280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– para ser implementado na sua exploração agrícola/na exploração agrícola do seu cliente</a:t>
            </a:r>
          </a:p>
          <a:p>
            <a:endParaRPr lang="nl-NL" sz="2800" kern="0" dirty="0">
              <a:solidFill>
                <a:sysClr val="windowText" lastClr="00000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AA9CC43-B373-4104-BCAB-083C86E11C57}"/>
              </a:ext>
            </a:extLst>
          </p:cNvPr>
          <p:cNvSpPr txBox="1"/>
          <p:nvPr/>
        </p:nvSpPr>
        <p:spPr>
          <a:xfrm>
            <a:off x="246314" y="4350906"/>
            <a:ext cx="113926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i="1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Por exemplo: </a:t>
            </a:r>
          </a:p>
          <a:p>
            <a:r>
              <a:rPr lang="pt-PT" sz="2800" i="1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Analisando os resultados dos testes de sangue e da linha de abate e ajustando a política de vacinação em conformidade, não haverá tosse nos leitões desmamados no prazo de 2 meses.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4A717EC-0FB5-65C2-54F6-8356C24E5D86}"/>
              </a:ext>
            </a:extLst>
          </p:cNvPr>
          <p:cNvGrpSpPr/>
          <p:nvPr/>
        </p:nvGrpSpPr>
        <p:grpSpPr>
          <a:xfrm>
            <a:off x="5825786" y="977924"/>
            <a:ext cx="6366214" cy="3678679"/>
            <a:chOff x="5825786" y="977924"/>
            <a:chExt cx="6366214" cy="367867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101F86C-B1FF-33F8-8CF0-98EBC8D02B98}"/>
                </a:ext>
              </a:extLst>
            </p:cNvPr>
            <p:cNvGrpSpPr/>
            <p:nvPr/>
          </p:nvGrpSpPr>
          <p:grpSpPr>
            <a:xfrm>
              <a:off x="5825786" y="977924"/>
              <a:ext cx="6366214" cy="3678679"/>
              <a:chOff x="5825786" y="977924"/>
              <a:chExt cx="6366214" cy="367867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86CF8547-5BC0-8678-E0C4-6722AB92AE82}"/>
                  </a:ext>
                </a:extLst>
              </p:cNvPr>
              <p:cNvGrpSpPr/>
              <p:nvPr/>
            </p:nvGrpSpPr>
            <p:grpSpPr>
              <a:xfrm>
                <a:off x="5825786" y="977924"/>
                <a:ext cx="6366214" cy="3678679"/>
                <a:chOff x="5825786" y="977924"/>
                <a:chExt cx="6366214" cy="3678679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D46C6A24-3669-1B5D-78E9-5D1080A3E7E0}"/>
                    </a:ext>
                  </a:extLst>
                </p:cNvPr>
                <p:cNvGrpSpPr/>
                <p:nvPr/>
              </p:nvGrpSpPr>
              <p:grpSpPr>
                <a:xfrm>
                  <a:off x="5825786" y="977924"/>
                  <a:ext cx="6366214" cy="3678679"/>
                  <a:chOff x="5825786" y="977924"/>
                  <a:chExt cx="6366214" cy="3678679"/>
                </a:xfrm>
              </p:grpSpPr>
              <p:grpSp>
                <p:nvGrpSpPr>
                  <p:cNvPr id="9" name="Group 8">
                    <a:extLst>
                      <a:ext uri="{FF2B5EF4-FFF2-40B4-BE49-F238E27FC236}">
                        <a16:creationId xmlns:a16="http://schemas.microsoft.com/office/drawing/2014/main" id="{9AEBBC1C-9039-8D02-5E3D-0AB392CA5D61}"/>
                      </a:ext>
                    </a:extLst>
                  </p:cNvPr>
                  <p:cNvGrpSpPr/>
                  <p:nvPr/>
                </p:nvGrpSpPr>
                <p:grpSpPr>
                  <a:xfrm>
                    <a:off x="5825786" y="977924"/>
                    <a:ext cx="6366214" cy="3678679"/>
                    <a:chOff x="5825786" y="977924"/>
                    <a:chExt cx="6366214" cy="3678679"/>
                  </a:xfrm>
                </p:grpSpPr>
                <p:pic>
                  <p:nvPicPr>
                    <p:cNvPr id="11" name="Picture 2" descr="A blue and green rectangles&#10;&#10;Description automatically generated">
                      <a:extLst>
                        <a:ext uri="{FF2B5EF4-FFF2-40B4-BE49-F238E27FC236}">
                          <a16:creationId xmlns:a16="http://schemas.microsoft.com/office/drawing/2014/main" id="{BCEC6A4D-D181-F36F-4B2F-DB92E294C90C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5825787" y="977924"/>
                      <a:ext cx="6366213" cy="3678679"/>
                    </a:xfrm>
                    <a:prstGeom prst="rect">
                      <a:avLst/>
                    </a:prstGeom>
                    <a:noFill/>
                    <a:ln cap="flat">
                      <a:noFill/>
                    </a:ln>
                  </p:spPr>
                </p:pic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502F3B6F-58BC-F1DE-7986-3A3A53952AC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825786" y="3678322"/>
                      <a:ext cx="127986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 algn="ctr"/>
                      <a:r>
                        <a:rPr lang="pt-PT" sz="1200">
                          <a:solidFill>
                            <a:srgbClr val="0B82A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que quer fazer?</a:t>
                      </a:r>
                    </a:p>
                  </p:txBody>
                </p:sp>
              </p:grpSp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63225F5F-E13A-9424-CECE-BB9BAED2EC68}"/>
                      </a:ext>
                    </a:extLst>
                  </p:cNvPr>
                  <p:cNvSpPr txBox="1"/>
                  <p:nvPr/>
                </p:nvSpPr>
                <p:spPr>
                  <a:xfrm>
                    <a:off x="7154775" y="3683460"/>
                    <a:ext cx="1152525" cy="73866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pt-PT" sz="1200">
                        <a:solidFill>
                          <a:srgbClr val="02B0AE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Como saberá quando o alcançou?</a:t>
                    </a:r>
                  </a:p>
                </p:txBody>
              </p:sp>
            </p:grp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239E641-4B54-3098-C25D-145333AFDE98}"/>
                    </a:ext>
                  </a:extLst>
                </p:cNvPr>
                <p:cNvSpPr txBox="1"/>
                <p:nvPr/>
              </p:nvSpPr>
              <p:spPr>
                <a:xfrm>
                  <a:off x="8432630" y="3678322"/>
                  <a:ext cx="1152525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pt-PT" sz="1200" dirty="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Está ao seu alcance </a:t>
                  </a:r>
                  <a:br>
                    <a:rPr lang="pt-PT" sz="1200" dirty="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pt-PT" sz="1200" dirty="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realizá-lo?</a:t>
                  </a: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175236-FC41-0CDF-4BE8-AC0EF4ECA952}"/>
                  </a:ext>
                </a:extLst>
              </p:cNvPr>
              <p:cNvSpPr txBox="1"/>
              <p:nvPr/>
            </p:nvSpPr>
            <p:spPr>
              <a:xfrm>
                <a:off x="9648369" y="3678322"/>
                <a:ext cx="1152525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pt-PT" sz="1200">
                    <a:solidFill>
                      <a:srgbClr val="55BD1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Pode realmente conseguir isso?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0A539AF-3B63-90CD-6B52-D06121CF2159}"/>
                </a:ext>
              </a:extLst>
            </p:cNvPr>
            <p:cNvSpPr txBox="1"/>
            <p:nvPr/>
          </p:nvSpPr>
          <p:spPr>
            <a:xfrm>
              <a:off x="10939826" y="3679220"/>
              <a:ext cx="11525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pt-PT" sz="1200">
                  <a:solidFill>
                    <a:srgbClr val="B6C62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Quando o quer realizar exatamente?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FDE5C20-07BD-A6F4-CE51-46B6800059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268106"/>
              </p:ext>
            </p:extLst>
          </p:nvPr>
        </p:nvGraphicFramePr>
        <p:xfrm>
          <a:off x="5825786" y="1346948"/>
          <a:ext cx="6309360" cy="236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872">
                  <a:extLst>
                    <a:ext uri="{9D8B030D-6E8A-4147-A177-3AD203B41FA5}">
                      <a16:colId xmlns:a16="http://schemas.microsoft.com/office/drawing/2014/main" val="3627518420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3605136724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1287659504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2768515705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2235794676"/>
                    </a:ext>
                  </a:extLst>
                </a:gridCol>
              </a:tblGrid>
              <a:tr h="438016">
                <a:tc>
                  <a:txBody>
                    <a:bodyPr/>
                    <a:lstStyle/>
                    <a:p>
                      <a:pPr algn="ctr"/>
                      <a:r>
                        <a:rPr lang="pt-PT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(Específico)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Measurable (Mensurável)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Achievable (Alcançável)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Realistic (Realista)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Timely(Oportuno)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58632"/>
                  </a:ext>
                </a:extLst>
              </a:tr>
              <a:tr h="1285788">
                <a:tc>
                  <a:txBody>
                    <a:bodyPr/>
                    <a:lstStyle/>
                    <a:p>
                      <a:pPr algn="ctr"/>
                      <a:r>
                        <a:rPr lang="pt-PT" sz="8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8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8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8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8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693950"/>
                  </a:ext>
                </a:extLst>
              </a:tr>
              <a:tr h="607570">
                <a:tc>
                  <a:txBody>
                    <a:bodyPr/>
                    <a:lstStyle/>
                    <a:p>
                      <a:pPr algn="ctr"/>
                      <a:r>
                        <a:rPr lang="pt-PT" sz="3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3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348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788849" y="163676"/>
            <a:ext cx="7512819" cy="749285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t-PT" sz="3200" dirty="0">
                <a:latin typeface="EC Square Sans Pro" panose="020B0506040000020004" pitchFamily="34" charset="0"/>
              </a:rPr>
              <a:t>Exercício em </a:t>
            </a:r>
            <a:r>
              <a:rPr lang="pt-PT" sz="3200" b="1" dirty="0">
                <a:latin typeface="EC Square Sans Pro" panose="020B0506040000020004" pitchFamily="34" charset="0"/>
              </a:rPr>
              <a:t>grupo 1 </a:t>
            </a:r>
          </a:p>
          <a:p>
            <a:r>
              <a:rPr lang="pt-PT" sz="3200" b="1" dirty="0">
                <a:latin typeface="EC Square Sans Pro" panose="020B0506040000020004" pitchFamily="34" charset="0"/>
              </a:rPr>
              <a:t>Identificar problemas e oportunidades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8655803" y="0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45 </a:t>
              </a:r>
            </a:p>
            <a:p>
              <a:pPr algn="ctr"/>
              <a:r>
                <a:rPr lang="pt-PT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71" name="Tijdelijke aanduiding voor inhoud 2">
            <a:extLst>
              <a:ext uri="{FF2B5EF4-FFF2-40B4-BE49-F238E27FC236}">
                <a16:creationId xmlns:a16="http://schemas.microsoft.com/office/drawing/2014/main" id="{8A41CD31-4C99-4D8E-9494-0314A6525F65}"/>
              </a:ext>
            </a:extLst>
          </p:cNvPr>
          <p:cNvSpPr txBox="1">
            <a:spLocks/>
          </p:cNvSpPr>
          <p:nvPr/>
        </p:nvSpPr>
        <p:spPr>
          <a:xfrm>
            <a:off x="273238" y="1230489"/>
            <a:ext cx="11645524" cy="4828973"/>
          </a:xfrm>
          <a:prstGeom prst="rect">
            <a:avLst/>
          </a:prstGeom>
          <a:ln>
            <a:solidFill>
              <a:schemeClr val="accent1"/>
            </a:solidFill>
            <a:bevel/>
          </a:ln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Por favor, responda às seguintes perguntas: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970727" lvl="1" indent="-514350">
              <a:buFont typeface="+mj-lt"/>
              <a:buAutoNum type="arabicPeriod"/>
            </a:pPr>
            <a:r>
              <a:rPr lang="pt-PT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Quais são os antimicrobianos mais utilizados na espécie produzida e para que condições/doenças são os antimicrobianos usados? </a:t>
            </a:r>
            <a:endParaRPr lang="en-US" sz="3200" b="1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970727" lvl="1" indent="-514350">
              <a:buFont typeface="+mj-lt"/>
              <a:buAutoNum type="arabicPeriod"/>
            </a:pPr>
            <a:r>
              <a:rPr lang="pt-PT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Quais são as oportunidades/boas práticas para reduzir a utilização de antimicrobianos para as condições/doenças identificadas? </a:t>
            </a:r>
            <a:r>
              <a:rPr lang="pt-PT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Práticas de criação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Reduzir e usar de forma responsável os antibióticos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Outras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Trabalhe com post-its para colocar as suas respostas nos </a:t>
            </a:r>
            <a:r>
              <a:rPr lang="pt-PT" sz="2400" dirty="0" err="1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flip-overs</a:t>
            </a:r>
            <a:endParaRPr lang="pt-PT" sz="24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nl-NL" sz="1600" kern="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459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80349" y="281384"/>
            <a:ext cx="10659980" cy="1183572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t-PT" sz="3200" dirty="0">
                <a:latin typeface="EC Square Sans Pro" panose="020B0506040000020004" pitchFamily="34" charset="0"/>
              </a:rPr>
              <a:t>Exercício em </a:t>
            </a:r>
            <a:r>
              <a:rPr lang="pt-PT" sz="3200" b="1" dirty="0">
                <a:latin typeface="EC Square Sans Pro" panose="020B0506040000020004" pitchFamily="34" charset="0"/>
              </a:rPr>
              <a:t>grupo 2a </a:t>
            </a:r>
            <a:r>
              <a:rPr lang="pt-PT" sz="3200" dirty="0">
                <a:latin typeface="EC Square Sans Pro" panose="020B0506040000020004" pitchFamily="34" charset="0"/>
              </a:rPr>
              <a:t>- </a:t>
            </a:r>
            <a:r>
              <a:rPr lang="pt-PT" sz="3200" b="1" dirty="0">
                <a:latin typeface="EC Square Sans Pro" panose="020B0506040000020004" pitchFamily="34" charset="0"/>
              </a:rPr>
              <a:t>Identificar as barreiras e encontrar </a:t>
            </a:r>
            <a:r>
              <a:rPr lang="pt-PT" sz="3200" b="1" u="sng" dirty="0">
                <a:latin typeface="EC Square Sans Pro" panose="020B0506040000020004" pitchFamily="34" charset="0"/>
              </a:rPr>
              <a:t>soluções</a:t>
            </a:r>
            <a:r>
              <a:rPr lang="pt-PT" sz="3200" b="1" dirty="0">
                <a:latin typeface="EC Square Sans Pro" panose="020B0506040000020004" pitchFamily="34" charset="0"/>
              </a:rPr>
              <a:t> para enfrentar as barreiras – </a:t>
            </a:r>
            <a:r>
              <a:rPr lang="pt-PT" sz="3200" b="1" u="sng" dirty="0">
                <a:latin typeface="EC Square Sans Pro" panose="020B0506040000020004" pitchFamily="34" charset="0"/>
              </a:rPr>
              <a:t>práticas de criação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10422556" y="4896262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36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50 </a:t>
              </a:r>
            </a:p>
            <a:p>
              <a:pPr algn="ctr"/>
              <a:r>
                <a:rPr lang="pt-PT" sz="1400" b="1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457199" y="1585502"/>
            <a:ext cx="11432633" cy="435133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pt-PT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Agricultores e veterinários misturados num grupo, divididos por espécie de animal.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Use</a:t>
            </a:r>
            <a:r>
              <a:rPr kumimoji="0" lang="pt-PT" sz="24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o flip-over do exercício em grupo anterior</a:t>
            </a:r>
            <a:r>
              <a:rPr kumimoji="0" lang="pt-PT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: </a:t>
            </a:r>
            <a:r>
              <a:rPr kumimoji="0" lang="pt-PT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práticas de criação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pt-PT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Use</a:t>
            </a:r>
            <a:r>
              <a:rPr kumimoji="0" lang="pt-PT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um novo flip-over para responder às seguintes perguntas: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r>
              <a:rPr lang="pt-PT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Quais são as barreiras para a implementação das</a:t>
            </a:r>
            <a:r>
              <a:rPr kumimoji="0" lang="pt-PT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 práticas de criação/produção identificadas no </a:t>
            </a:r>
            <a:r>
              <a:rPr lang="pt-PT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exercício 1? </a:t>
            </a:r>
          </a:p>
          <a:p>
            <a:pPr marL="457200" marR="0" lvl="1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t-PT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Quais são as soluções para enfrentar estas barreiras?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pt-PT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Crie um objetivo SMART para si próprio – para ser implementado na sua exploração agrícola/</a:t>
            </a:r>
            <a:br>
              <a:rPr kumimoji="0" lang="pt-PT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kumimoji="0" lang="pt-PT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na exploração agrícola do seu cliente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pt-PT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Trabalhe com post-its para colocar as suas respostas nos flip-overs</a:t>
            </a:r>
          </a:p>
          <a:p>
            <a:endParaRPr lang="nl-NL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097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1459</Words>
  <Application>Microsoft Office PowerPoint</Application>
  <PresentationFormat>Widescreen</PresentationFormat>
  <Paragraphs>221</Paragraphs>
  <Slides>12</Slides>
  <Notes>11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Courier New</vt:lpstr>
      <vt:lpstr>EC Square Sans Pro</vt:lpstr>
      <vt:lpstr>Times New Roman</vt:lpstr>
      <vt:lpstr>Wingdings</vt:lpstr>
      <vt:lpstr>Kantoorthema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Hands-on training</dc:title>
  <dc:creator>Spaans, Annick</dc:creator>
  <cp:lastModifiedBy>Andrea Castro Troya</cp:lastModifiedBy>
  <cp:revision>51</cp:revision>
  <dcterms:created xsi:type="dcterms:W3CDTF">2024-02-14T08:46:14Z</dcterms:created>
  <dcterms:modified xsi:type="dcterms:W3CDTF">2024-06-03T07:43:24Z</dcterms:modified>
</cp:coreProperties>
</file>