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27" r:id="rId5"/>
    <p:sldId id="258" r:id="rId6"/>
    <p:sldId id="260" r:id="rId7"/>
    <p:sldId id="267" r:id="rId8"/>
    <p:sldId id="331" r:id="rId9"/>
    <p:sldId id="271" r:id="rId10"/>
    <p:sldId id="330" r:id="rId11"/>
    <p:sldId id="328" r:id="rId12"/>
    <p:sldId id="329" r:id="rId13"/>
    <p:sldId id="285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5BF"/>
    <a:srgbClr val="6F696F"/>
    <a:srgbClr val="069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61" autoAdjust="0"/>
    <p:restoredTop sz="86845" autoAdjust="0"/>
  </p:normalViewPr>
  <p:slideViewPr>
    <p:cSldViewPr snapToGrid="0">
      <p:cViewPr varScale="1">
        <p:scale>
          <a:sx n="118" d="100"/>
          <a:sy n="118" d="100"/>
        </p:scale>
        <p:origin x="17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6581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page image + tex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"/>
          <p:cNvSpPr/>
          <p:nvPr/>
        </p:nvSpPr>
        <p:spPr>
          <a:xfrm>
            <a:off x="456905" y="730947"/>
            <a:ext cx="11278196" cy="5326358"/>
          </a:xfrm>
          <a:prstGeom prst="rect">
            <a:avLst/>
          </a:prstGeom>
          <a:solidFill>
            <a:srgbClr val="EFF3F4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EFF3F4"/>
                </a:solidFill>
                <a:sym typeface="Helvetica Neue Medium"/>
              </a:defRPr>
            </a:pPr>
            <a:endParaRPr sz="1547"/>
          </a:p>
        </p:txBody>
      </p:sp>
      <p:sp>
        <p:nvSpPr>
          <p:cNvPr id="49" name="Line"/>
          <p:cNvSpPr/>
          <p:nvPr/>
        </p:nvSpPr>
        <p:spPr>
          <a:xfrm>
            <a:off x="467204" y="6159362"/>
            <a:ext cx="11257607" cy="1"/>
          </a:xfrm>
          <a:prstGeom prst="line">
            <a:avLst/>
          </a:prstGeom>
          <a:ln w="25400">
            <a:solidFill>
              <a:srgbClr val="EFF3F4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sym typeface="Helvetica Neue Medium"/>
              </a:defRPr>
            </a:pPr>
            <a:endParaRPr sz="1547"/>
          </a:p>
        </p:txBody>
      </p:sp>
      <p:sp>
        <p:nvSpPr>
          <p:cNvPr id="50" name="Line"/>
          <p:cNvSpPr/>
          <p:nvPr/>
        </p:nvSpPr>
        <p:spPr>
          <a:xfrm>
            <a:off x="467199" y="628909"/>
            <a:ext cx="11257607" cy="1"/>
          </a:xfrm>
          <a:prstGeom prst="line">
            <a:avLst/>
          </a:prstGeom>
          <a:ln w="25400">
            <a:solidFill>
              <a:srgbClr val="EFF3F4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sym typeface="Helvetica Neue Medium"/>
              </a:defRPr>
            </a:pPr>
            <a:endParaRPr sz="1547"/>
          </a:p>
        </p:txBody>
      </p:sp>
      <p:pic>
        <p:nvPicPr>
          <p:cNvPr id="51" name="Image" descr="Image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304075" y="6213840"/>
            <a:ext cx="2402975" cy="51394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4" name="healthylivestock.net"/>
          <p:cNvSpPr txBox="1"/>
          <p:nvPr/>
        </p:nvSpPr>
        <p:spPr>
          <a:xfrm>
            <a:off x="408386" y="6238251"/>
            <a:ext cx="4983957" cy="461729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>
              <a:defRPr sz="1800">
                <a:solidFill>
                  <a:srgbClr val="01AE7A"/>
                </a:solidFill>
                <a:sym typeface="Verdana" panose="020B0604030504040204"/>
              </a:defRPr>
            </a:lvl1pPr>
          </a:lstStyle>
          <a:p>
            <a:r>
              <a:rPr lang="pt-PT" sz="1266"/>
              <a:t>healthylivestock.net </a:t>
            </a:r>
          </a:p>
          <a:p>
            <a:r>
              <a:rPr lang="pt-PT" sz="1266"/>
              <a:t>healthylivestock.net.cn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6958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ianna-santellan-610345-unsplash.jpg" descr="brianna-santellan-610345-unsplash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14894" y="-1887"/>
            <a:ext cx="12221788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Rectangle"/>
          <p:cNvSpPr/>
          <p:nvPr/>
        </p:nvSpPr>
        <p:spPr>
          <a:xfrm>
            <a:off x="7683" y="5729985"/>
            <a:ext cx="12176635" cy="1131932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sym typeface="Helvetica Neue Medium"/>
              </a:defRPr>
            </a:pPr>
            <a:endParaRPr sz="1547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17" y="587388"/>
            <a:ext cx="4110083" cy="8790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flag_yellow_high.jpg" descr="flag_yellow_high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468091" y="6088223"/>
            <a:ext cx="783320" cy="3918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Funded by:"/>
          <p:cNvSpPr txBox="1"/>
          <p:nvPr/>
        </p:nvSpPr>
        <p:spPr>
          <a:xfrm>
            <a:off x="9879164" y="5817256"/>
            <a:ext cx="690895" cy="21153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sym typeface="Verdana" panose="020B0604030504040204"/>
              </a:defRPr>
            </a:lvl1pPr>
          </a:lstStyle>
          <a:p>
            <a:r>
              <a:rPr lang="pt-PT" sz="844"/>
              <a:t>Financiado por:</a:t>
            </a:r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8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21657"/>
            <a:ext cx="10406063" cy="442019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23763" y="6536539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sym typeface="Helvetica Neue Light"/>
              </a:defRPr>
            </a:lvl1pPr>
          </a:lstStyle>
          <a:p>
            <a:fld id="{86CB4B4D-7CA3-9044-876B-883B54F8677D}" type="slidenum">
              <a:rPr/>
              <a:t>‹Nº›</a:t>
            </a:fld>
            <a:endParaRPr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675" y="6088223"/>
            <a:ext cx="785050" cy="39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nded by:"/>
          <p:cNvSpPr txBox="1"/>
          <p:nvPr userDrawn="1"/>
        </p:nvSpPr>
        <p:spPr>
          <a:xfrm>
            <a:off x="9053753" y="6465605"/>
            <a:ext cx="1056379" cy="28822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sym typeface="Verdana" panose="020B060403050404020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PT" sz="702" b="1"/>
              <a:t>Ministério da Ciência </a:t>
            </a:r>
          </a:p>
          <a:p>
            <a:pPr algn="ctr">
              <a:lnSpc>
                <a:spcPct val="100000"/>
              </a:lnSpc>
            </a:pPr>
            <a:r>
              <a:rPr lang="pt-PT" sz="702" b="1"/>
              <a:t>e da Tecnologia</a:t>
            </a:r>
          </a:p>
        </p:txBody>
      </p:sp>
      <p:sp>
        <p:nvSpPr>
          <p:cNvPr id="12" name="Funded by:"/>
          <p:cNvSpPr txBox="1"/>
          <p:nvPr userDrawn="1"/>
        </p:nvSpPr>
        <p:spPr>
          <a:xfrm>
            <a:off x="10495600" y="6525985"/>
            <a:ext cx="722955" cy="180179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sym typeface="Verdana" panose="020B060403050404020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PT" sz="702" b="1"/>
              <a:t>Horizon2020</a:t>
            </a:r>
          </a:p>
        </p:txBody>
      </p:sp>
    </p:spTree>
    <p:extLst>
      <p:ext uri="{BB962C8B-B14F-4D97-AF65-F5344CB8AC3E}">
        <p14:creationId xmlns:p14="http://schemas.microsoft.com/office/powerpoint/2010/main" val="224905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ransition spd="med"/>
  <p:txStyles>
    <p:titleStyle>
      <a:lvl1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 Medium"/>
        </a:defRPr>
      </a:lvl1pPr>
      <a:lvl2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 Medium"/>
        </a:defRPr>
      </a:lvl2pPr>
      <a:lvl3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 Medium"/>
        </a:defRPr>
      </a:lvl3pPr>
      <a:lvl4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 Medium"/>
        </a:defRPr>
      </a:lvl4pPr>
      <a:lvl5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 Medium"/>
        </a:defRPr>
      </a:lvl5pPr>
      <a:lvl6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 Medium"/>
        </a:defRPr>
      </a:lvl6pPr>
      <a:lvl7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 Medium"/>
        </a:defRPr>
      </a:lvl7pPr>
      <a:lvl8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 Medium"/>
        </a:defRPr>
      </a:lvl8pPr>
      <a:lvl9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 Medium"/>
        </a:defRPr>
      </a:lvl9pPr>
    </p:titleStyle>
    <p:bodyStyle>
      <a:lvl1pPr marL="312512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" panose="02000503000000020004"/>
        </a:defRPr>
      </a:lvl1pPr>
      <a:lvl2pPr marL="625024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" panose="02000503000000020004"/>
        </a:defRPr>
      </a:lvl2pPr>
      <a:lvl3pPr marL="937538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" panose="02000503000000020004"/>
        </a:defRPr>
      </a:lvl3pPr>
      <a:lvl4pPr marL="1250051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" panose="02000503000000020004"/>
        </a:defRPr>
      </a:lvl4pPr>
      <a:lvl5pPr marL="1562562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" panose="02000503000000020004"/>
        </a:defRPr>
      </a:lvl5pPr>
      <a:lvl6pPr marL="1875076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" panose="02000503000000020004"/>
        </a:defRPr>
      </a:lvl6pPr>
      <a:lvl7pPr marL="2187589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" panose="02000503000000020004"/>
        </a:defRPr>
      </a:lvl7pPr>
      <a:lvl8pPr marL="2500103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" panose="02000503000000020004"/>
        </a:defRPr>
      </a:lvl8pPr>
      <a:lvl9pPr marL="2812615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" panose="02000503000000020004"/>
        </a:defRPr>
      </a:lvl9pPr>
    </p:bodyStyle>
    <p:otherStyle>
      <a:lvl1pPr marL="0" marR="0" indent="0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sym typeface="Helvetica Neue Light"/>
        </a:defRPr>
      </a:lvl1pPr>
      <a:lvl2pPr marL="0" marR="0" indent="160722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sym typeface="Helvetica Neue Light"/>
        </a:defRPr>
      </a:lvl2pPr>
      <a:lvl3pPr marL="0" marR="0" indent="321442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sym typeface="Helvetica Neue Light"/>
        </a:defRPr>
      </a:lvl3pPr>
      <a:lvl4pPr marL="0" marR="0" indent="48216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sym typeface="Helvetica Neue Light"/>
        </a:defRPr>
      </a:lvl4pPr>
      <a:lvl5pPr marL="0" marR="0" indent="64288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sym typeface="Helvetica Neue Light"/>
        </a:defRPr>
      </a:lvl5pPr>
      <a:lvl6pPr marL="0" marR="0" indent="80360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sym typeface="Helvetica Neue Light"/>
        </a:defRPr>
      </a:lvl6pPr>
      <a:lvl7pPr marL="0" marR="0" indent="964325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sym typeface="Helvetica Neue Light"/>
        </a:defRPr>
      </a:lvl7pPr>
      <a:lvl8pPr marL="0" marR="0" indent="1125046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sym typeface="Helvetica Neue Light"/>
        </a:defRPr>
      </a:lvl8pPr>
      <a:lvl9pPr marL="0" marR="0" indent="1285767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7.jpeg"/><Relationship Id="rId7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ackling Antimicrobial Resistance through improved livestock Health &amp; Welfare"/>
          <p:cNvSpPr txBox="1"/>
          <p:nvPr/>
        </p:nvSpPr>
        <p:spPr>
          <a:xfrm>
            <a:off x="436622" y="1638559"/>
            <a:ext cx="5181404" cy="153430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noAutofit/>
          </a:bodyPr>
          <a:lstStyle/>
          <a:p>
            <a:pPr algn="ctr"/>
            <a:r>
              <a:rPr lang="pt-PT" sz="3200" b="1" i="0" dirty="0">
                <a:solidFill>
                  <a:srgbClr val="069E7E"/>
                </a:solidFill>
                <a:effectLst/>
                <a:latin typeface="Merriweather Sans" pitchFamily="2" charset="0"/>
              </a:rPr>
              <a:t>HealthyLivestock</a:t>
            </a:r>
          </a:p>
          <a:p>
            <a:pPr algn="ctr"/>
            <a:endParaRPr lang="en-GB" sz="2000" b="1" dirty="0">
              <a:solidFill>
                <a:srgbClr val="22234F"/>
              </a:solidFill>
              <a:latin typeface="Merriweather Sans" pitchFamily="2" charset="0"/>
            </a:endParaRPr>
          </a:p>
          <a:p>
            <a:pPr algn="ctr"/>
            <a:r>
              <a:rPr lang="pt-PT" sz="2400" b="1" i="0" dirty="0">
                <a:solidFill>
                  <a:srgbClr val="22234F"/>
                </a:solidFill>
                <a:effectLst/>
                <a:latin typeface="Merriweather Sans" pitchFamily="2" charset="0"/>
                <a:ea typeface="Verdana" panose="020B0604030504040204"/>
                <a:sym typeface="Verdana" panose="020B0604030504040204"/>
              </a:rPr>
              <a:t>Utilização de um plano de saúde</a:t>
            </a:r>
            <a:r>
              <a:rPr lang="pt-PT" sz="2400" b="1" dirty="0">
                <a:solidFill>
                  <a:srgbClr val="22234F"/>
                </a:solidFill>
                <a:latin typeface="Merriweather Sans" pitchFamily="2" charset="0"/>
                <a:ea typeface="Verdana" panose="020B0604030504040204"/>
                <a:sym typeface="Verdana" panose="020B0604030504040204"/>
              </a:rPr>
              <a:t> em explorações de suinicultura e em aviários com nível de bem-estar elevado</a:t>
            </a:r>
            <a:br>
              <a:rPr lang="pt-PT" sz="2400" b="1" dirty="0">
                <a:solidFill>
                  <a:srgbClr val="FF0000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</a:br>
            <a:endParaRPr lang="pt-PT" sz="2400" b="1" dirty="0">
              <a:solidFill>
                <a:srgbClr val="FF0000"/>
              </a:solidFill>
              <a:latin typeface="Verdana" panose="020B0604030504040204"/>
              <a:ea typeface="Verdana" panose="020B0604030504040204"/>
              <a:sym typeface="Verdana" panose="020B0604030504040204"/>
            </a:endParaRPr>
          </a:p>
        </p:txBody>
      </p:sp>
      <p:pic>
        <p:nvPicPr>
          <p:cNvPr id="6" name="Immagine 14">
            <a:extLst>
              <a:ext uri="{FF2B5EF4-FFF2-40B4-BE49-F238E27FC236}">
                <a16:creationId xmlns:a16="http://schemas.microsoft.com/office/drawing/2014/main" id="{97F308FE-D29E-4860-A4D3-1F5E65D0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2" y="6072551"/>
            <a:ext cx="1115062" cy="3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 descr="INRAE">
            <a:extLst>
              <a:ext uri="{FF2B5EF4-FFF2-40B4-BE49-F238E27FC236}">
                <a16:creationId xmlns:a16="http://schemas.microsoft.com/office/drawing/2014/main" id="{9173AF21-70E7-4FB8-9B91-BEBE17109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78" y="6083226"/>
            <a:ext cx="909637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ONIRIS">
            <a:extLst>
              <a:ext uri="{FF2B5EF4-FFF2-40B4-BE49-F238E27FC236}">
                <a16:creationId xmlns:a16="http://schemas.microsoft.com/office/drawing/2014/main" id="{BF34869E-442C-4AF1-8B56-610B15CEE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8" y="6020895"/>
            <a:ext cx="781917" cy="3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UR">
            <a:extLst>
              <a:ext uri="{FF2B5EF4-FFF2-40B4-BE49-F238E27FC236}">
                <a16:creationId xmlns:a16="http://schemas.microsoft.com/office/drawing/2014/main" id="{4D67B2A5-F2B0-4445-A407-EEEB52546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82" y="6071689"/>
            <a:ext cx="1918458" cy="3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tatrace Nutrition ltd | Facebook">
            <a:extLst>
              <a:ext uri="{FF2B5EF4-FFF2-40B4-BE49-F238E27FC236}">
                <a16:creationId xmlns:a16="http://schemas.microsoft.com/office/drawing/2014/main" id="{A615930C-8720-47EA-9B3A-58226FE7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43" y="6102950"/>
            <a:ext cx="349404" cy="3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B5C477-4DF3-4D3B-81D9-7E88BE977512}"/>
              </a:ext>
            </a:extLst>
          </p:cNvPr>
          <p:cNvSpPr txBox="1"/>
          <p:nvPr/>
        </p:nvSpPr>
        <p:spPr>
          <a:xfrm>
            <a:off x="0" y="6277652"/>
            <a:ext cx="2902474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pt-PT" sz="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P. Ferrari, A. Scollo – CRPA</a:t>
            </a:r>
          </a:p>
          <a:p>
            <a:pPr algn="ctr" defTabSz="584200" hangingPunct="0"/>
            <a:r>
              <a:rPr lang="pt-PT" sz="600" b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J. Schraeder, M. Wolthuis - WUR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pt-PT" sz="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C. Fourichon, P. Levallois, C. Belloc, M. Leblanc Maridor – INRAE/Oniris</a:t>
            </a:r>
          </a:p>
          <a:p>
            <a:pPr algn="ctr" defTabSz="584200" hangingPunct="0"/>
            <a:r>
              <a:rPr kumimoji="0" lang="pt-PT" sz="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S. Papasolomontos, G. Kefalas, K. Angastiniotis, M</a:t>
            </a:r>
            <a:r>
              <a:rPr lang="pt-PT" sz="600" b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. Simitopoulou - VTN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DB517-17E6-EC2C-1177-FC8F44BC622C}"/>
              </a:ext>
            </a:extLst>
          </p:cNvPr>
          <p:cNvSpPr txBox="1"/>
          <p:nvPr/>
        </p:nvSpPr>
        <p:spPr>
          <a:xfrm>
            <a:off x="267806" y="4042567"/>
            <a:ext cx="5495169" cy="971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PT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Uma ferramenta para avaliar os riscos existentes, elaborar planos</a:t>
            </a:r>
            <a:r>
              <a:rPr lang="pt-PT" sz="180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pt-PT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saúde animal específicos para explorações pecuárias e monitorizar os efeitos das medidas para mitigação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371670054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663676" y="796414"/>
            <a:ext cx="10863759" cy="522963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313B09-EA12-401A-81FE-283FF380B1B2}"/>
              </a:ext>
            </a:extLst>
          </p:cNvPr>
          <p:cNvSpPr txBox="1"/>
          <p:nvPr/>
        </p:nvSpPr>
        <p:spPr>
          <a:xfrm>
            <a:off x="3299889" y="4712460"/>
            <a:ext cx="5591331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pt-PT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Agradecemos</a:t>
            </a:r>
            <a:r>
              <a:rPr lang="pt-PT" sz="2400" b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</a:t>
            </a:r>
            <a:r>
              <a:rPr kumimoji="0" lang="pt-PT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 sua atenção!</a:t>
            </a:r>
          </a:p>
        </p:txBody>
      </p:sp>
      <p:pic>
        <p:nvPicPr>
          <p:cNvPr id="4" name="Immagine 14">
            <a:extLst>
              <a:ext uri="{FF2B5EF4-FFF2-40B4-BE49-F238E27FC236}">
                <a16:creationId xmlns:a16="http://schemas.microsoft.com/office/drawing/2014/main" id="{1A338132-868E-4EE0-8A8B-1A9D3E9C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2" y="6312394"/>
            <a:ext cx="1115062" cy="3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 descr="INRAE">
            <a:extLst>
              <a:ext uri="{FF2B5EF4-FFF2-40B4-BE49-F238E27FC236}">
                <a16:creationId xmlns:a16="http://schemas.microsoft.com/office/drawing/2014/main" id="{0EF8A2E8-3B9F-4B0E-8D01-33F0F5E9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78" y="6323069"/>
            <a:ext cx="909637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ONIRIS">
            <a:extLst>
              <a:ext uri="{FF2B5EF4-FFF2-40B4-BE49-F238E27FC236}">
                <a16:creationId xmlns:a16="http://schemas.microsoft.com/office/drawing/2014/main" id="{E01380EC-E17D-4192-BC51-B92A76D39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8" y="6260738"/>
            <a:ext cx="781917" cy="3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UR">
            <a:extLst>
              <a:ext uri="{FF2B5EF4-FFF2-40B4-BE49-F238E27FC236}">
                <a16:creationId xmlns:a16="http://schemas.microsoft.com/office/drawing/2014/main" id="{0B946600-1604-4CE6-8C10-0D7762E00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82" y="6311532"/>
            <a:ext cx="1918458" cy="3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itatrace Nutrition ltd | Facebook">
            <a:extLst>
              <a:ext uri="{FF2B5EF4-FFF2-40B4-BE49-F238E27FC236}">
                <a16:creationId xmlns:a16="http://schemas.microsoft.com/office/drawing/2014/main" id="{B9173BCF-9458-4716-90C4-602FD508F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43" y="6342793"/>
            <a:ext cx="349404" cy="3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FF196BE-ABF4-4456-ABF5-0F41986BEA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b="5376"/>
          <a:stretch/>
        </p:blipFill>
        <p:spPr>
          <a:xfrm>
            <a:off x="6520722" y="1013318"/>
            <a:ext cx="4880292" cy="3175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7A685DA-CAAF-4A11-856A-0BA58F1747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4123" b="7536"/>
          <a:stretch/>
        </p:blipFill>
        <p:spPr>
          <a:xfrm>
            <a:off x="790987" y="1013318"/>
            <a:ext cx="4880292" cy="31750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037240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Main objective of HealthyLivestock"/>
          <p:cNvSpPr txBox="1">
            <a:spLocks noGrp="1"/>
          </p:cNvSpPr>
          <p:nvPr>
            <p:ph type="title" idx="4294967295"/>
          </p:nvPr>
        </p:nvSpPr>
        <p:spPr>
          <a:xfrm>
            <a:off x="891023" y="873777"/>
            <a:ext cx="4490719" cy="97690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642883">
              <a:lnSpc>
                <a:spcPct val="120000"/>
              </a:lnSpc>
              <a:defRPr sz="3000" b="1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rPr lang="pt-PT" dirty="0"/>
              <a:t>OBJETIVO GLOBAL</a:t>
            </a:r>
          </a:p>
        </p:txBody>
      </p:sp>
      <p:pic>
        <p:nvPicPr>
          <p:cNvPr id="5" name="Immagine 20">
            <a:extLst>
              <a:ext uri="{FF2B5EF4-FFF2-40B4-BE49-F238E27FC236}">
                <a16:creationId xmlns:a16="http://schemas.microsoft.com/office/drawing/2014/main" id="{61380888-154B-48F8-B46F-0101777BF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" b="-967"/>
          <a:stretch/>
        </p:blipFill>
        <p:spPr bwMode="auto">
          <a:xfrm>
            <a:off x="6096000" y="746381"/>
            <a:ext cx="5329084" cy="53269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Main objective of HealthyLivestock"/>
          <p:cNvSpPr txBox="1">
            <a:spLocks/>
          </p:cNvSpPr>
          <p:nvPr/>
        </p:nvSpPr>
        <p:spPr>
          <a:xfrm>
            <a:off x="2793145" y="3572795"/>
            <a:ext cx="4306529" cy="93391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Autofit/>
          </a:bodyPr>
          <a:lstStyle>
            <a:lvl1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642883">
              <a:lnSpc>
                <a:spcPct val="120000"/>
              </a:lnSpc>
              <a:defRPr sz="3000" b="1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rPr lang="pt-PT" sz="2700" b="1" dirty="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COMO?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E1CFF-2AB1-1CCB-9098-D2EF44E175DD}"/>
              </a:ext>
            </a:extLst>
          </p:cNvPr>
          <p:cNvSpPr txBox="1"/>
          <p:nvPr/>
        </p:nvSpPr>
        <p:spPr>
          <a:xfrm>
            <a:off x="591140" y="1446371"/>
            <a:ext cx="5008880" cy="2369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Avaliar de forma sistemática os riscos de doença relacionados com o alojamento e a gestão de aviários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Definir planos de saúde animal personalizados que incluam protocolos de biossegurança e sejam adaptados aos riscos específicos das explorações pecuárias.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Monitorizar a mitigação de riscos através da utilização de biomarcadores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304BE-893A-AFFC-4CA7-192885745BD8}"/>
              </a:ext>
            </a:extLst>
          </p:cNvPr>
          <p:cNvSpPr txBox="1"/>
          <p:nvPr/>
        </p:nvSpPr>
        <p:spPr>
          <a:xfrm>
            <a:off x="591140" y="4088190"/>
            <a:ext cx="5090484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Duas Ferramentas para Análise do risco de Biossegurança (BEATs): suiniculturas e aviários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A Ferramenta para Avaliação da Biossegurança (BEAT) foi desenvolvida para identificar pontos fortes e fracos na biossegurança dos aviários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645282" y="909179"/>
            <a:ext cx="6324967" cy="4925962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pt-PT" sz="2900" b="1" dirty="0">
                <a:solidFill>
                  <a:srgbClr val="002060"/>
                </a:solidFill>
              </a:rPr>
              <a:t>FERRAMENTAS PARA ANÁLISE DO RISCO DE BIOSSEGURANÇA (BEATS)</a:t>
            </a:r>
            <a:br>
              <a:rPr lang="pt-PT" sz="2900" dirty="0"/>
            </a:br>
            <a:r>
              <a:rPr lang="pt-PT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baseadas em:</a:t>
            </a:r>
          </a:p>
          <a:p>
            <a:pPr marL="457200" lvl="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pt-PT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Biocheck.Ugent: centra-se nos riscos de entrada ou saída de agentes patogénicos da exploração pecuária (biossegurança externa) e de propagação pela exploração (biossegurança interna</a:t>
            </a:r>
            <a:r>
              <a:rPr lang="pt-PT" sz="19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457200" lvl="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pt-PT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Biossegurança de 3 zonas da FAO: identifica 3 zonas diferentes na exploração pecuária (ou seja, fora da exploração, zona de trabalho, alojamentos de animais) e nas suas 2 interfaces.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it-IT" dirty="0"/>
          </a:p>
          <a:p>
            <a:pPr marL="0" lvl="0" indent="0">
              <a:spcBef>
                <a:spcPts val="600"/>
              </a:spcBef>
              <a:buSzPct val="100000"/>
              <a:buNone/>
            </a:pPr>
            <a:r>
              <a:rPr lang="pt-PT" sz="2900" b="1" dirty="0">
                <a:solidFill>
                  <a:srgbClr val="002060"/>
                </a:solidFill>
              </a:rPr>
              <a:t>PROTOCOLOS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r>
              <a:rPr lang="pt-PT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baseados em biomarcadores = sinais diretos e indiretos de doenças infecciosas, tais como sintomas clínicos e resultados de análises laboratoriais para bacteriologia, virologia, serologia e a presença de indicadores de stress. 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4F3386-CDF0-45C7-BCAB-3ABAC9FCB7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85" y="2559362"/>
            <a:ext cx="4713329" cy="3541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D2E4C892-68DE-434E-8D77-ED7C0BE23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3853" y="1308127"/>
            <a:ext cx="2531576" cy="8252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726001" y="884903"/>
            <a:ext cx="10984218" cy="514718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PT" sz="2700" b="1" dirty="0">
                <a:solidFill>
                  <a:srgbClr val="002060"/>
                </a:solidFill>
              </a:rPr>
              <a:t>BIOMARCADORES PARA AVIÁRIOS</a:t>
            </a:r>
          </a:p>
          <a:p>
            <a:pPr lvl="0">
              <a:spcBef>
                <a:spcPts val="600"/>
              </a:spcBef>
              <a:buSzPct val="100000"/>
            </a:pPr>
            <a:r>
              <a:rPr lang="pt-P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Lesões nas patas no momento do abate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it-IT" sz="2900" b="1" dirty="0">
              <a:solidFill>
                <a:srgbClr val="002060"/>
              </a:solidFill>
            </a:endParaRPr>
          </a:p>
          <a:p>
            <a:pPr marL="0" lvl="0" indent="0">
              <a:spcBef>
                <a:spcPts val="600"/>
              </a:spcBef>
              <a:buSzPct val="100000"/>
              <a:buNone/>
            </a:pPr>
            <a:r>
              <a:rPr lang="pt-PT" sz="2700" b="1" dirty="0">
                <a:solidFill>
                  <a:srgbClr val="002060"/>
                </a:solidFill>
              </a:rPr>
              <a:t>BIOMARCADORES PARA SUINICULTURAS</a:t>
            </a:r>
          </a:p>
          <a:p>
            <a:pPr>
              <a:spcBef>
                <a:spcPts val="600"/>
              </a:spcBef>
              <a:buSzPct val="100000"/>
            </a:pPr>
            <a:r>
              <a:rPr lang="pt-P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Resultados associados a doenças respiratórias (tosse, espirros e dificuldade na respiração) e análises laboratoriais ao sangue/soro para o Síndrome Respiratória e Reprodutiva dos Suínos (PRRS)</a:t>
            </a:r>
          </a:p>
          <a:p>
            <a:pPr>
              <a:spcBef>
                <a:spcPts val="600"/>
              </a:spcBef>
              <a:buSzPct val="100000"/>
            </a:pPr>
            <a:r>
              <a:rPr lang="pt-P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Resultados associados às fezes e análises laboratoriais para E. Coli</a:t>
            </a:r>
          </a:p>
          <a:p>
            <a:pPr>
              <a:spcBef>
                <a:spcPts val="600"/>
              </a:spcBef>
              <a:buSzPct val="100000"/>
            </a:pPr>
            <a:r>
              <a:rPr lang="pt-P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Lesões na pele e nas miudezas no momento do abate</a:t>
            </a:r>
          </a:p>
          <a:p>
            <a:pPr>
              <a:spcBef>
                <a:spcPts val="600"/>
              </a:spcBef>
              <a:buSzPct val="100000"/>
            </a:pPr>
            <a:r>
              <a:rPr lang="pt-P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Análise laboratorial do soro/sangue à haptoglobina (ou seja, em leitões desmamados)</a:t>
            </a:r>
          </a:p>
          <a:p>
            <a:pPr>
              <a:spcBef>
                <a:spcPts val="600"/>
              </a:spcBef>
              <a:buSzPct val="100000"/>
            </a:pPr>
            <a:r>
              <a:rPr lang="pt-P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Análise laboratorial dos pelos dos porcos ao cortisol e à desidroepiandroesterona (DHEA) </a:t>
            </a:r>
          </a:p>
          <a:p>
            <a:pPr>
              <a:spcBef>
                <a:spcPts val="600"/>
              </a:spcBef>
              <a:buSzPct val="100000"/>
            </a:pPr>
            <a:r>
              <a:rPr lang="pt-P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Carga bacteriana nas pocilgas depois de limpas e desinfetadas (esfregaços)</a:t>
            </a:r>
          </a:p>
          <a:p>
            <a:pPr>
              <a:spcBef>
                <a:spcPts val="600"/>
              </a:spcBef>
              <a:buSzPct val="100000"/>
            </a:pPr>
            <a:r>
              <a:rPr lang="pt-P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Taxas de mortalidade de todas as categorias de porcos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GB" dirty="0"/>
          </a:p>
        </p:txBody>
      </p:sp>
      <p:pic>
        <p:nvPicPr>
          <p:cNvPr id="3" name="Picture 2" descr="A close-up of a hand&#10;&#10;Description automatically generated">
            <a:extLst>
              <a:ext uri="{FF2B5EF4-FFF2-40B4-BE49-F238E27FC236}">
                <a16:creationId xmlns:a16="http://schemas.microsoft.com/office/drawing/2014/main" id="{884BAB74-1EB4-1A44-7A26-E77C05B7B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398" y="735453"/>
            <a:ext cx="4203192" cy="1517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B836F6-C601-CA9B-1E50-302EB110AD83}"/>
              </a:ext>
            </a:extLst>
          </p:cNvPr>
          <p:cNvSpPr txBox="1"/>
          <p:nvPr/>
        </p:nvSpPr>
        <p:spPr>
          <a:xfrm>
            <a:off x="7334398" y="961480"/>
            <a:ext cx="4131601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pt-PT" sz="70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Uitleg scorekaart voetzoollaesies vleeskuikens (Methodiken </a:t>
            </a:r>
            <a:r>
              <a:rPr lang="pt-PT" sz="700" b="1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©</a:t>
            </a:r>
            <a:r>
              <a:rPr lang="pt-PT" sz="70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Berg)</a:t>
            </a:r>
          </a:p>
          <a:p>
            <a:pPr algn="ctr"/>
            <a:r>
              <a:rPr lang="pt-PT" sz="70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um guia fotográfico para a classificação da saúde das patas em aviários (versão 1.2)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F01F1-FDC5-5325-ECF4-944CDECEAEDD}"/>
              </a:ext>
            </a:extLst>
          </p:cNvPr>
          <p:cNvSpPr txBox="1"/>
          <p:nvPr/>
        </p:nvSpPr>
        <p:spPr>
          <a:xfrm>
            <a:off x="7485995" y="1996877"/>
            <a:ext cx="1099990" cy="2564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5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Klasse 0 - geen laesie </a:t>
            </a:r>
          </a:p>
          <a:p>
            <a:r>
              <a:rPr lang="pt-PT" sz="5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Classe 0 - sem lesões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B062E-07A5-7DA9-49F3-0B889AB8D7CC}"/>
              </a:ext>
            </a:extLst>
          </p:cNvPr>
          <p:cNvSpPr txBox="1"/>
          <p:nvPr/>
        </p:nvSpPr>
        <p:spPr>
          <a:xfrm>
            <a:off x="8797905" y="1996877"/>
            <a:ext cx="1099990" cy="2564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5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Klasse 1 - milde laesie </a:t>
            </a:r>
          </a:p>
          <a:p>
            <a:r>
              <a:rPr lang="pt-PT" sz="5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Classe 1 - lesão ligeira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F252F-4FE5-72E1-BB63-B1D8C1BDD6AC}"/>
              </a:ext>
            </a:extLst>
          </p:cNvPr>
          <p:cNvSpPr txBox="1"/>
          <p:nvPr/>
        </p:nvSpPr>
        <p:spPr>
          <a:xfrm>
            <a:off x="10109815" y="1996877"/>
            <a:ext cx="1099990" cy="2564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5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Klasse 3 - geen laesie </a:t>
            </a:r>
          </a:p>
          <a:p>
            <a:r>
              <a:rPr lang="pt-PT" sz="5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Classe 3 - lesão grave</a:t>
            </a:r>
          </a:p>
        </p:txBody>
      </p:sp>
    </p:spTree>
    <p:extLst>
      <p:ext uri="{BB962C8B-B14F-4D97-AF65-F5344CB8AC3E}">
        <p14:creationId xmlns:p14="http://schemas.microsoft.com/office/powerpoint/2010/main" val="35656492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44029F-DFD5-F94E-4BE8-07D11DD28096}"/>
              </a:ext>
            </a:extLst>
          </p:cNvPr>
          <p:cNvSpPr txBox="1"/>
          <p:nvPr/>
        </p:nvSpPr>
        <p:spPr>
          <a:xfrm>
            <a:off x="663676" y="1287701"/>
            <a:ext cx="10959364" cy="3365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/>
              <a:t>Melhor desempenho do crescimento: </a:t>
            </a:r>
            <a:r>
              <a:rPr lang="pt-PT" b="1"/>
              <a:t>Pesos iniciais significativamente maiores</a:t>
            </a:r>
            <a:r>
              <a:rPr lang="pt-PT"/>
              <a:t> no 1º dia de idade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/>
              <a:t>Melhoria da </a:t>
            </a:r>
            <a:r>
              <a:rPr lang="pt-PT" b="1"/>
              <a:t>qualidade</a:t>
            </a:r>
            <a:r>
              <a:rPr lang="pt-PT"/>
              <a:t> e do </a:t>
            </a:r>
            <a:r>
              <a:rPr lang="pt-PT" b="1"/>
              <a:t>desenvolvimento</a:t>
            </a:r>
            <a:r>
              <a:rPr lang="pt-PT"/>
              <a:t> dos frangos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/>
              <a:t>Menos </a:t>
            </a:r>
            <a:r>
              <a:rPr lang="pt-PT" b="1"/>
              <a:t>dermatite</a:t>
            </a:r>
            <a:r>
              <a:rPr lang="pt-PT"/>
              <a:t> nas patas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/>
              <a:t>Pesos mais elevados</a:t>
            </a:r>
            <a:r>
              <a:rPr lang="pt-PT"/>
              <a:t> no momento do abate no 39º dia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/>
              <a:t>Diminuição da taxa de mortalidade</a:t>
            </a:r>
            <a:r>
              <a:rPr lang="pt-PT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/>
              <a:t>Mais </a:t>
            </a:r>
            <a:r>
              <a:rPr lang="pt-PT" b="1"/>
              <a:t>resilientes</a:t>
            </a:r>
            <a:r>
              <a:rPr lang="pt-PT"/>
              <a:t> e menos suscetíveis a doenças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/>
              <a:t>Os </a:t>
            </a:r>
            <a:r>
              <a:rPr lang="pt-PT" b="1"/>
              <a:t>custos de produção</a:t>
            </a:r>
            <a:r>
              <a:rPr lang="pt-PT"/>
              <a:t> em €/kg são cerca de 4,5% inferiores para os frangos incubados na exploração quando comparados com os frangos incubados em incubadoras</a:t>
            </a:r>
          </a:p>
        </p:txBody>
      </p:sp>
      <p:sp>
        <p:nvSpPr>
          <p:cNvPr id="4" name="Animal husbandry still at low intensity level: 50% of the pigs are produced by farms that sell &lt;500 pigs/yr…">
            <a:extLst>
              <a:ext uri="{FF2B5EF4-FFF2-40B4-BE49-F238E27FC236}">
                <a16:creationId xmlns:a16="http://schemas.microsoft.com/office/drawing/2014/main" id="{B94D379F-7492-D908-3467-B33891587419}"/>
              </a:ext>
            </a:extLst>
          </p:cNvPr>
          <p:cNvSpPr txBox="1">
            <a:spLocks/>
          </p:cNvSpPr>
          <p:nvPr/>
        </p:nvSpPr>
        <p:spPr>
          <a:xfrm>
            <a:off x="663676" y="796413"/>
            <a:ext cx="10863759" cy="229156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rmAutofit/>
          </a:bodyPr>
          <a:lstStyle>
            <a:lvl1pPr marL="312512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1pPr>
            <a:lvl2pPr marL="625024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2pPr>
            <a:lvl3pPr marL="937538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3pPr>
            <a:lvl4pPr marL="1250051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4pPr>
            <a:lvl5pPr marL="1562562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5pPr>
            <a:lvl6pPr marL="1875076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6pPr>
            <a:lvl7pPr marL="2187589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7pPr>
            <a:lvl8pPr marL="2500103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8pPr>
            <a:lvl9pPr marL="2812615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9pPr>
          </a:lstStyle>
          <a:p>
            <a:pPr marL="0" indent="0" algn="ctr">
              <a:spcBef>
                <a:spcPts val="600"/>
              </a:spcBef>
              <a:buSzPct val="100000"/>
              <a:buFontTx/>
              <a:buNone/>
            </a:pPr>
            <a:r>
              <a:rPr lang="pt-PT" sz="2700" b="1">
                <a:solidFill>
                  <a:srgbClr val="002060"/>
                </a:solidFill>
              </a:rPr>
              <a:t>RESULTADOS PROVENIENTES DE AVIÁRIOS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19B241D-AFDB-07AB-3BE5-0A290DF02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9" y="4668748"/>
            <a:ext cx="11442192" cy="1499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68A245-AC3E-C8D0-0395-AEE6DD09232E}"/>
              </a:ext>
            </a:extLst>
          </p:cNvPr>
          <p:cNvSpPr txBox="1"/>
          <p:nvPr/>
        </p:nvSpPr>
        <p:spPr>
          <a:xfrm>
            <a:off x="4078027" y="4974677"/>
            <a:ext cx="606990" cy="2564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10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CUSTO</a:t>
            </a:r>
          </a:p>
        </p:txBody>
      </p:sp>
    </p:spTree>
    <p:extLst>
      <p:ext uri="{BB962C8B-B14F-4D97-AF65-F5344CB8AC3E}">
        <p14:creationId xmlns:p14="http://schemas.microsoft.com/office/powerpoint/2010/main" val="21299835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663676" y="796413"/>
            <a:ext cx="10863759" cy="229156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pt-PT" sz="2700" b="1">
                <a:solidFill>
                  <a:srgbClr val="002060"/>
                </a:solidFill>
              </a:rPr>
              <a:t>RESULTADOS PROVENIENTES DE SUINICULTURAS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pt-PT" sz="20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Utilização antimicrobiana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pt-PT" sz="16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FR: Principal utilização em leitões e leitões desmamados, respetivamente com um pequeno acréscimo e um decréscimo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pt-PT" sz="16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IT: Principal utilização em leitões desmamados, com um decréscimo para leitões desmamados e porcos prontos para o abate</a:t>
            </a:r>
          </a:p>
          <a:p>
            <a:pPr marL="0" indent="0" algn="ctr">
              <a:spcBef>
                <a:spcPts val="600"/>
              </a:spcBef>
              <a:buSzPct val="100000"/>
              <a:buNone/>
            </a:pPr>
            <a:endParaRPr lang="fr-FR" sz="2400" b="1" dirty="0"/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941B8-DB98-BB4D-C8C0-0F014E5C56A4}"/>
              </a:ext>
            </a:extLst>
          </p:cNvPr>
          <p:cNvSpPr txBox="1"/>
          <p:nvPr/>
        </p:nvSpPr>
        <p:spPr>
          <a:xfrm>
            <a:off x="608357" y="5352487"/>
            <a:ext cx="3840046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pt-PT" sz="1000">
                <a:solidFill>
                  <a:schemeClr val="tx1"/>
                </a:solidFill>
              </a:rPr>
              <a:t>DDDvet: indicador de consumo antimicrobiano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pt-PT" sz="1000">
                <a:solidFill>
                  <a:schemeClr val="tx1"/>
                </a:solidFill>
              </a:rPr>
              <a:t>DDDvet: Dose Diária Definida por animal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pt-PT" sz="1000"/>
              <a:t>Calculada para porcas, leitões, leitões desmamados e porcos prontos para o abate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7FD88-33A7-E879-5B64-FAA0F0BDDF5F}"/>
              </a:ext>
            </a:extLst>
          </p:cNvPr>
          <p:cNvSpPr txBox="1"/>
          <p:nvPr/>
        </p:nvSpPr>
        <p:spPr>
          <a:xfrm>
            <a:off x="732165" y="3307369"/>
            <a:ext cx="3840046" cy="1477328"/>
          </a:xfrm>
          <a:prstGeom prst="rect">
            <a:avLst/>
          </a:prstGeom>
          <a:noFill/>
          <a:ln w="57150" cap="flat">
            <a:solidFill>
              <a:srgbClr val="069E7E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pt-PT" dirty="0"/>
              <a:t>Foi registada uma redução na utilização antimicrobiana em explorações com níveis superiores de utilização desses antimicrobianos</a:t>
            </a:r>
          </a:p>
        </p:txBody>
      </p:sp>
      <p:pic>
        <p:nvPicPr>
          <p:cNvPr id="6" name="Picture 5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A3131467-601D-CF62-A582-8835CB085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44" y="2736665"/>
            <a:ext cx="6763512" cy="32735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0D19A1-A568-5CC9-C42F-55B69DF9D141}"/>
              </a:ext>
            </a:extLst>
          </p:cNvPr>
          <p:cNvSpPr txBox="1"/>
          <p:nvPr/>
        </p:nvSpPr>
        <p:spPr>
          <a:xfrm>
            <a:off x="5260369" y="2732776"/>
            <a:ext cx="678094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14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CF1D3-B223-8AB2-BD05-5E35F937D6B5}"/>
              </a:ext>
            </a:extLst>
          </p:cNvPr>
          <p:cNvSpPr txBox="1"/>
          <p:nvPr/>
        </p:nvSpPr>
        <p:spPr>
          <a:xfrm>
            <a:off x="5373383" y="3311078"/>
            <a:ext cx="421240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14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9F6E51-24AF-773D-3FB5-84DCA65DDEC4}"/>
              </a:ext>
            </a:extLst>
          </p:cNvPr>
          <p:cNvSpPr txBox="1"/>
          <p:nvPr/>
        </p:nvSpPr>
        <p:spPr>
          <a:xfrm>
            <a:off x="5383657" y="3846699"/>
            <a:ext cx="421240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1400" b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6</a:t>
            </a:r>
            <a:r>
              <a:rPr lang="pt-PT" sz="14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0677DF-E97F-43AE-BB4B-21AB01C0D589}"/>
              </a:ext>
            </a:extLst>
          </p:cNvPr>
          <p:cNvSpPr txBox="1"/>
          <p:nvPr/>
        </p:nvSpPr>
        <p:spPr>
          <a:xfrm>
            <a:off x="5393931" y="4394833"/>
            <a:ext cx="421240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1400" b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4</a:t>
            </a:r>
            <a:r>
              <a:rPr lang="pt-PT" sz="14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75F613-1766-4F38-3561-F63846020494}"/>
              </a:ext>
            </a:extLst>
          </p:cNvPr>
          <p:cNvSpPr txBox="1"/>
          <p:nvPr/>
        </p:nvSpPr>
        <p:spPr>
          <a:xfrm>
            <a:off x="5393931" y="4946133"/>
            <a:ext cx="421240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1400" b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2</a:t>
            </a:r>
            <a:r>
              <a:rPr lang="pt-PT" sz="14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0EED04-4999-7B7F-D418-83BBDBED5A88}"/>
              </a:ext>
            </a:extLst>
          </p:cNvPr>
          <p:cNvSpPr txBox="1"/>
          <p:nvPr/>
        </p:nvSpPr>
        <p:spPr>
          <a:xfrm>
            <a:off x="5445303" y="5492540"/>
            <a:ext cx="421240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14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1CC5B9-6C1A-79C8-6C28-BE1F607BE4CC}"/>
              </a:ext>
            </a:extLst>
          </p:cNvPr>
          <p:cNvSpPr txBox="1"/>
          <p:nvPr/>
        </p:nvSpPr>
        <p:spPr>
          <a:xfrm>
            <a:off x="10085803" y="2824610"/>
            <a:ext cx="1559586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12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Antes - França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B16AB9-876D-2AB7-1C30-B0D40F6B959D}"/>
              </a:ext>
            </a:extLst>
          </p:cNvPr>
          <p:cNvSpPr txBox="1"/>
          <p:nvPr/>
        </p:nvSpPr>
        <p:spPr>
          <a:xfrm>
            <a:off x="10085803" y="3061086"/>
            <a:ext cx="1559586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12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Depois - França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70D6AF-80C1-C371-9DEE-31B3FAD93B03}"/>
              </a:ext>
            </a:extLst>
          </p:cNvPr>
          <p:cNvSpPr txBox="1"/>
          <p:nvPr/>
        </p:nvSpPr>
        <p:spPr>
          <a:xfrm>
            <a:off x="10085803" y="3307369"/>
            <a:ext cx="1559586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12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Antes - Itália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33ACB9-4531-AE33-9C25-3716493AEC6A}"/>
              </a:ext>
            </a:extLst>
          </p:cNvPr>
          <p:cNvSpPr txBox="1"/>
          <p:nvPr/>
        </p:nvSpPr>
        <p:spPr>
          <a:xfrm>
            <a:off x="10085803" y="3573087"/>
            <a:ext cx="1559586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12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Depois - Itália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06C0B1-AEF9-4782-94F2-9984F602BE17}"/>
              </a:ext>
            </a:extLst>
          </p:cNvPr>
          <p:cNvSpPr txBox="1"/>
          <p:nvPr/>
        </p:nvSpPr>
        <p:spPr>
          <a:xfrm>
            <a:off x="6146925" y="5687329"/>
            <a:ext cx="870324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14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Porcas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E45CD7-E777-0F31-3BD9-324109C79790}"/>
              </a:ext>
            </a:extLst>
          </p:cNvPr>
          <p:cNvSpPr txBox="1"/>
          <p:nvPr/>
        </p:nvSpPr>
        <p:spPr>
          <a:xfrm>
            <a:off x="7469310" y="5687329"/>
            <a:ext cx="1315091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14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Leitões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74F31A-18A2-DE70-C209-07E2B31373D7}"/>
              </a:ext>
            </a:extLst>
          </p:cNvPr>
          <p:cNvSpPr txBox="1"/>
          <p:nvPr/>
        </p:nvSpPr>
        <p:spPr>
          <a:xfrm>
            <a:off x="8939234" y="5682335"/>
            <a:ext cx="1213079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1200" dirty="0">
                <a:solidFill>
                  <a:srgbClr val="000000"/>
                </a:solidFill>
                <a:latin typeface="+mj-lt"/>
                <a:ea typeface="Aptos" panose="020B0004020202020204" pitchFamily="34" charset="0"/>
              </a:rPr>
              <a:t>Leitões desmamados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75887E-0B62-637E-85E2-74C2BF3FC807}"/>
              </a:ext>
            </a:extLst>
          </p:cNvPr>
          <p:cNvSpPr txBox="1"/>
          <p:nvPr/>
        </p:nvSpPr>
        <p:spPr>
          <a:xfrm>
            <a:off x="10214059" y="5651557"/>
            <a:ext cx="1276497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Prontos para abate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C64D05-2612-F9E0-BF14-6376D294EF52}"/>
              </a:ext>
            </a:extLst>
          </p:cNvPr>
          <p:cNvSpPr txBox="1"/>
          <p:nvPr/>
        </p:nvSpPr>
        <p:spPr>
          <a:xfrm rot="16200000">
            <a:off x="4660431" y="4569647"/>
            <a:ext cx="870324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14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DDDvet</a:t>
            </a:r>
          </a:p>
        </p:txBody>
      </p:sp>
    </p:spTree>
    <p:extLst>
      <p:ext uri="{BB962C8B-B14F-4D97-AF65-F5344CB8AC3E}">
        <p14:creationId xmlns:p14="http://schemas.microsoft.com/office/powerpoint/2010/main" val="10736931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4F8B2C-602E-FE13-6089-35D0E21F736C}"/>
              </a:ext>
            </a:extLst>
          </p:cNvPr>
          <p:cNvSpPr txBox="1"/>
          <p:nvPr/>
        </p:nvSpPr>
        <p:spPr>
          <a:xfrm>
            <a:off x="1861820" y="959407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2700" b="1">
                <a:solidFill>
                  <a:srgbClr val="002060"/>
                </a:solidFill>
              </a:rPr>
              <a:t>BENEFÍCIOS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411CB-E553-ABB7-5BEC-BD3180A375EE}"/>
              </a:ext>
            </a:extLst>
          </p:cNvPr>
          <p:cNvSpPr txBox="1"/>
          <p:nvPr/>
        </p:nvSpPr>
        <p:spPr>
          <a:xfrm>
            <a:off x="696971" y="1350990"/>
            <a:ext cx="4602480" cy="410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/>
              <a:t>Correlação positiva com os resultados da produção e a melhoria da rendibilidade da exploração agroindustrial → vai limitar o risco de perdas económicas na exploração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/>
              <a:t>Os custos de produção dos porcos prontos para abate e dos leitões desmamados nas suiniculturas italianas decresceram 2,1% e 6,2%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/>
              <a:t>A melhoria da saúde dos aviários através da utilização da ferramenta BEAT reduzirá a mortalidade e os custos de tratamento.</a:t>
            </a:r>
          </a:p>
        </p:txBody>
      </p:sp>
      <p:pic>
        <p:nvPicPr>
          <p:cNvPr id="4" name="Picture 3" descr="A green arrows pointing to the right&#10;&#10;Description automatically generated">
            <a:extLst>
              <a:ext uri="{FF2B5EF4-FFF2-40B4-BE49-F238E27FC236}">
                <a16:creationId xmlns:a16="http://schemas.microsoft.com/office/drawing/2014/main" id="{B7B6543E-59D2-0E96-855F-52E806082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89" y="859327"/>
            <a:ext cx="5958840" cy="4864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3E2969-1380-4EBD-D679-3B98F67B9821}"/>
              </a:ext>
            </a:extLst>
          </p:cNvPr>
          <p:cNvSpPr txBox="1"/>
          <p:nvPr/>
        </p:nvSpPr>
        <p:spPr>
          <a:xfrm>
            <a:off x="5536189" y="882178"/>
            <a:ext cx="5958840" cy="4206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PT" sz="1400">
                <a:solidFill>
                  <a:srgbClr val="4B6A94"/>
                </a:solidFill>
                <a:effectLst/>
                <a:latin typeface="+mj-lt"/>
                <a:ea typeface="Times New Roman" panose="02020603050405020304" pitchFamily="18" charset="0"/>
              </a:rPr>
              <a:t>Melhoria da saúde e do bem-estar dos animais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80EB3-09E5-8AC6-F732-C5AA21ECEF0D}"/>
              </a:ext>
            </a:extLst>
          </p:cNvPr>
          <p:cNvSpPr txBox="1"/>
          <p:nvPr/>
        </p:nvSpPr>
        <p:spPr>
          <a:xfrm>
            <a:off x="5536189" y="1567318"/>
            <a:ext cx="5958840" cy="4206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PT" sz="1400">
                <a:solidFill>
                  <a:srgbClr val="4B6A94"/>
                </a:solidFill>
                <a:effectLst/>
                <a:latin typeface="+mj-lt"/>
                <a:ea typeface="Times New Roman" panose="02020603050405020304" pitchFamily="18" charset="0"/>
              </a:rPr>
              <a:t>Menos animais doentes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C987B-F39C-A12C-96FD-B62D3D6920D7}"/>
              </a:ext>
            </a:extLst>
          </p:cNvPr>
          <p:cNvSpPr txBox="1"/>
          <p:nvPr/>
        </p:nvSpPr>
        <p:spPr>
          <a:xfrm>
            <a:off x="5536189" y="2370219"/>
            <a:ext cx="5958840" cy="4206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PT" sz="1400">
                <a:solidFill>
                  <a:srgbClr val="4B6A94"/>
                </a:solidFill>
                <a:effectLst/>
                <a:latin typeface="+mj-lt"/>
                <a:ea typeface="Times New Roman" panose="02020603050405020304" pitchFamily="18" charset="0"/>
              </a:rPr>
              <a:t>Menor necessidade de tratamento dos animais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839809-0C86-6544-C0BE-69332A364232}"/>
              </a:ext>
            </a:extLst>
          </p:cNvPr>
          <p:cNvSpPr txBox="1"/>
          <p:nvPr/>
        </p:nvSpPr>
        <p:spPr>
          <a:xfrm>
            <a:off x="5536189" y="3081317"/>
            <a:ext cx="5958840" cy="4206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PT" sz="1400">
                <a:solidFill>
                  <a:srgbClr val="4B6A94"/>
                </a:solidFill>
                <a:effectLst/>
                <a:latin typeface="+mj-lt"/>
                <a:ea typeface="Times New Roman" panose="02020603050405020304" pitchFamily="18" charset="0"/>
              </a:rPr>
              <a:t>Utilização reduzida de antimicrobianos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9C492-6EED-BEE7-2321-8586F1D261F3}"/>
              </a:ext>
            </a:extLst>
          </p:cNvPr>
          <p:cNvSpPr txBox="1"/>
          <p:nvPr/>
        </p:nvSpPr>
        <p:spPr>
          <a:xfrm>
            <a:off x="5536189" y="3856839"/>
            <a:ext cx="5958840" cy="4206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PT" sz="1400">
                <a:solidFill>
                  <a:srgbClr val="4B6A94"/>
                </a:solidFill>
                <a:effectLst/>
                <a:latin typeface="+mj-lt"/>
                <a:ea typeface="Times New Roman" panose="02020603050405020304" pitchFamily="18" charset="0"/>
              </a:rPr>
              <a:t>Risco reduzido de Resistência Antimicrobiana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5B68A2-1A82-72E0-1A2F-B09BE61D129C}"/>
              </a:ext>
            </a:extLst>
          </p:cNvPr>
          <p:cNvSpPr txBox="1"/>
          <p:nvPr/>
        </p:nvSpPr>
        <p:spPr>
          <a:xfrm>
            <a:off x="5536189" y="4580073"/>
            <a:ext cx="5958840" cy="4206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PT" sz="1400">
                <a:solidFill>
                  <a:srgbClr val="4B6A94"/>
                </a:solidFill>
                <a:effectLst/>
                <a:latin typeface="+mj-lt"/>
                <a:ea typeface="Times New Roman" panose="02020603050405020304" pitchFamily="18" charset="0"/>
              </a:rPr>
              <a:t>Explorações pecuárias mais lucrativas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C0E27-C1C8-ADBB-CA45-84750E918773}"/>
              </a:ext>
            </a:extLst>
          </p:cNvPr>
          <p:cNvSpPr txBox="1"/>
          <p:nvPr/>
        </p:nvSpPr>
        <p:spPr>
          <a:xfrm>
            <a:off x="5536189" y="5290681"/>
            <a:ext cx="5958840" cy="4206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PT" sz="1400">
                <a:solidFill>
                  <a:srgbClr val="4B6A94"/>
                </a:solidFill>
                <a:effectLst/>
                <a:latin typeface="+mj-lt"/>
                <a:ea typeface="Times New Roman" panose="02020603050405020304" pitchFamily="18" charset="0"/>
              </a:rPr>
              <a:t>Criadores felizes, animais felizes, veterinários felizes, planeta feliz!</a:t>
            </a:r>
          </a:p>
        </p:txBody>
      </p:sp>
    </p:spTree>
    <p:extLst>
      <p:ext uri="{BB962C8B-B14F-4D97-AF65-F5344CB8AC3E}">
        <p14:creationId xmlns:p14="http://schemas.microsoft.com/office/powerpoint/2010/main" val="40846836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0EE0C5-6485-32B5-ABD7-4D7E3684C12C}"/>
              </a:ext>
            </a:extLst>
          </p:cNvPr>
          <p:cNvSpPr txBox="1"/>
          <p:nvPr/>
        </p:nvSpPr>
        <p:spPr>
          <a:xfrm>
            <a:off x="6490994" y="2304990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pt-PT" sz="2700" b="1">
                <a:solidFill>
                  <a:srgbClr val="002060"/>
                </a:solidFill>
              </a:rPr>
              <a:t>COMO PODE USÁ-LO?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3A6FD-1D20-5590-B56B-FEB8C49910B2}"/>
              </a:ext>
            </a:extLst>
          </p:cNvPr>
          <p:cNvSpPr txBox="1"/>
          <p:nvPr/>
        </p:nvSpPr>
        <p:spPr>
          <a:xfrm>
            <a:off x="-205275" y="1025586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pt-PT" sz="2700" b="1">
                <a:solidFill>
                  <a:srgbClr val="002060"/>
                </a:solidFill>
              </a:rPr>
              <a:t>PORQUE DEVE FAZÊ-LO?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B92571-9CC3-6317-3882-54A320150F64}"/>
              </a:ext>
            </a:extLst>
          </p:cNvPr>
          <p:cNvSpPr txBox="1"/>
          <p:nvPr/>
        </p:nvSpPr>
        <p:spPr>
          <a:xfrm>
            <a:off x="790768" y="1487251"/>
            <a:ext cx="1069003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/>
              <a:t>A redução do risco da introdução e da propagação de microrganismos, em especial dos microrganismos patogénicos causadores de doenças nos animais, irá assim melhorar a proteção da saúde animal.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736F7-6B20-7B1A-3A32-ED73AAB8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24" y="2595247"/>
            <a:ext cx="2759796" cy="27597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B81C41-F604-52EE-597C-C3E47A87CEFD}"/>
              </a:ext>
            </a:extLst>
          </p:cNvPr>
          <p:cNvSpPr txBox="1"/>
          <p:nvPr/>
        </p:nvSpPr>
        <p:spPr>
          <a:xfrm>
            <a:off x="718819" y="5370749"/>
            <a:ext cx="451358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1200"/>
              <a:t>Se quiser souber mais sobre este tópico, visite https://shorturl.at/aPRU4 </a:t>
            </a:r>
          </a:p>
          <a:p>
            <a:r>
              <a:rPr lang="pt-PT" sz="1200"/>
              <a:t>ou leia este código QR para ferramentas BEAT: https://shorturl.at/azR35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A2AD5-EAD2-8097-CDC4-8F593FD34392}"/>
              </a:ext>
            </a:extLst>
          </p:cNvPr>
          <p:cNvSpPr txBox="1"/>
          <p:nvPr/>
        </p:nvSpPr>
        <p:spPr>
          <a:xfrm>
            <a:off x="4079916" y="3028813"/>
            <a:ext cx="6561389" cy="211339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pt-PT" sz="1300" b="1" u="sng">
                <a:solidFill>
                  <a:srgbClr val="59B989"/>
                </a:solidFill>
                <a:effectLst/>
                <a:latin typeface="Helvetica Neue" panose="02000403000000020004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Clique para um resumo da descrição da ferramenta em pdf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pt-PT" sz="1300" b="1" u="sng">
                <a:solidFill>
                  <a:srgbClr val="59B989"/>
                </a:solidFill>
                <a:effectLst/>
                <a:latin typeface="Helvetica Neue" panose="02000403000000020004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Clique para a descrição completa da ferramenta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pt-PT" sz="1300" b="1" u="sng">
                <a:solidFill>
                  <a:srgbClr val="59B989"/>
                </a:solidFill>
                <a:effectLst/>
                <a:latin typeface="Helvetica Neue" panose="02000403000000020004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Clique para Ferramentas de Análise do Risco de Biossegurança (BEATs) prontas a utilizar </a:t>
            </a:r>
            <a:r>
              <a:rPr lang="pt-PT" sz="1300" b="1" u="sng">
                <a:solidFill>
                  <a:srgbClr val="000000"/>
                </a:solidFill>
                <a:effectLst/>
                <a:latin typeface="Helvetica Neue" panose="02000403000000020004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em suiniculturas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pt-PT" sz="1300" b="1" u="sng">
                <a:solidFill>
                  <a:srgbClr val="59B989"/>
                </a:solidFill>
                <a:effectLst/>
                <a:latin typeface="Helvetica Neue" panose="02000403000000020004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Clique para Ferramentas de Análise do Risco de Biossegurança (BEATs) prontas a utilizar </a:t>
            </a:r>
            <a:r>
              <a:rPr lang="pt-PT" sz="1300" b="1" u="sng">
                <a:solidFill>
                  <a:srgbClr val="000000"/>
                </a:solidFill>
                <a:effectLst/>
                <a:latin typeface="Helvetica Neue" panose="02000403000000020004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em aviários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B3110A-502F-4761-1AFC-228501395F7A}"/>
              </a:ext>
            </a:extLst>
          </p:cNvPr>
          <p:cNvCxnSpPr>
            <a:cxnSpLocks/>
          </p:cNvCxnSpPr>
          <p:nvPr/>
        </p:nvCxnSpPr>
        <p:spPr>
          <a:xfrm flipH="1">
            <a:off x="9265979" y="2800276"/>
            <a:ext cx="800513" cy="951889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457428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3D206B6-FD25-FFB0-6C76-137BCC14D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327" y="11196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05A58-C26A-208D-63E8-03138DDBCE4B}"/>
              </a:ext>
            </a:extLst>
          </p:cNvPr>
          <p:cNvSpPr txBox="1"/>
          <p:nvPr/>
        </p:nvSpPr>
        <p:spPr>
          <a:xfrm>
            <a:off x="4346967" y="3810489"/>
            <a:ext cx="6678706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60FED2-BBCD-D174-AC33-A648AD78E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29265"/>
              </p:ext>
            </p:extLst>
          </p:nvPr>
        </p:nvGraphicFramePr>
        <p:xfrm>
          <a:off x="1697317" y="1119674"/>
          <a:ext cx="8797366" cy="461865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398683">
                  <a:extLst>
                    <a:ext uri="{9D8B030D-6E8A-4147-A177-3AD203B41FA5}">
                      <a16:colId xmlns:a16="http://schemas.microsoft.com/office/drawing/2014/main" val="810819094"/>
                    </a:ext>
                  </a:extLst>
                </a:gridCol>
                <a:gridCol w="4398683">
                  <a:extLst>
                    <a:ext uri="{9D8B030D-6E8A-4147-A177-3AD203B41FA5}">
                      <a16:colId xmlns:a16="http://schemas.microsoft.com/office/drawing/2014/main" val="1362465403"/>
                    </a:ext>
                  </a:extLst>
                </a:gridCol>
              </a:tblGrid>
              <a:tr h="2309326"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pt-PT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PT" sz="16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Passo 1:</a:t>
                      </a:r>
                      <a:r>
                        <a:rPr lang="pt-PT" sz="16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Defina as zonas de risco na exploração pecuária: Elabore um diagrama esquemático da localização da exploração e atribua cores às zonas de risco, identificando os edifícios, os estábulos, os locais de armazenamento, os caminhos, etc.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>
                          <a:solidFill>
                            <a:schemeClr val="tx1"/>
                          </a:solidFill>
                        </a:rPr>
                        <a:t>Passo 2: </a:t>
                      </a:r>
                      <a:r>
                        <a:rPr lang="pt-PT" sz="1600" b="0">
                          <a:solidFill>
                            <a:schemeClr val="tx1"/>
                          </a:solidFill>
                        </a:rPr>
                        <a:t>Utilize a ferramenta de análise de riscos: Responda às perguntas correspondentes às várias zonas e às linhas de transição entre zonas</a:t>
                      </a:r>
                      <a:r>
                        <a:rPr kumimoji="0" lang="pt-PT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443670"/>
                  </a:ext>
                </a:extLst>
              </a:tr>
              <a:tr h="2309326"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/>
                        <a:t>Passo 4</a:t>
                      </a:r>
                      <a:r>
                        <a:rPr lang="pt-PT" sz="1600"/>
                        <a:t>: Plano de saúde: Desenvolva um plano de ação com ações preventivas do tipo SMART por cada zona e por cada linha de transição entre zonas: Com base nos resultados da ferramenta de análise de riscos, poderá definir planos de saúde personalizados para a exploração em conjunto com o seu veterinário, para propor soluções que reforcem a biossegurança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Passo 3</a:t>
                      </a:r>
                      <a:r>
                        <a:rPr kumimoji="0" 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: </a:t>
                      </a:r>
                      <a:r>
                        <a:rPr lang="pt-PT" sz="1600"/>
                        <a:t>Interpretação: Analise, em conjunto com o veterinário da sua exploração, e debata oportunidades para melhoria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53833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5CD006-185C-A846-4A43-BBB5B9FCEE1D}"/>
              </a:ext>
            </a:extLst>
          </p:cNvPr>
          <p:cNvCxnSpPr/>
          <p:nvPr/>
        </p:nvCxnSpPr>
        <p:spPr>
          <a:xfrm>
            <a:off x="5638798" y="3088151"/>
            <a:ext cx="853441" cy="0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D1D276-3D8D-E1BE-12EE-C5C655013E24}"/>
              </a:ext>
            </a:extLst>
          </p:cNvPr>
          <p:cNvCxnSpPr>
            <a:cxnSpLocks/>
          </p:cNvCxnSpPr>
          <p:nvPr/>
        </p:nvCxnSpPr>
        <p:spPr>
          <a:xfrm>
            <a:off x="8290560" y="3159760"/>
            <a:ext cx="0" cy="650729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F726F5-73C9-0919-4802-9927C674E5AD}"/>
              </a:ext>
            </a:extLst>
          </p:cNvPr>
          <p:cNvCxnSpPr/>
          <p:nvPr/>
        </p:nvCxnSpPr>
        <p:spPr>
          <a:xfrm flipH="1">
            <a:off x="5638798" y="5527040"/>
            <a:ext cx="853441" cy="0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482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752347-4e16-4ce8-a381-9ddf3e797ad6" xsi:nil="true"/>
    <lcf76f155ced4ddcb4097134ff3c332f xmlns="9b53d6be-5940-4371-8a56-d6ca0a43a11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7E5E20A3B6448BB831F127F5CFB05" ma:contentTypeVersion="10" ma:contentTypeDescription="Create a new document." ma:contentTypeScope="" ma:versionID="ebffcedfc4ee438384d0a3e06140505a">
  <xsd:schema xmlns:xsd="http://www.w3.org/2001/XMLSchema" xmlns:xs="http://www.w3.org/2001/XMLSchema" xmlns:p="http://schemas.microsoft.com/office/2006/metadata/properties" xmlns:ns2="9b53d6be-5940-4371-8a56-d6ca0a43a11a" xmlns:ns3="c1752347-4e16-4ce8-a381-9ddf3e797ad6" targetNamespace="http://schemas.microsoft.com/office/2006/metadata/properties" ma:root="true" ma:fieldsID="18d40dfe561e73f2d6d814587a11b20f" ns2:_="" ns3:_="">
    <xsd:import namespace="9b53d6be-5940-4371-8a56-d6ca0a43a11a"/>
    <xsd:import namespace="c1752347-4e16-4ce8-a381-9ddf3e797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3d6be-5940-4371-8a56-d6ca0a43a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52347-4e16-4ce8-a381-9ddf3e797ad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ff6e862-8fe4-4eeb-87d7-41a886a2cda4}" ma:internalName="TaxCatchAll" ma:showField="CatchAllData" ma:web="c1752347-4e16-4ce8-a381-9ddf3e797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50B9DF-290C-47F1-B672-B81D867B9B10}">
  <ds:schemaRefs>
    <ds:schemaRef ds:uri="9b53d6be-5940-4371-8a56-d6ca0a43a11a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c1752347-4e16-4ce8-a381-9ddf3e797ad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0268E03-1EF1-4D00-A8B3-E25F2C29E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3d6be-5940-4371-8a56-d6ca0a43a11a"/>
    <ds:schemaRef ds:uri="c1752347-4e16-4ce8-a381-9ddf3e797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9C9E23-2E2A-4D5A-A545-8D2765865F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1069</Words>
  <Application>Microsoft Office PowerPoint</Application>
  <PresentationFormat>Panorámica</PresentationFormat>
  <Paragraphs>99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Arial</vt:lpstr>
      <vt:lpstr>Helvetica Neue</vt:lpstr>
      <vt:lpstr>Helvetica Neue Medium</vt:lpstr>
      <vt:lpstr>Merriweather Sans</vt:lpstr>
      <vt:lpstr>Verdana</vt:lpstr>
      <vt:lpstr>White</vt:lpstr>
      <vt:lpstr>Presentación de PowerPoint</vt:lpstr>
      <vt:lpstr>OBJETIVO GLOBAL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FVE</dc:creator>
  <cp:lastModifiedBy>Isabel Niño</cp:lastModifiedBy>
  <cp:revision>88</cp:revision>
  <dcterms:created xsi:type="dcterms:W3CDTF">2019-08-16T09:24:46Z</dcterms:created>
  <dcterms:modified xsi:type="dcterms:W3CDTF">2024-05-31T07:59:06Z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0x01010081D7E5E20A3B6448BB831F127F5CFB05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2024-02-01T14:19:59Z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3ed1f877-606a-41ca-8188-ce10206d6b72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