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61" r:id="rId2"/>
    <p:sldId id="262" r:id="rId3"/>
    <p:sldId id="264" r:id="rId4"/>
    <p:sldId id="290" r:id="rId5"/>
    <p:sldId id="2434" r:id="rId6"/>
    <p:sldId id="288" r:id="rId7"/>
    <p:sldId id="287" r:id="rId8"/>
    <p:sldId id="2435" r:id="rId9"/>
    <p:sldId id="284" r:id="rId10"/>
    <p:sldId id="291" r:id="rId11"/>
    <p:sldId id="2441" r:id="rId12"/>
    <p:sldId id="295" r:id="rId13"/>
    <p:sldId id="297" r:id="rId14"/>
    <p:sldId id="2428" r:id="rId15"/>
    <p:sldId id="286" r:id="rId16"/>
    <p:sldId id="276" r:id="rId17"/>
    <p:sldId id="2470" r:id="rId18"/>
    <p:sldId id="2471" r:id="rId19"/>
    <p:sldId id="2472" r:id="rId20"/>
    <p:sldId id="2473" r:id="rId21"/>
    <p:sldId id="2474" r:id="rId22"/>
    <p:sldId id="2475" r:id="rId23"/>
    <p:sldId id="2476" r:id="rId24"/>
    <p:sldId id="2477" r:id="rId25"/>
    <p:sldId id="2478" r:id="rId26"/>
    <p:sldId id="2479" r:id="rId27"/>
    <p:sldId id="2480" r:id="rId28"/>
    <p:sldId id="2481" r:id="rId29"/>
    <p:sldId id="2482" r:id="rId30"/>
    <p:sldId id="2483" r:id="rId31"/>
    <p:sldId id="2484" r:id="rId32"/>
    <p:sldId id="2485" r:id="rId33"/>
    <p:sldId id="2486" r:id="rId34"/>
    <p:sldId id="2487" r:id="rId35"/>
    <p:sldId id="2488" r:id="rId36"/>
    <p:sldId id="2489" r:id="rId37"/>
    <p:sldId id="2490" r:id="rId38"/>
    <p:sldId id="2491" r:id="rId39"/>
    <p:sldId id="2492" r:id="rId40"/>
    <p:sldId id="2493" r:id="rId41"/>
  </p:sldIdLst>
  <p:sldSz cx="12192000" cy="68707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95D854A1-7B95-F89F-8A0F-1160B2213964}" name="GORANOV Luben (SANTE)" initials="EC" userId="GORANOV Luben (SANT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BB188"/>
    <a:srgbClr val="ECEBEB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67" autoAdjust="0"/>
  </p:normalViewPr>
  <p:slideViewPr>
    <p:cSldViewPr>
      <p:cViewPr varScale="1">
        <p:scale>
          <a:sx n="134" d="100"/>
          <a:sy n="134" d="100"/>
        </p:scale>
        <p:origin x="13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4684"/>
          </a:xfrm>
          <a:prstGeom prst="rect">
            <a:avLst/>
          </a:prstGeom>
        </p:spPr>
        <p:txBody>
          <a:bodyPr vert="horz" lIns="79635" tIns="39818" rIns="79635" bIns="39818" rtlCol="0"/>
          <a:lstStyle>
            <a:lvl1pPr algn="l">
              <a:defRPr sz="10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179" y="0"/>
            <a:ext cx="2918830" cy="494684"/>
          </a:xfrm>
          <a:prstGeom prst="rect">
            <a:avLst/>
          </a:prstGeom>
        </p:spPr>
        <p:txBody>
          <a:bodyPr vert="horz" lIns="79635" tIns="39818" rIns="79635" bIns="39818" rtlCol="0"/>
          <a:lstStyle>
            <a:lvl1pPr algn="r">
              <a:defRPr sz="1000"/>
            </a:lvl1pPr>
          </a:lstStyle>
          <a:p>
            <a:fld id="{3F077A1E-3FCC-4012-A166-DC12CA065424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3488"/>
            <a:ext cx="59102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35" tIns="39818" rIns="79635" bIns="39818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507"/>
            <a:ext cx="5388610" cy="3884518"/>
          </a:xfrm>
          <a:prstGeom prst="rect">
            <a:avLst/>
          </a:prstGeom>
        </p:spPr>
        <p:txBody>
          <a:bodyPr vert="horz" lIns="79635" tIns="39818" rIns="79635" bIns="398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632"/>
            <a:ext cx="2918830" cy="494682"/>
          </a:xfrm>
          <a:prstGeom prst="rect">
            <a:avLst/>
          </a:prstGeom>
        </p:spPr>
        <p:txBody>
          <a:bodyPr vert="horz" lIns="79635" tIns="39818" rIns="79635" bIns="39818" rtlCol="0" anchor="b"/>
          <a:lstStyle>
            <a:lvl1pPr algn="l">
              <a:defRPr sz="10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179" y="9371632"/>
            <a:ext cx="2918830" cy="494682"/>
          </a:xfrm>
          <a:prstGeom prst="rect">
            <a:avLst/>
          </a:prstGeom>
        </p:spPr>
        <p:txBody>
          <a:bodyPr vert="horz" lIns="79635" tIns="39818" rIns="79635" bIns="39818" rtlCol="0" anchor="b"/>
          <a:lstStyle>
            <a:lvl1pPr algn="r">
              <a:defRPr sz="1000"/>
            </a:lvl1pPr>
          </a:lstStyle>
          <a:p>
            <a:fld id="{67D969EE-8504-40E2-BDC7-DADBB7B681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13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049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/>
              <a:t>AK UŽ MÁTE MÁLO ČASU, TÚTO SNÍMKU MÔŽETE SKRYŤ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11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35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86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46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96351">
              <a:defRPr/>
            </a:pPr>
            <a:fld id="{8B7EF4CE-A503-4E65-986B-A5ECC6ED22AC}" type="slidenum">
              <a:rPr lang="en-GB"/>
              <a:pPr defTabSz="796351"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01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96351">
              <a:defRPr/>
            </a:pPr>
            <a:fld id="{25F63001-12F0-4728-A742-2BF345E96C8D}" type="slidenum">
              <a:rPr lang="en-GB"/>
              <a:pPr defTabSz="796351"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64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96351">
              <a:defRPr/>
            </a:pPr>
            <a:fld id="{25F63001-12F0-4728-A742-2BF345E96C8D}" type="slidenum">
              <a:rPr lang="en-GB"/>
              <a:pPr defTabSz="796351"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17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470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039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 sz="1000" b="1" dirty="0"/>
              <a:t>(§ 122 zákon o lieku)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7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27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758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13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581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128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 sz="1000" b="1" dirty="0"/>
              <a:t>(104)</a:t>
            </a:r>
          </a:p>
          <a:p>
            <a:r>
              <a:rPr lang="sk-SK" dirty="0"/>
              <a:t>Zákona o lieku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61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539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 sz="1000" b="1" dirty="0"/>
              <a:t>(104)</a:t>
            </a:r>
            <a:endParaRPr lang="sk-SK" sz="900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64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 sz="1000" b="1" dirty="0"/>
              <a:t>(104a)</a:t>
            </a:r>
            <a:endParaRPr lang="sk-SK" sz="900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8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 sz="1000" b="1" dirty="0"/>
              <a:t>(104)</a:t>
            </a:r>
            <a:endParaRPr lang="sk-SK" sz="900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73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 sz="1000" b="1" dirty="0"/>
              <a:t>(104)</a:t>
            </a:r>
            <a:endParaRPr lang="sk-SK" sz="900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5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70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462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 sz="1000" dirty="0">
                <a:solidFill>
                  <a:srgbClr val="002060"/>
                </a:solidFill>
                <a:latin typeface="EC Square Sans Pro"/>
              </a:rPr>
              <a:t>(102)</a:t>
            </a:r>
            <a:endParaRPr lang="en-GB" sz="1000" dirty="0">
              <a:solidFill>
                <a:srgbClr val="002060"/>
              </a:solidFill>
              <a:latin typeface="EC Square Sans Pro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86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 sz="1000" dirty="0">
                <a:solidFill>
                  <a:srgbClr val="002060"/>
                </a:solidFill>
                <a:latin typeface="EC Square Sans Pro"/>
              </a:rPr>
              <a:t>(102)</a:t>
            </a:r>
            <a:endParaRPr lang="en-GB" sz="1000" dirty="0">
              <a:solidFill>
                <a:srgbClr val="002060"/>
              </a:solidFill>
              <a:latin typeface="EC Square Sans Pro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81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555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71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788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929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8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2784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77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96351">
              <a:defRPr/>
            </a:pPr>
            <a:fld id="{55D0D8A8-D8AA-4DF4-A8EE-1A55507FC33C}" type="slidenum">
              <a:rPr lang="en-GB"/>
              <a:pPr defTabSz="796351"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94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2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43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96351">
              <a:defRPr/>
            </a:pPr>
            <a:fld id="{55D0D8A8-D8AA-4DF4-A8EE-1A55507FC33C}" type="slidenum">
              <a:rPr lang="en-GB"/>
              <a:pPr defTabSz="796351"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5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96351">
              <a:defRPr/>
            </a:pPr>
            <a:fld id="{25F63001-12F0-4728-A742-2BF345E96C8D}" type="slidenum">
              <a:rPr lang="en-GB"/>
              <a:pPr defTabSz="796351"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8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AK UŽ MÁTE MÁLO ČASU, TÚTO SNÍMKU MÔŽETE SKRYŤ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08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6351">
              <a:defRPr/>
            </a:pPr>
            <a:r>
              <a:rPr lang="sk-SK"/>
              <a:t>AK UŽ MÁTE MÁLO ČASU, TÚTO SNÍMKU MÔŽETE SKRYŤ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21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6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Imagen 33">
            <a:extLst>
              <a:ext uri="{FF2B5EF4-FFF2-40B4-BE49-F238E27FC236}">
                <a16:creationId xmlns:a16="http://schemas.microsoft.com/office/drawing/2014/main" id="{99B1B558-E5ED-1687-25E7-8DF305A4AA48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5636799"/>
            <a:ext cx="3022600" cy="734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latin typeface="EC Square Sans Pro" panose="020B0506040000020004" pitchFamily="34" charset="0"/>
                <a:hlinkClick r:id="rId15"/>
              </a:rPr>
              <a:t>www.amrfvtraining.eu</a:t>
            </a:r>
            <a:r>
              <a:rPr lang="sk-SK">
                <a:latin typeface="EC Square Sans Pro" panose="020B0506040000020004" pitchFamily="34" charset="0"/>
              </a:rPr>
              <a:t>  </a:t>
            </a:r>
          </a:p>
        </p:txBody>
      </p:sp>
      <p:pic>
        <p:nvPicPr>
          <p:cNvPr id="2" name="Imagen 33">
            <a:extLst>
              <a:ext uri="{FF2B5EF4-FFF2-40B4-BE49-F238E27FC236}">
                <a16:creationId xmlns:a16="http://schemas.microsoft.com/office/drawing/2014/main" id="{9127ABC0-8229-268E-BF07-D9C7EE3A6322}"/>
              </a:ext>
            </a:extLst>
          </p:cNvPr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5636799"/>
            <a:ext cx="3022600" cy="734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pic>
        <p:nvPicPr>
          <p:cNvPr id="2" name="Imagen 50">
            <a:extLst>
              <a:ext uri="{FF2B5EF4-FFF2-40B4-BE49-F238E27FC236}">
                <a16:creationId xmlns:a16="http://schemas.microsoft.com/office/drawing/2014/main" id="{FD6BEF41-3203-4A3E-F88D-B833FC0C15E8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168472"/>
            <a:ext cx="2338705" cy="568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Imagen 50">
            <a:extLst>
              <a:ext uri="{FF2B5EF4-FFF2-40B4-BE49-F238E27FC236}">
                <a16:creationId xmlns:a16="http://schemas.microsoft.com/office/drawing/2014/main" id="{0A2A900E-C081-C47B-07EC-72D7BFE4772D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168472"/>
            <a:ext cx="2338705" cy="568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uma.eu/wp-content/uploads/2022/02/FACTSHEET_PharmaceuticalWasteDisposal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uma.eu/wp-content/uploads/2022/02/FACTSHEET_PharmaceuticalWasteDisposal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08/609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11/362/20240101#prilohy.priloha-priloha_c_3_k_zakonu_c_362_2011_z_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11/362/20240101#prilohy.priloha-priloha_c_4_k_zakonu_c_362_2011_z_z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food.ec.europa.eu/animals/animal-health/vet-meds-med-feed/implementation_en" TargetMode="Externa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/>
              <a:t>SLOVENSKO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/>
              <a:t>21. JÚNA 2024</a:t>
            </a:r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839" y="2216150"/>
            <a:ext cx="6596761" cy="251005"/>
          </a:xfrm>
        </p:spPr>
        <p:txBody>
          <a:bodyPr/>
          <a:lstStyle/>
          <a:p>
            <a:pPr>
              <a:buClr>
                <a:srgbClr val="2C7470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pPr>
              <a:buClr>
                <a:srgbClr val="2C7470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0" y="1365607"/>
            <a:ext cx="12192000" cy="1227416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0FB960-6059-446B-95AD-429679DDAB84}"/>
              </a:ext>
            </a:extLst>
          </p:cNvPr>
          <p:cNvSpPr txBox="1"/>
          <p:nvPr/>
        </p:nvSpPr>
        <p:spPr>
          <a:xfrm>
            <a:off x="81295" y="2928136"/>
            <a:ext cx="71080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V rokoch 2006 a 2013 Komisia zverejnila zoznam látok nevyhnutných na liečbu koňovitých druhov [nariadenie Komisie (ES) 1950/2006 a nariadenie č. 122/2013)]</a:t>
            </a:r>
          </a:p>
          <a:p>
            <a:pPr algn="just"/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Komisia teraz aktualizuje </a:t>
            </a:r>
            <a:r>
              <a:rPr lang="sk-SK" b="1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zoznam látok, ktoré sú nevyhnutné na liečbu koňovitých druhov</a:t>
            </a: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, alebo ktoré sú klinickým prínosom v porovnaní s inými možnosťami liečby koňovitých druhov a v prípade ktorých je dĺžka ochrannej lehoty pre koňovité druhy šesť mesiacov. </a:t>
            </a:r>
          </a:p>
        </p:txBody>
      </p:sp>
      <p:sp>
        <p:nvSpPr>
          <p:cNvPr id="11" name="Title 22">
            <a:extLst>
              <a:ext uri="{FF2B5EF4-FFF2-40B4-BE49-F238E27FC236}">
                <a16:creationId xmlns:a16="http://schemas.microsoft.com/office/drawing/2014/main" id="{16E08D60-E026-4C7E-A475-EF3FCD518C38}"/>
              </a:ext>
            </a:extLst>
          </p:cNvPr>
          <p:cNvSpPr txBox="1">
            <a:spLocks/>
          </p:cNvSpPr>
          <p:nvPr/>
        </p:nvSpPr>
        <p:spPr>
          <a:xfrm>
            <a:off x="480239" y="3268544"/>
            <a:ext cx="6618553" cy="8360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en-GB" sz="1600" strike="dblStrike" dirty="0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C962A60-59CC-4CDF-B976-6100A4358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86977" y="1352085"/>
            <a:ext cx="4916243" cy="5505093"/>
          </a:xfrm>
          <a:prstGeom prst="rect">
            <a:avLst/>
          </a:prstGeom>
        </p:spPr>
      </p:pic>
      <p:sp>
        <p:nvSpPr>
          <p:cNvPr id="24" name="Marcador de texto 1">
            <a:extLst>
              <a:ext uri="{FF2B5EF4-FFF2-40B4-BE49-F238E27FC236}">
                <a16:creationId xmlns:a16="http://schemas.microsoft.com/office/drawing/2014/main" id="{4E3E2FFF-A8A1-4477-BF65-E45AD3004339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k-SK">
                <a:latin typeface="EC Square Sans Pro" panose="020B0506040000020004" pitchFamily="34" charset="0"/>
              </a:rPr>
              <a:t>Pripravované akty</a:t>
            </a:r>
          </a:p>
          <a:p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49819" y="1379150"/>
            <a:ext cx="710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C7470"/>
              </a:buClr>
            </a:pPr>
            <a:r>
              <a:rPr lang="sk-SK" sz="3600" b="1">
                <a:solidFill>
                  <a:schemeClr val="bg1"/>
                </a:solidFill>
                <a:latin typeface="EC Square Sans Pro" panose="020B0506040000020004" pitchFamily="34" charset="0"/>
              </a:rPr>
              <a:t>Zoznam antimikrobiálnych látok pre konkrétne druhy (koňovité druhy)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439876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Európska agentúra pre lieky dostala 9. februára 2023 od Európskej komisie žiadosť o poskytnutie vedeckého poradenstva pri zostavovaní tohto zoznamu látok a v súčasnosti pripravuje odpoveď.</a:t>
            </a:r>
          </a:p>
          <a:p>
            <a:pPr algn="just"/>
            <a:endParaRPr lang="en-GB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5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03E6CF9-2B06-7858-C436-8EDD13861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92150"/>
            <a:ext cx="10324092" cy="5715000"/>
          </a:xfrm>
          <a:prstGeom prst="rect">
            <a:avLst/>
          </a:prstGeom>
        </p:spPr>
      </p:pic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sz="2800" b="1">
                <a:latin typeface="EC Square Sans Pro" panose="020B0506040000020004" pitchFamily="34" charset="0"/>
              </a:rPr>
              <a:t>Hlásenie nežiaducich udalostí (farmakovigilancia)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C98FC-D946-84A9-9C5B-0474721722D5}"/>
              </a:ext>
            </a:extLst>
          </p:cNvPr>
          <p:cNvSpPr txBox="1"/>
          <p:nvPr/>
        </p:nvSpPr>
        <p:spPr>
          <a:xfrm>
            <a:off x="990600" y="1377950"/>
            <a:ext cx="5181600" cy="47673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noAutofit/>
          </a:bodyPr>
          <a:lstStyle/>
          <a:p>
            <a:r>
              <a:rPr lang="sk-SK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Farmakovigilancia a riadenie signálov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08424-E5FF-DAF9-849F-D52F371A9B5B}"/>
              </a:ext>
            </a:extLst>
          </p:cNvPr>
          <p:cNvSpPr txBox="1"/>
          <p:nvPr/>
        </p:nvSpPr>
        <p:spPr>
          <a:xfrm>
            <a:off x="1003610" y="1854681"/>
            <a:ext cx="5181600" cy="2852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noAutofit/>
          </a:bodyPr>
          <a:lstStyle/>
          <a:p>
            <a:r>
              <a:rPr lang="sk-SK" sz="1500" b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Nežiaduce udalosti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23B7A-8CEF-91B5-69DB-437579BDD1BC}"/>
              </a:ext>
            </a:extLst>
          </p:cNvPr>
          <p:cNvSpPr txBox="1"/>
          <p:nvPr/>
        </p:nvSpPr>
        <p:spPr>
          <a:xfrm>
            <a:off x="1003610" y="2228107"/>
            <a:ext cx="9199756" cy="47673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no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sk-SK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Nežiaduce udalosti: </a:t>
            </a:r>
            <a:r>
              <a:rPr lang="sk-SK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akákoľvek nepriaznivá a nezamýšľaná reakcia akéhokoľvek zvieraťa na liek </a:t>
            </a:r>
            <a:r>
              <a:rPr lang="sk-SK" sz="1200" b="1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vrátane</a:t>
            </a:r>
            <a:r>
              <a:rPr lang="sk-SK"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nedostatočnej účinnosti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E28A2-FB6E-5AE5-12B0-1B28E3FA0964}"/>
              </a:ext>
            </a:extLst>
          </p:cNvPr>
          <p:cNvSpPr txBox="1"/>
          <p:nvPr/>
        </p:nvSpPr>
        <p:spPr>
          <a:xfrm>
            <a:off x="1684020" y="2759315"/>
            <a:ext cx="4107180" cy="371235"/>
          </a:xfrm>
          <a:prstGeom prst="rect">
            <a:avLst/>
          </a:prstGeom>
          <a:solidFill>
            <a:srgbClr val="2970FF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sk-SK" sz="1150" b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akákoľvek nepriaznivá a nezamýšľaná reakcia zvieraťa na liek na humánne použitie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3BFCC-36B8-705F-97B7-53765E5A869D}"/>
              </a:ext>
            </a:extLst>
          </p:cNvPr>
          <p:cNvSpPr txBox="1"/>
          <p:nvPr/>
        </p:nvSpPr>
        <p:spPr>
          <a:xfrm>
            <a:off x="1641606" y="3407014"/>
            <a:ext cx="4107180" cy="371235"/>
          </a:xfrm>
          <a:prstGeom prst="rect">
            <a:avLst/>
          </a:prstGeom>
          <a:solidFill>
            <a:srgbClr val="FFC000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sk-SK" sz="1150" b="1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akékoľvek environmentálne udalosti po podaní veterinárneho lieku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B2CF2-9AE6-3899-C749-5666017F5E67}"/>
              </a:ext>
            </a:extLst>
          </p:cNvPr>
          <p:cNvSpPr txBox="1"/>
          <p:nvPr/>
        </p:nvSpPr>
        <p:spPr>
          <a:xfrm>
            <a:off x="1641606" y="4073765"/>
            <a:ext cx="3974334" cy="371235"/>
          </a:xfrm>
          <a:prstGeom prst="rect">
            <a:avLst/>
          </a:prstGeom>
          <a:solidFill>
            <a:srgbClr val="FFC000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sk-SK" sz="1150" b="1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akákoľvek reakcia u ľudí vystavených veterinárnemu lieku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70A26-36F6-59B5-5AB3-D6D7DC54D911}"/>
              </a:ext>
            </a:extLst>
          </p:cNvPr>
          <p:cNvSpPr txBox="1"/>
          <p:nvPr/>
        </p:nvSpPr>
        <p:spPr>
          <a:xfrm>
            <a:off x="1641606" y="4721464"/>
            <a:ext cx="4149594" cy="371235"/>
          </a:xfrm>
          <a:prstGeom prst="rect">
            <a:avLst/>
          </a:prstGeom>
          <a:solidFill>
            <a:srgbClr val="FFC000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sk-SK" sz="1150" b="1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akékoľvek podozrenie na prenos infekčného agensu prostredníctvom lieku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54EA0-FF07-446C-9FD2-0A25DD680E98}"/>
              </a:ext>
            </a:extLst>
          </p:cNvPr>
          <p:cNvSpPr txBox="1"/>
          <p:nvPr/>
        </p:nvSpPr>
        <p:spPr>
          <a:xfrm>
            <a:off x="1641606" y="5369163"/>
            <a:ext cx="4149594" cy="371235"/>
          </a:xfrm>
          <a:prstGeom prst="rect">
            <a:avLst/>
          </a:prstGeom>
          <a:solidFill>
            <a:srgbClr val="FFC000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sk-SK" sz="1150" b="1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prekročenie maximálnych hladín rezíduí stanovených po dodržaní stanovenej ochrannej lehoty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756FD-ED37-A6A9-8572-5BA061C76B13}"/>
              </a:ext>
            </a:extLst>
          </p:cNvPr>
          <p:cNvSpPr txBox="1"/>
          <p:nvPr/>
        </p:nvSpPr>
        <p:spPr>
          <a:xfrm>
            <a:off x="1371600" y="6035914"/>
            <a:ext cx="5638800" cy="20496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sk-SK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Seminár EMA/FVE o informáciách o veterinárnych liekoch a farmakovigilancii – jún 2023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9F1055A-BA09-8515-B87A-77FC82F3B10F}"/>
              </a:ext>
            </a:extLst>
          </p:cNvPr>
          <p:cNvSpPr/>
          <p:nvPr/>
        </p:nvSpPr>
        <p:spPr>
          <a:xfrm>
            <a:off x="9746787" y="2673350"/>
            <a:ext cx="2445213" cy="1217732"/>
          </a:xfrm>
          <a:prstGeom prst="wedgeRectCallout">
            <a:avLst>
              <a:gd name="adj1" fmla="val -104127"/>
              <a:gd name="adj2" fmla="val -177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Nezabudnite nahlásiť nežiaduce udalosti vrátane </a:t>
            </a:r>
            <a:r>
              <a:rPr kumimoji="0" lang="sk-SK" sz="1800" b="1" i="0" u="none" strike="noStrike" cap="none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nedostatočnej účinnosti! </a:t>
            </a:r>
          </a:p>
        </p:txBody>
      </p:sp>
    </p:spTree>
    <p:extLst>
      <p:ext uri="{BB962C8B-B14F-4D97-AF65-F5344CB8AC3E}">
        <p14:creationId xmlns:p14="http://schemas.microsoft.com/office/powerpoint/2010/main" val="70351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sz="2800" b="1">
                <a:latin typeface="EC Square Sans Pro" panose="020B0506040000020004" pitchFamily="34" charset="0"/>
              </a:rPr>
              <a:t>Likvidácia veterinárnych liekov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18821" y="277979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Vnútorný obal a zvyšky liekov po použití. </a:t>
            </a:r>
          </a:p>
          <a:p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Veterinárne lieky alebo medikované krmivo, ktorým uplynul dátum exspirácie alebo ktoré neboli skladované v súlade s pokynmi. </a:t>
            </a:r>
          </a:p>
          <a:p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Predpísanie množstva presahujúceho požadované množstvo alebo neukončený priebeh liečby buď z dôvodu ťažkostí s podávaním, nežiaducich reakcií, zmeny liečby alebo preto, že zvieratá počas liečby uhynuli.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1000" y="6407150"/>
            <a:ext cx="9220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3"/>
              </a:rPr>
              <a:t>FACTSHEET_PharmaceuticalWasteDisposal.pdf (epruma.eu)</a:t>
            </a: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4600" y="1535773"/>
            <a:ext cx="5848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Ako a kde vzniká farmaceutický odpad?</a:t>
            </a:r>
          </a:p>
        </p:txBody>
      </p:sp>
    </p:spTree>
    <p:extLst>
      <p:ext uri="{BB962C8B-B14F-4D97-AF65-F5344CB8AC3E}">
        <p14:creationId xmlns:p14="http://schemas.microsoft.com/office/powerpoint/2010/main" val="40025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sz="2800" b="1">
                <a:latin typeface="EC Square Sans Pro" panose="020B0506040000020004" pitchFamily="34" charset="0"/>
              </a:rPr>
              <a:t>Likvidácia veterinárnych liekov</a:t>
            </a:r>
          </a:p>
          <a:p>
            <a:endParaRPr lang="es-ES" sz="2800" b="1" dirty="0">
              <a:latin typeface="EC Square Sans Pro" panose="020B05060400000200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000" y="2523841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Všetci (predpisujúci lekári a používatelia) sú zodpovední za minimalizáciu farmaceutického odpadu.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Likvidácia farmaceutického odpadu prostredníctvom vodných tokov by sa mala vylúčiť.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Farmaceutický odpad by sa mal skladovať vo vyhradenom kontajneri, nádobe alebo zariadení, aby sa zabezpečila primeraná ochrana zdravia zvierat, zdravia ľudí, krmiva, potravín a životného prostredia, a musí byť oddelený od akýchkoľvek zásob veterinárnych liekov, aby sa zabezpečilo, že odpad sa nebude môcť nedopatrením použiť. </a:t>
            </a: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124" y="1378754"/>
            <a:ext cx="372409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Osvedčené postupy likvidácie </a:t>
            </a:r>
          </a:p>
          <a:p>
            <a:pPr algn="ctr"/>
            <a:r>
              <a:rPr lang="sk-SK" sz="1100" b="1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3"/>
              </a:rPr>
              <a:t>PharmaceuticalWasteDisposal.pdf (epruma.eu)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90821" y="2523841"/>
            <a:ext cx="60242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Odpad sa musí zlikvidovať v súlade so súhrnom charakteristických vlastností lieku (SPC) a právnymi predpismi o odpadoch a vnútroštátnymi systémami na zber, prepravu a likvidáciu odpadu vypracovanými po konzultácii so všetkými stranami. </a:t>
            </a:r>
          </a:p>
          <a:p>
            <a:endParaRPr lang="en-US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Členské štáty zabezpečia, aby boli zavedené vhodné systémy zberu alebo likvidácie odpadu z veterinárnych liekov (vrátane medikovaných krmív), a zabezpečia, aby boli poľnohospodárom, chovateľom zvierat, veterinárnym lekárom a iným príslušným osobám sprístupnené miesta zberu alebo likvidácie, ako aj ďalšie relevantné informácie. </a:t>
            </a:r>
          </a:p>
          <a:p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04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9D236A0E-7B83-4899-85A1-F5EB0981C8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140" y="175937"/>
            <a:ext cx="4058816" cy="777394"/>
          </a:xfrm>
          <a:prstGeom prst="rect">
            <a:avLst/>
          </a:prstGeom>
        </p:spPr>
      </p:pic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838200" y="224483"/>
            <a:ext cx="6781800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609600" y="298802"/>
            <a:ext cx="61722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Ďalšie aspekty týkajúce sa predpisovania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F94BF2AF-5A6C-4B2C-B014-C47A4CD105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63274"/>
            <a:ext cx="3927051" cy="5501491"/>
          </a:xfrm>
          <a:prstGeom prst="rect">
            <a:avLst/>
          </a:prstGeom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4ABD333F-97D8-41DE-B6F0-40ABA42FAC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193272"/>
            <a:ext cx="3918003" cy="5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9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D411D83-B87A-6460-82ED-63D29A760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sk-SK" b="1">
                <a:latin typeface="Arial"/>
                <a:cs typeface="Arial"/>
              </a:rPr>
              <a:t>Usmernenia k obozretnému používaniu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71D7FC-38CE-C1DA-EBD7-7F51432E06CD}"/>
              </a:ext>
            </a:extLst>
          </p:cNvPr>
          <p:cNvSpPr/>
          <p:nvPr/>
        </p:nvSpPr>
        <p:spPr>
          <a:xfrm>
            <a:off x="383062" y="1759102"/>
            <a:ext cx="5635611" cy="465209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AB7E57-D92C-1F72-0297-1EA5121A2B31}"/>
              </a:ext>
            </a:extLst>
          </p:cNvPr>
          <p:cNvSpPr txBox="1"/>
          <p:nvPr/>
        </p:nvSpPr>
        <p:spPr>
          <a:xfrm>
            <a:off x="806145" y="2289174"/>
            <a:ext cx="4959259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EC Square Sans Pro"/>
                <a:cs typeface="EC Square Sans Pro"/>
              </a:rPr>
              <a:t>Usmernenia k obozretnému používaniu</a:t>
            </a:r>
            <a:b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EC Square Sans Pro"/>
                <a:cs typeface="EC Square Sans Pro"/>
              </a:rPr>
            </a:b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EC Square Sans Pro"/>
                <a:cs typeface="EC Square Sans Pro"/>
              </a:rPr>
              <a:t>antimikrobiálnych látok vo veterinárnej medicíne 2015/C 299/04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https://health.ec.europa.eu/system/files/2016-11/2015_prudent_use_guidelines_sk_0.pdf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53290D-DC25-D02B-252D-06B24A349D71}"/>
              </a:ext>
            </a:extLst>
          </p:cNvPr>
          <p:cNvSpPr/>
          <p:nvPr/>
        </p:nvSpPr>
        <p:spPr>
          <a:xfrm>
            <a:off x="6146953" y="1777709"/>
            <a:ext cx="5431638" cy="4605729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B1CED-CE99-A895-64A0-46F5ADA70862}"/>
              </a:ext>
            </a:extLst>
          </p:cNvPr>
          <p:cNvSpPr txBox="1"/>
          <p:nvPr/>
        </p:nvSpPr>
        <p:spPr>
          <a:xfrm>
            <a:off x="6401228" y="2205816"/>
            <a:ext cx="4643854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Rámec osvedčených postupov pre používanie antimikrobiálnych látok u zvierat určených na výrobu potravín v EÚ – dosiahnutie ďalšej úrovne.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 https://epruma.eu/home/best-practice-guides/best-practice-framework-for-the-use-of-antimicrobials-in-food-producing-animals-in-the-eu-reaching-for-the-next-level/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1F76AE-BB65-4126-9BB2-46C4F9E6FDE6}"/>
              </a:ext>
            </a:extLst>
          </p:cNvPr>
          <p:cNvSpPr txBox="1"/>
          <p:nvPr/>
        </p:nvSpPr>
        <p:spPr>
          <a:xfrm>
            <a:off x="271616" y="1291769"/>
            <a:ext cx="696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highlight>
                  <a:srgbClr val="ECEBEB"/>
                </a:highlight>
                <a:uLnTx/>
                <a:uFillTx/>
              </a:rPr>
              <a:t>Nie</a:t>
            </a:r>
            <a:r>
              <a:rPr lang="sk-SK" dirty="0">
                <a:solidFill>
                  <a:srgbClr val="003399"/>
                </a:solidFill>
                <a:highlight>
                  <a:srgbClr val="ECEBEB"/>
                </a:highlight>
              </a:rPr>
              <a:t> </a:t>
            </a: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highlight>
                  <a:srgbClr val="ECEBEB"/>
                </a:highlight>
                <a:uLnTx/>
                <a:uFillTx/>
              </a:rPr>
              <a:t>sú právne záväzné ako predchádzajúce akty/ustanovenia!</a:t>
            </a:r>
          </a:p>
        </p:txBody>
      </p:sp>
    </p:spTree>
    <p:extLst>
      <p:ext uri="{BB962C8B-B14F-4D97-AF65-F5344CB8AC3E}">
        <p14:creationId xmlns:p14="http://schemas.microsoft.com/office/powerpoint/2010/main" val="280605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D00EA2-ADF9-4541-BC2E-B213C063C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11150"/>
            <a:ext cx="11125200" cy="533400"/>
          </a:xfrm>
        </p:spPr>
        <p:txBody>
          <a:bodyPr/>
          <a:lstStyle/>
          <a:p>
            <a:pPr algn="ctr"/>
            <a:r>
              <a:rPr lang="sk-SK" b="1">
                <a:solidFill>
                  <a:srgbClr val="002060"/>
                </a:solidFill>
                <a:latin typeface="EC Square Sans Pro" panose="020B0506040000020004" pitchFamily="34" charset="0"/>
              </a:rPr>
              <a:t>Právna úprava v oblasti zdravia zvierat </a:t>
            </a:r>
            <a:r>
              <a:rPr lang="sk-SK">
                <a:solidFill>
                  <a:srgbClr val="002060"/>
                </a:solidFill>
                <a:latin typeface="EC Square Sans Pro" panose="020B0506040000020004" pitchFamily="34" charset="0"/>
              </a:rPr>
              <a:t>(nariadenie (EÚ) 2016/429 o prenosných chorobách zvierat)</a:t>
            </a:r>
          </a:p>
        </p:txBody>
      </p:sp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1C8A5D96-79CC-49D4-9958-218917ABEFF5}"/>
              </a:ext>
            </a:extLst>
          </p:cNvPr>
          <p:cNvSpPr/>
          <p:nvPr/>
        </p:nvSpPr>
        <p:spPr>
          <a:xfrm>
            <a:off x="0" y="1377950"/>
            <a:ext cx="12192000" cy="782622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B06E44-AA44-47B7-AAF6-04F925D1A917}"/>
              </a:ext>
            </a:extLst>
          </p:cNvPr>
          <p:cNvSpPr txBox="1"/>
          <p:nvPr/>
        </p:nvSpPr>
        <p:spPr>
          <a:xfrm>
            <a:off x="594851" y="1496775"/>
            <a:ext cx="1144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„Prevencia je lepšia ako liečba“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D5898F-F375-489E-901B-A22AC9EFCE86}"/>
              </a:ext>
            </a:extLst>
          </p:cNvPr>
          <p:cNvSpPr txBox="1"/>
          <p:nvPr/>
        </p:nvSpPr>
        <p:spPr>
          <a:xfrm>
            <a:off x="3429000" y="2970628"/>
            <a:ext cx="4267200" cy="292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Jasná </a:t>
            </a:r>
            <a:r>
              <a:rPr kumimoji="0" lang="sk-SK" sz="16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zodpovednosť</a:t>
            </a:r>
            <a:r>
              <a:rPr kumimoji="0" lang="sk-SK" sz="16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všetkých subjektov za zdravie zvierat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Prevádzkovatelia</a:t>
            </a:r>
            <a:r>
              <a:rPr kumimoji="0" lang="sk-SK" sz="16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  zabezpečujú vysokú úroveň zdravia a dobrých životných podmienok zvierat a biologickej bezpečnosti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sym typeface="Wingdings" panose="05000000000000000000" pitchFamily="2" charset="2"/>
              </a:rPr>
              <a:t>Veterinárni lekári </a:t>
            </a:r>
            <a:r>
              <a:rPr kumimoji="0" lang="sk-SK" sz="16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sym typeface="Wingdings" panose="05000000000000000000" pitchFamily="2" charset="2"/>
              </a:rPr>
              <a:t> zvyšujú povedomie a pomáhajú pri prevencii a šírení patogénov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KA</a:t>
            </a:r>
            <a:r>
              <a:rPr kumimoji="0" lang="sk-SK" sz="16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  chránia zdravie zvierat, zdravie ľudí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 a životné prostredie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4ED37D-C482-486E-AF69-173FCDD414FE}"/>
              </a:ext>
            </a:extLst>
          </p:cNvPr>
          <p:cNvSpPr txBox="1"/>
          <p:nvPr/>
        </p:nvSpPr>
        <p:spPr>
          <a:xfrm>
            <a:off x="7882194" y="2970628"/>
            <a:ext cx="4309806" cy="2769989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Stanovenie priorít </a:t>
            </a: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intervencie EÚ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Regulačné nástroje/intervencie v prípade rezistentných patogénov: „pôvodcovia chorôb“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Môžu sa uplatňovať opatrenia na prevenciu a kontrolu chorôb (dohľad, eradikácia atď.)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Právny základ monitorovania AMR u živočíšnych patogénov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73ED4B-94AE-4043-B465-D839C22AE128}"/>
              </a:ext>
            </a:extLst>
          </p:cNvPr>
          <p:cNvSpPr/>
          <p:nvPr/>
        </p:nvSpPr>
        <p:spPr>
          <a:xfrm>
            <a:off x="76200" y="2970628"/>
            <a:ext cx="3157798" cy="2769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Preventívny prístup</a:t>
            </a:r>
            <a:r>
              <a:rPr kumimoji="0" lang="sk-SK" sz="18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zlepšenie zdravia zvierat a opatrení biologickej bezpečnosti, osvedčené postupy v oblasti poľnohospodárstva</a:t>
            </a:r>
          </a:p>
        </p:txBody>
      </p:sp>
    </p:spTree>
    <p:extLst>
      <p:ext uri="{BB962C8B-B14F-4D97-AF65-F5344CB8AC3E}">
        <p14:creationId xmlns:p14="http://schemas.microsoft.com/office/powerpoint/2010/main" val="210125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74" y="723569"/>
            <a:ext cx="4365266" cy="436526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DA25B-F561-CC61-40D5-B191A07AF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4260" y="2296780"/>
            <a:ext cx="8008947" cy="883742"/>
          </a:xfrm>
        </p:spPr>
        <p:txBody>
          <a:bodyPr/>
          <a:lstStyle/>
          <a:p>
            <a:r>
              <a:rPr lang="sk-SK" sz="4400" dirty="0"/>
              <a:t>Špecifikácie Slovenska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2016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63" y="712098"/>
            <a:ext cx="5089276" cy="5650726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sz="2800" dirty="0">
                <a:latin typeface="EC Square Sans Pro" panose="020B0506040000020004" pitchFamily="34" charset="0"/>
              </a:rPr>
              <a:t>Obsah</a:t>
            </a:r>
            <a:endParaRPr lang="es-ES" sz="2800" dirty="0"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392240" y="787880"/>
            <a:ext cx="10439400" cy="58723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1800" b="1" dirty="0"/>
              <a:t>zákon č. 362/2011 Z. z.</a:t>
            </a:r>
            <a:r>
              <a:rPr lang="sk-SK" sz="1800" dirty="0"/>
              <a:t> o liekoch a zdravotníckych pomôckach a o zmene a doplnení niektorých zákonov, v znení neskorších predpisov (ďalej len „zákon č. 362/2011 Z. z.“);</a:t>
            </a:r>
            <a:r>
              <a:rPr lang="sk-SK" sz="1800" dirty="0">
                <a:solidFill>
                  <a:schemeClr val="accent2">
                    <a:lumMod val="50000"/>
                  </a:schemeClr>
                </a:solidFill>
              </a:rPr>
              <a:t> V zmysle nariadenia Európskeho parlamentu a Rady (EÚ) 2019/6  o veterinárnych liekoch a o zrušení smernice 2001/82/ES bol zákon č. 362/2011 Z. z. o liekoch a zdravotníckych pomôckach novelizovaný</a:t>
            </a:r>
          </a:p>
          <a:p>
            <a:endParaRPr lang="sk-SK" sz="18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1800" b="1" dirty="0"/>
              <a:t>vyhláška Ministerstva pôdohospodárstva a rozvoja vidieka Slovenskej republiky č. 314/2022 Z. z</a:t>
            </a:r>
            <a:r>
              <a:rPr lang="sk-SK" sz="1800" dirty="0"/>
              <a:t>., ktorou sa ustanovujú podrobnosti o vyhotovení tlačív veterinárneho lekárskeho predpisu, osobitných tlačív veterinárneho lekárskeho predpisu označených šikmým modrým pruhom, podrobnosti o grafických prvkoch, údajoch týchto tlačív a podrobnosti o evidencii osobitných tlačív veterinárneho lekárskeho predpisu(ďalej len „vyhláška č.314/2022 Z. z.“);</a:t>
            </a:r>
          </a:p>
          <a:p>
            <a:pPr algn="just">
              <a:lnSpc>
                <a:spcPct val="120000"/>
              </a:lnSpc>
            </a:pPr>
            <a:endParaRPr lang="sk-SK" sz="18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1800" b="1" dirty="0"/>
              <a:t>zákon č. 39/2007 Z. z</a:t>
            </a:r>
            <a:r>
              <a:rPr lang="sk-SK" sz="1800" dirty="0"/>
              <a:t>. o veterinárnej starostlivosti v znení neskorších predpisov (ďalej len „zákon č. </a:t>
            </a:r>
            <a:r>
              <a:rPr lang="sk-SK" b="1" dirty="0"/>
              <a:t>39/2007</a:t>
            </a:r>
            <a:r>
              <a:rPr lang="sk-SK" sz="1800" dirty="0"/>
              <a:t> Z. z.“);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sk-SK" sz="1800" dirty="0"/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b="1" dirty="0"/>
              <a:t>NARIADENIE VLÁDY č. 41/2004 Slovenskej republiky, </a:t>
            </a:r>
            <a:r>
              <a:rPr lang="sk-SK" dirty="0"/>
              <a:t>ktorým sa ustanovujú požiadavky na prípravu, uvádzanie na trh a používanie </a:t>
            </a:r>
            <a:r>
              <a:rPr lang="sk-SK" dirty="0" err="1"/>
              <a:t>medikovaných</a:t>
            </a:r>
            <a:r>
              <a:rPr lang="sk-SK" dirty="0"/>
              <a:t> krmív</a:t>
            </a:r>
          </a:p>
        </p:txBody>
      </p:sp>
    </p:spTree>
    <p:extLst>
      <p:ext uri="{BB962C8B-B14F-4D97-AF65-F5344CB8AC3E}">
        <p14:creationId xmlns:p14="http://schemas.microsoft.com/office/powerpoint/2010/main" val="398561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73" y="4642681"/>
            <a:ext cx="3200400" cy="21717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90282" y="787880"/>
            <a:ext cx="10439400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Pre</a:t>
            </a:r>
            <a:r>
              <a:rPr lang="sk-SK" sz="2800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dpisovanie</a:t>
            </a: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 veterinárneho lieku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Povinnosti súkromných veterinárnych lekárov a poľnohospodárov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Podávanie veterinárneho lieku súkromnými veterinárnymi lekármi a chovateľmi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Hlásenie spotreby veterinárnych liekov súkromnými veterinárnymi lekármi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endParaRPr lang="sk-SK" sz="2800" b="1" dirty="0"/>
          </a:p>
          <a:p>
            <a:pPr marL="514350" indent="-514350">
              <a:buAutoNum type="arabicPeriod"/>
            </a:pPr>
            <a:r>
              <a:rPr lang="sk-SK" sz="2800" b="1" dirty="0"/>
              <a:t>Predpisovanie veterinárneho lieku </a:t>
            </a:r>
            <a:r>
              <a:rPr lang="sk-SK" sz="2800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800" dirty="0"/>
              <a:t> </a:t>
            </a:r>
            <a:r>
              <a:rPr lang="sk-SK" sz="2800" dirty="0">
                <a:solidFill>
                  <a:srgbClr val="002060"/>
                </a:solidFill>
                <a:latin typeface="EC Square Sans Pro"/>
              </a:rPr>
              <a:t>Predpisovať VMP môže len ošetrujúci veterinárny lekár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/>
              <a:t>Ošetrujúci veterinárny lekár predpisuje veterinárny liek na veterinárny lekársky predpis</a:t>
            </a:r>
          </a:p>
          <a:p>
            <a:endParaRPr lang="sk-SK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/>
              <a:t>Veterinárny liek </a:t>
            </a:r>
            <a:r>
              <a:rPr lang="sk-SK" sz="1800" b="1" i="1" dirty="0"/>
              <a:t>pre potravinové zviera </a:t>
            </a:r>
            <a:r>
              <a:rPr lang="sk-SK" sz="1800" dirty="0"/>
              <a:t>môže predpísať len ošetrujúci veterinárny lekár</a:t>
            </a:r>
          </a:p>
          <a:p>
            <a:endParaRPr lang="sk-SK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/>
              <a:t>Ošetrujúci veterinárny lekár </a:t>
            </a:r>
            <a:r>
              <a:rPr lang="sk-SK" sz="1800" b="1" i="1" u="sng" dirty="0"/>
              <a:t>nemôže </a:t>
            </a:r>
            <a:r>
              <a:rPr lang="sk-SK" sz="1800" b="1" i="1" dirty="0"/>
              <a:t>predpísať pre potravinové zviera </a:t>
            </a:r>
            <a:r>
              <a:rPr lang="sk-SK" sz="1800" b="1" u="sng" dirty="0"/>
              <a:t>veterinárny liek na injekčné použitie</a:t>
            </a:r>
            <a:endParaRPr lang="en-GB" sz="2800" b="1" u="sng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9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9200" y="1073150"/>
            <a:ext cx="6082800" cy="3200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sk-SK" sz="3200" b="1">
                <a:solidFill>
                  <a:srgbClr val="003399"/>
                </a:solidFill>
                <a:latin typeface="EC Square Sans Pro" panose="020B0506040000020004" pitchFamily="34" charset="0"/>
              </a:rPr>
              <a:t>Ďalšie príslušné právne predpisy, ustanovenia a/alebo usmernenia, ktoré by mali veterinárni lekári a poľnohospodári zohľadniť (II) </a:t>
            </a:r>
            <a:r>
              <a:rPr lang="sk-SK" sz="1600" i="1">
                <a:solidFill>
                  <a:srgbClr val="003399"/>
                </a:solidFill>
                <a:latin typeface="EC Square Sans Pro" panose="020B0506040000020004" pitchFamily="34" charset="0"/>
              </a:rPr>
              <a:t>4. prednáška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>
                <a:latin typeface="EC Square Sans Pro" panose="020B0506040000020004" pitchFamily="34" charset="0"/>
              </a:rPr>
              <a:t>SLOVENSKO, 21. JÚNA 2024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Praktická odborná príprava pre poľnohospodárov a veterinárnych lekárov: nové opatrenia na boj proti antimikrobiálnej rezistencii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79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90282" y="787880"/>
            <a:ext cx="10439400" cy="611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2800" b="1" dirty="0"/>
              <a:t>1. Predpisovanie veterinárneho lieku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k-SK" sz="2000" dirty="0"/>
              <a:t>Potravinovému zvieraťu sa nesmie predpisovať veterinárny liek s farmakologicky aktívnou látkou, ktorá je zakázaná v súlade s európskou legislatívou </a:t>
            </a:r>
          </a:p>
          <a:p>
            <a:pPr algn="just"/>
            <a:r>
              <a:rPr lang="sk-SK" sz="2000" dirty="0"/>
              <a:t>    (tabuľka 2 Nariadenia 37/2010)</a:t>
            </a:r>
          </a:p>
          <a:p>
            <a:pPr marL="457200" indent="-457200">
              <a:buFontTx/>
              <a:buChar char="-"/>
            </a:pPr>
            <a:endParaRPr lang="sk-SK" sz="2000" dirty="0"/>
          </a:p>
          <a:p>
            <a:pPr marL="457200" indent="-457200">
              <a:buFontTx/>
              <a:buChar char="-"/>
            </a:pPr>
            <a:endParaRPr lang="sk-SK" dirty="0"/>
          </a:p>
          <a:p>
            <a:r>
              <a:rPr lang="sk-SK" sz="1800" dirty="0"/>
              <a:t> </a:t>
            </a:r>
          </a:p>
          <a:p>
            <a:pPr marL="457200" indent="-457200">
              <a:buFontTx/>
              <a:buChar char="-"/>
            </a:pPr>
            <a:endParaRPr lang="sk-SK" dirty="0"/>
          </a:p>
          <a:p>
            <a:pPr marL="457200" indent="-457200">
              <a:buFontTx/>
              <a:buChar char="-"/>
            </a:pPr>
            <a:endParaRPr lang="sk-SK" sz="1800" dirty="0"/>
          </a:p>
          <a:p>
            <a:pPr marL="457200" indent="-457200">
              <a:buFontTx/>
              <a:buChar char="-"/>
            </a:pPr>
            <a:endParaRPr lang="sk-SK" sz="1800" dirty="0"/>
          </a:p>
          <a:p>
            <a:pPr marL="457200" indent="-457200">
              <a:buFontTx/>
              <a:buChar char="-"/>
            </a:pPr>
            <a:endParaRPr lang="sk-SK" dirty="0"/>
          </a:p>
          <a:p>
            <a:pPr marL="457200" indent="-457200">
              <a:buFontTx/>
              <a:buChar char="-"/>
            </a:pPr>
            <a:endParaRPr lang="sk-SK" sz="1800" dirty="0"/>
          </a:p>
          <a:p>
            <a:pPr marL="457200" indent="-457200">
              <a:buFontTx/>
              <a:buChar char="-"/>
            </a:pPr>
            <a:endParaRPr lang="sk-SK" dirty="0"/>
          </a:p>
          <a:p>
            <a:pPr marL="457200" indent="-457200">
              <a:buFontTx/>
              <a:buChar char="-"/>
            </a:pPr>
            <a:endParaRPr lang="sk-SK" sz="1800" dirty="0"/>
          </a:p>
          <a:p>
            <a:pPr marL="457200" indent="-457200">
              <a:buFontTx/>
              <a:buChar char="-"/>
            </a:pPr>
            <a:endParaRPr lang="sk-SK" dirty="0"/>
          </a:p>
          <a:p>
            <a:pPr marL="457200" indent="-457200">
              <a:buFontTx/>
              <a:buChar char="-"/>
            </a:pPr>
            <a:endParaRPr lang="sk-SK" sz="1800" dirty="0"/>
          </a:p>
          <a:p>
            <a:pPr marL="457200" indent="-457200">
              <a:buFontTx/>
              <a:buChar char="-"/>
            </a:pPr>
            <a:endParaRPr lang="sk-SK" dirty="0"/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495511" y="2934075"/>
          <a:ext cx="7839985" cy="3381686"/>
        </p:xfrm>
        <a:graphic>
          <a:graphicData uri="http://schemas.openxmlformats.org/drawingml/2006/table">
            <a:tbl>
              <a:tblPr/>
              <a:tblGrid>
                <a:gridCol w="4466222">
                  <a:extLst>
                    <a:ext uri="{9D8B030D-6E8A-4147-A177-3AD203B41FA5}">
                      <a16:colId xmlns:a16="http://schemas.microsoft.com/office/drawing/2014/main" val="841675416"/>
                    </a:ext>
                  </a:extLst>
                </a:gridCol>
                <a:gridCol w="3373763">
                  <a:extLst>
                    <a:ext uri="{9D8B030D-6E8A-4147-A177-3AD203B41FA5}">
                      <a16:colId xmlns:a16="http://schemas.microsoft.com/office/drawing/2014/main" val="2503145288"/>
                    </a:ext>
                  </a:extLst>
                </a:gridCol>
              </a:tblGrid>
              <a:tr h="307426">
                <a:tc>
                  <a:txBody>
                    <a:bodyPr/>
                    <a:lstStyle/>
                    <a:p>
                      <a:pPr algn="ctr" fontAlgn="t"/>
                      <a:r>
                        <a:rPr lang="sk-SK" sz="1200" b="1">
                          <a:effectLst/>
                        </a:rPr>
                        <a:t>Farmakologicky aktívna látka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200" b="1">
                          <a:effectLst/>
                        </a:rPr>
                        <a:t>MRL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17571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i="1" dirty="0" err="1">
                          <a:effectLst/>
                        </a:rPr>
                        <a:t>Aistolochia</a:t>
                      </a:r>
                      <a:r>
                        <a:rPr lang="sk-SK" sz="1200" i="1" dirty="0">
                          <a:effectLst/>
                        </a:rPr>
                        <a:t> </a:t>
                      </a:r>
                      <a:r>
                        <a:rPr lang="sk-SK" sz="1200" i="1" dirty="0" err="1">
                          <a:effectLst/>
                        </a:rPr>
                        <a:t>spp</a:t>
                      </a:r>
                      <a:r>
                        <a:rPr lang="sk-SK" sz="1200" dirty="0">
                          <a:effectLst/>
                        </a:rPr>
                        <a:t>. a prípravky z neho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53536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Chloramfenikol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73260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dirty="0">
                          <a:effectLst/>
                        </a:rPr>
                        <a:t>Chloroform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19013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Chlórpromazín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14562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dirty="0" err="1">
                          <a:effectLst/>
                        </a:rPr>
                        <a:t>Kolchicín</a:t>
                      </a:r>
                      <a:endParaRPr lang="sk-SK" sz="1200" dirty="0"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9439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Dapsón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6590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dirty="0" err="1">
                          <a:effectLst/>
                        </a:rPr>
                        <a:t>Dimetridazol</a:t>
                      </a:r>
                      <a:endParaRPr lang="sk-SK" sz="1200" dirty="0"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74358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Metronidazol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964414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Nitrofurány (vrátane furazolidonu)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75802"/>
                  </a:ext>
                </a:extLst>
              </a:tr>
              <a:tr h="307426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dirty="0" err="1">
                          <a:effectLst/>
                        </a:rPr>
                        <a:t>Ronidazol</a:t>
                      </a:r>
                      <a:endParaRPr lang="sk-SK" sz="1200" dirty="0"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dirty="0">
                          <a:effectLst/>
                        </a:rPr>
                        <a:t>MRL nemožno stanoviť.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7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18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269723" y="708367"/>
            <a:ext cx="10608736" cy="46597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b="1" dirty="0"/>
              <a:t>1. </a:t>
            </a: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Predpisovanie veterinárneho lieku </a:t>
            </a:r>
          </a:p>
          <a:p>
            <a:pPr marL="457200" indent="-457200">
              <a:buFontTx/>
              <a:buChar char="-"/>
            </a:pPr>
            <a:endParaRPr lang="sk-SK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/>
              <a:t>Potravinovému zvieraťu sa nesmie predpisovať veterinárny liek s obsahom látky, ktorej držba na farme je zakázaná podľa osobitného predpisu</a:t>
            </a:r>
          </a:p>
          <a:p>
            <a:pPr algn="just"/>
            <a:endParaRPr lang="sk-SK" dirty="0"/>
          </a:p>
          <a:p>
            <a:pPr marL="457200" indent="-457200" algn="just">
              <a:buFontTx/>
              <a:buChar char="-"/>
            </a:pPr>
            <a:r>
              <a:rPr lang="sk-SK" dirty="0"/>
              <a:t>Nariadenie vlády Slovenskej republiky č. </a:t>
            </a:r>
            <a:r>
              <a:rPr lang="sk-SK" dirty="0">
                <a:hlinkClick r:id="rId3" tooltip="Odkaz na predpis alebo ustanovenie"/>
              </a:rPr>
              <a:t>609/2008 Z. z.</a:t>
            </a:r>
            <a:r>
              <a:rPr lang="sk-SK" dirty="0"/>
              <a:t>, ktorým sa ustanovujú podrobnosti o zákaze používania niektorých látok s hormonálnym alebo </a:t>
            </a:r>
            <a:r>
              <a:rPr lang="sk-SK" dirty="0" err="1"/>
              <a:t>tyreostatickým</a:t>
            </a:r>
            <a:r>
              <a:rPr lang="sk-SK" dirty="0"/>
              <a:t> účinkom a beta-</a:t>
            </a:r>
            <a:r>
              <a:rPr lang="sk-SK" dirty="0" err="1"/>
              <a:t>agonistických</a:t>
            </a:r>
            <a:r>
              <a:rPr lang="sk-SK" dirty="0"/>
              <a:t> látok v chove hospodárskych zvierat.</a:t>
            </a:r>
          </a:p>
          <a:p>
            <a:endParaRPr lang="sk-SK" sz="1600" dirty="0"/>
          </a:p>
          <a:p>
            <a:pPr marL="457200" indent="-457200">
              <a:buFontTx/>
              <a:buChar char="-"/>
            </a:pPr>
            <a:r>
              <a:rPr lang="sk-SK" i="1" dirty="0"/>
              <a:t>Smernica Rady 96/22/ES z 29. apríla 1996, ktorá sa týka zákazu používania niektorých látok s hormonálnym alebo </a:t>
            </a:r>
            <a:r>
              <a:rPr lang="sk-SK" i="1" dirty="0" err="1"/>
              <a:t>tyreostatickým</a:t>
            </a:r>
            <a:r>
              <a:rPr lang="sk-SK" i="1" dirty="0"/>
              <a:t> účinkom a beta-</a:t>
            </a:r>
            <a:r>
              <a:rPr lang="sk-SK" i="1" dirty="0" err="1"/>
              <a:t>agonistov</a:t>
            </a:r>
            <a:r>
              <a:rPr lang="sk-SK" i="1" dirty="0"/>
              <a:t> v chovoch zvierat a ktorou sa rušia smernice 81/602/EHS, 88/146/EHS a 88/299/EHS </a:t>
            </a:r>
            <a:endParaRPr lang="sk-SK" i="1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  <a:buClr>
                <a:srgbClr val="6BB188"/>
              </a:buClr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32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107043" y="743395"/>
            <a:ext cx="10439400" cy="60755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buClr>
                <a:srgbClr val="6BB188"/>
              </a:buClr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1. Predpisovanie veterinárneho </a:t>
            </a:r>
          </a:p>
          <a:p>
            <a:pPr>
              <a:lnSpc>
                <a:spcPct val="120000"/>
              </a:lnSpc>
              <a:buClr>
                <a:srgbClr val="6BB188"/>
              </a:buClr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lieku </a:t>
            </a:r>
          </a:p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Veterinárny predpis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Vzor je uvedený v národnej legislatíve</a:t>
            </a:r>
          </a:p>
          <a:p>
            <a:pPr>
              <a:lnSpc>
                <a:spcPct val="120000"/>
              </a:lnSpc>
            </a:pPr>
            <a:r>
              <a:rPr lang="sk-SK" sz="2000" b="1" dirty="0"/>
              <a:t>vyhláška Ministerstva pôdohospodárstva</a:t>
            </a:r>
          </a:p>
          <a:p>
            <a:pPr>
              <a:lnSpc>
                <a:spcPct val="120000"/>
              </a:lnSpc>
            </a:pPr>
            <a:r>
              <a:rPr lang="sk-SK" sz="2000" b="1" dirty="0"/>
              <a:t> a rozvoja vidieka Slovenskej republiky </a:t>
            </a:r>
          </a:p>
          <a:p>
            <a:pPr>
              <a:lnSpc>
                <a:spcPct val="120000"/>
              </a:lnSpc>
            </a:pPr>
            <a:r>
              <a:rPr lang="sk-SK" sz="2000" b="1" dirty="0"/>
              <a:t>č. 314/2022 Z. z</a:t>
            </a:r>
            <a:r>
              <a:rPr lang="sk-SK" sz="2000" dirty="0"/>
              <a:t>., ktorou sa ustanovujú 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podrobnosti o vyhotovení tlačív veterinárneho 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lekárskeho predpisu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v papierovej podobe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musí obsahovať informácie , ktoré </a:t>
            </a:r>
          </a:p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požaduje </a:t>
            </a:r>
            <a:r>
              <a:rPr lang="pl-PL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Čl. 105 ods. 5 nariadenia </a:t>
            </a:r>
          </a:p>
          <a:p>
            <a:pPr>
              <a:lnSpc>
                <a:spcPct val="120000"/>
              </a:lnSpc>
            </a:pPr>
            <a:r>
              <a:rPr lang="pl-PL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(EÚ) 2019/6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endParaRPr lang="sk-SK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684108" y="127705"/>
          <a:ext cx="5195480" cy="658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3777946" imgH="5346441" progId="Acrobat.Document.DC">
                  <p:embed/>
                </p:oleObj>
              </mc:Choice>
              <mc:Fallback>
                <p:oleObj name="Acrobat Document" r:id="rId4" imgW="3777946" imgH="5346441" progId="Acrobat.Document.DC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4108" y="127705"/>
                        <a:ext cx="5195480" cy="6584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6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107043" y="743395"/>
            <a:ext cx="10439400" cy="54661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lnSpc>
                <a:spcPct val="120000"/>
              </a:lnSpc>
              <a:buClr>
                <a:srgbClr val="6BB188"/>
              </a:buClr>
              <a:buAutoNum type="arabicPeriod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Predpisovanie veterinárneho</a:t>
            </a:r>
          </a:p>
          <a:p>
            <a:pPr>
              <a:lnSpc>
                <a:spcPct val="120000"/>
              </a:lnSpc>
              <a:buClr>
                <a:srgbClr val="6BB188"/>
              </a:buClr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 lieku </a:t>
            </a:r>
          </a:p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Veterinárny predpis</a:t>
            </a:r>
          </a:p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Môže vyhotoviť právnická osoba alebo </a:t>
            </a:r>
          </a:p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fyzická osoba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k-SK" sz="1800" dirty="0"/>
              <a:t>ktorá má sídlo alebo bydlisko na území SR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/>
              <a:t>má technické vybavenie na tlač dokumentov </a:t>
            </a:r>
          </a:p>
          <a:p>
            <a:r>
              <a:rPr lang="sk-SK" dirty="0"/>
              <a:t>     </a:t>
            </a:r>
            <a:r>
              <a:rPr lang="sk-SK" sz="1800" dirty="0"/>
              <a:t>zabezpečených pred sfalšovaním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/>
              <a:t>má zavedený systém výroby, skladovania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tx1"/>
                </a:solidFill>
              </a:rPr>
              <a:t>má zabezpečenú ochranu výrobných procesov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/>
              <a:t>požiada ŠVPS SR o pridelenie nezameniteľného </a:t>
            </a:r>
          </a:p>
          <a:p>
            <a:r>
              <a:rPr lang="sk-SK" sz="1800" dirty="0"/>
              <a:t>    evidenčného čísla pre tlačivá veterinárneho </a:t>
            </a:r>
          </a:p>
          <a:p>
            <a:r>
              <a:rPr lang="sk-SK" sz="1800" dirty="0"/>
              <a:t>   lekárskeho predpisu</a:t>
            </a: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endParaRPr lang="sk-SK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684108" y="127705"/>
          <a:ext cx="4809250" cy="658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3777946" imgH="5346441" progId="Acrobat.Document.DC">
                  <p:embed/>
                </p:oleObj>
              </mc:Choice>
              <mc:Fallback>
                <p:oleObj name="Acrobat Document" r:id="rId4" imgW="3777946" imgH="5346441" progId="Acrobat.Document.DC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4108" y="127705"/>
                        <a:ext cx="4809250" cy="6584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21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818792" y="1282149"/>
            <a:ext cx="10439400" cy="43519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2. Povinnosti súkromných veterinárnych lekárov a poľnohospodárov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r>
              <a:rPr lang="sk-SK" sz="2800" b="1" dirty="0"/>
              <a:t>2.1 povinnosti súkromných veterinárnych lekárov</a:t>
            </a:r>
          </a:p>
          <a:p>
            <a:endParaRPr lang="sk-SK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/>
              <a:t>Veterinárny lekár je povinný viesť a päť rokov uchovávať evidenciu podaných veterinárnych liekov v knihe veterinárnych úkonov </a:t>
            </a:r>
          </a:p>
          <a:p>
            <a:endParaRPr lang="sk-SK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/>
              <a:t>Vzor knihy veterinárnych úkonov je uvedený v zákone o lieku 362/2011 Z. z. v </a:t>
            </a:r>
            <a:r>
              <a:rPr lang="sk-SK" sz="2400" i="1" u="sng" dirty="0">
                <a:hlinkClick r:id="rId3" tooltip="Odkaz na predpis alebo ustanovenie"/>
              </a:rPr>
              <a:t>prílohe č. 3</a:t>
            </a:r>
            <a:r>
              <a:rPr lang="sk-SK" sz="2400" dirty="0"/>
              <a:t>.</a:t>
            </a:r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5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45" y="1264610"/>
            <a:ext cx="9342975" cy="5493999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532545" y="787880"/>
            <a:ext cx="10439400" cy="30592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2. Povinnosti súkromných veterinárnych lekárov a poľnohospodárov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r>
              <a:rPr lang="sk-SK" sz="2800" b="1" dirty="0"/>
              <a:t>2.1 povinnosti súkromných veterinárnych lekárov</a:t>
            </a:r>
          </a:p>
          <a:p>
            <a:endParaRPr lang="sk-SK" sz="2800" b="1" dirty="0"/>
          </a:p>
          <a:p>
            <a:pPr marL="285750" indent="-285750">
              <a:buFontTx/>
              <a:buChar char="-"/>
            </a:pPr>
            <a:endParaRPr lang="sk-SK" sz="1800" dirty="0"/>
          </a:p>
          <a:p>
            <a:pPr marL="285750" indent="-285750">
              <a:buFontTx/>
              <a:buChar char="-"/>
            </a:pPr>
            <a:endParaRPr lang="sk-SK" sz="1800" dirty="0"/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87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National legislation / national guidelines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818792" y="1282149"/>
            <a:ext cx="10439400" cy="53676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2. Povinnosti súkromných veterinárnych lekárov a poľnohospodárov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r>
              <a:rPr lang="sk-SK" sz="2800" b="1" dirty="0"/>
              <a:t>2.1 povinnosti súkromných veterinárnych lekárov</a:t>
            </a:r>
          </a:p>
          <a:p>
            <a:endParaRPr lang="sk-SK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/>
              <a:t>Súkromný veterinárny lekár je povinný najneskôr do 15. júla za prvý polrok príslušného roka a najneskôr do 15. januára za druhý polrok predchádzajúceho roka poskytnúť v elektronickej podobe príslušnej regionálnej veterinárnej a potravinovej správe informáciu o spotrebe veterinárnych liekov u potravinových zvierat na základe údajov v evidencii podaných veterinárnych liekov, ktorú súkromný veterinárny lekár vedie v knihe veterinárnych úkonov</a:t>
            </a:r>
          </a:p>
          <a:p>
            <a:pPr marL="285750" indent="-285750">
              <a:buFontTx/>
              <a:buChar char="-"/>
            </a:pPr>
            <a:endParaRPr lang="sk-SK" sz="1800" dirty="0"/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6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818792" y="1282149"/>
            <a:ext cx="10439400" cy="55338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2. Povinnosti súkromných veterinárnych lekárov a poľnohospodárov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r>
              <a:rPr lang="sk-SK" sz="2800" b="1" dirty="0"/>
              <a:t>2.1 povinnosti súkromných veterinárnych lekárov</a:t>
            </a:r>
          </a:p>
          <a:p>
            <a:endParaRPr lang="sk-SK" sz="28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dirty="0"/>
              <a:t>Veterinárny lekár je povinný viesť a päť rokov uchovávať záznam o predpísaní a podaní humánneho lieku </a:t>
            </a:r>
          </a:p>
          <a:p>
            <a:r>
              <a:rPr lang="sk-SK" sz="2400" dirty="0"/>
              <a:t>a) názov predpísaného alebo podaného humánneho lieku,</a:t>
            </a:r>
          </a:p>
          <a:p>
            <a:r>
              <a:rPr lang="sk-SK" sz="2400" dirty="0"/>
              <a:t>b) počet balení predpísaného alebo podaného humánneho lieku,</a:t>
            </a:r>
          </a:p>
          <a:p>
            <a:r>
              <a:rPr lang="sk-SK" sz="2400" dirty="0"/>
              <a:t>c) dávkovanie a spôsob jeho podania,</a:t>
            </a:r>
          </a:p>
          <a:p>
            <a:r>
              <a:rPr lang="sk-SK" sz="2400" dirty="0"/>
              <a:t>d) odôvodnenie použitia humánneho lieku vrátane ochrannej lehoty</a:t>
            </a:r>
          </a:p>
          <a:p>
            <a:r>
              <a:rPr lang="sk-SK" sz="2400" dirty="0"/>
              <a:t>e) dátum predpísania alebo podania humánneho lieku zvieraťu,</a:t>
            </a:r>
          </a:p>
          <a:p>
            <a:r>
              <a:rPr lang="sk-SK" sz="2400" dirty="0"/>
              <a:t>f) dĺžku liečenia </a:t>
            </a:r>
          </a:p>
          <a:p>
            <a:r>
              <a:rPr lang="sk-SK" sz="2400" dirty="0"/>
              <a:t>g) druh zvieraťa,</a:t>
            </a:r>
          </a:p>
          <a:p>
            <a:r>
              <a:rPr lang="sk-SK" sz="2400" dirty="0"/>
              <a:t>h) diagnózu zvieraťa,</a:t>
            </a:r>
          </a:p>
          <a:p>
            <a:r>
              <a:rPr lang="sk-SK" sz="2400" dirty="0"/>
              <a:t>i) údaje o chovateľovi zvieraťa.</a:t>
            </a:r>
          </a:p>
        </p:txBody>
      </p:sp>
    </p:spTree>
    <p:extLst>
      <p:ext uri="{BB962C8B-B14F-4D97-AF65-F5344CB8AC3E}">
        <p14:creationId xmlns:p14="http://schemas.microsoft.com/office/powerpoint/2010/main" val="124473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411949" y="1139026"/>
            <a:ext cx="10439400" cy="43519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2. Povinnosti súkromných veterinárnych lekárov a poľnohospodárov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r>
              <a:rPr lang="sk-SK" sz="2800" b="1" dirty="0"/>
              <a:t>2.2 povinnosti poľnohospodárov / chovateľov</a:t>
            </a:r>
          </a:p>
          <a:p>
            <a:endParaRPr lang="sk-SK" sz="2800" b="1" dirty="0"/>
          </a:p>
          <a:p>
            <a:r>
              <a:rPr lang="sk-SK" sz="2400" dirty="0"/>
              <a:t>Chovateľ potravinového zvieraťa je povinný</a:t>
            </a:r>
          </a:p>
          <a:p>
            <a:endParaRPr lang="sk-SK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na požiadanie regionálnej veterinárnej a potravinovej správy predložiť doklad o zakúpení, držaní a podávaní veterinárnych liekov potravinovým zvieratám.</a:t>
            </a:r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84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818792" y="1282149"/>
            <a:ext cx="10439400" cy="49121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2. Povinnosti súkromných veterinárnych lekárov a poľnohospodárov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r>
              <a:rPr lang="sk-SK" sz="2800" b="1" dirty="0"/>
              <a:t>2.2 povinnosti poľnohospodárov / chovateľov</a:t>
            </a:r>
          </a:p>
          <a:p>
            <a:endParaRPr lang="sk-SK" sz="2800" b="1" dirty="0"/>
          </a:p>
          <a:p>
            <a:r>
              <a:rPr lang="sk-SK" sz="2400" dirty="0"/>
              <a:t>Chovateľ potravinového zvieraťa je povinný</a:t>
            </a:r>
          </a:p>
          <a:p>
            <a:endParaRPr lang="sk-SK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viesť a päť rokov uchovávať evidenciu veterinárnych liekov, ktoré po poverení ošetrujúcim veterinárnym lekárom podal potravinovému zvieraťu v registri chovateľa podľa </a:t>
            </a:r>
            <a:r>
              <a:rPr lang="sk-SK" sz="2400" i="1" u="sng" dirty="0">
                <a:hlinkClick r:id="rId3" tooltip="Odkaz na predpis alebo ustanovenie"/>
              </a:rPr>
              <a:t>prílohy č. 4</a:t>
            </a:r>
            <a:r>
              <a:rPr lang="sk-SK" sz="2400" i="1" u="sng" dirty="0"/>
              <a:t> uvedenej v zákone o lieku 362/2011 Z. z</a:t>
            </a:r>
            <a:r>
              <a:rPr lang="sk-SK" sz="2400" dirty="0"/>
              <a:t>,</a:t>
            </a:r>
          </a:p>
          <a:p>
            <a:endParaRPr lang="sk-SK" sz="1800" dirty="0"/>
          </a:p>
          <a:p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5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kumimoji="0" lang="sk-SK" sz="2400" b="0" i="0" u="none" strike="noStrike" cap="none" normalizeH="0" baseline="0" noProof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</a:rPr>
              <a:t>Právny rámec EÚ pre veterinárne lieky/medikované krmivá</a:t>
            </a:r>
          </a:p>
          <a:p>
            <a:endParaRPr lang="es-ES" dirty="0"/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9D3B450E-7A93-3DB5-B075-862AB47C58CA}"/>
              </a:ext>
            </a:extLst>
          </p:cNvPr>
          <p:cNvSpPr/>
          <p:nvPr/>
        </p:nvSpPr>
        <p:spPr>
          <a:xfrm>
            <a:off x="152400" y="1757036"/>
            <a:ext cx="56388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Nariadenie (EÚ) 2019/6 </a:t>
            </a: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</a:t>
            </a:r>
            <a:r>
              <a:rPr kumimoji="0" lang="sk-SK" sz="2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 veterinárnych liekoch</a:t>
            </a:r>
            <a:r>
              <a:rPr kumimoji="0" lang="sk-SK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k-SK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k-SK" sz="18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8E70A223-9C04-A114-9ABC-6AFEBE1B7957}"/>
              </a:ext>
            </a:extLst>
          </p:cNvPr>
          <p:cNvSpPr/>
          <p:nvPr/>
        </p:nvSpPr>
        <p:spPr>
          <a:xfrm>
            <a:off x="6012735" y="1789354"/>
            <a:ext cx="55626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Nariadenie (EÚ) 2019/4 o medikovaných krmivách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FEC682-77D0-5936-48B2-A04B72C9279D}"/>
              </a:ext>
            </a:extLst>
          </p:cNvPr>
          <p:cNvSpPr/>
          <p:nvPr/>
        </p:nvSpPr>
        <p:spPr>
          <a:xfrm>
            <a:off x="2743200" y="5533206"/>
            <a:ext cx="6172200" cy="1219200"/>
          </a:xfrm>
          <a:prstGeom prst="wedgeRoundRectCallout">
            <a:avLst>
              <a:gd name="adj1" fmla="val -4837"/>
              <a:gd name="adj2" fmla="val -8695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B8A17-D36B-F3DB-5323-56182A838105}"/>
              </a:ext>
            </a:extLst>
          </p:cNvPr>
          <p:cNvSpPr txBox="1"/>
          <p:nvPr/>
        </p:nvSpPr>
        <p:spPr>
          <a:xfrm>
            <a:off x="2990850" y="5881843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>
                <a:solidFill>
                  <a:schemeClr val="bg1"/>
                </a:solidFill>
                <a:latin typeface="EC Square Sans Pro" panose="020B0506040000020004"/>
              </a:rPr>
              <a:t> + vykonávacie a delegované akty</a:t>
            </a:r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9900"/>
            <a:ext cx="8950617" cy="5131976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National legislation / national guidelines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83620" y="884584"/>
            <a:ext cx="10439400" cy="27823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2. Povinnosti súkromných veterinárnych lekárov a poľnohospodárov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r>
              <a:rPr lang="sk-SK" sz="2800" b="1" dirty="0"/>
              <a:t>2.2 povinnosti poľnohospodárov / chovateľov</a:t>
            </a:r>
          </a:p>
          <a:p>
            <a:endParaRPr lang="sk-SK" sz="2800" b="1" dirty="0"/>
          </a:p>
          <a:p>
            <a:endParaRPr lang="sk-SK" sz="1800" dirty="0"/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00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59766" y="900487"/>
            <a:ext cx="10439400" cy="54661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3. Podávanie veterinárneho lieku súkromnými veterinárnymi lekármi a poľnohospodármi/chovateľmi zvierat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endParaRPr lang="sk-SK" sz="1800" dirty="0"/>
          </a:p>
          <a:p>
            <a:r>
              <a:rPr lang="sk-SK" sz="2400" b="1" dirty="0"/>
              <a:t>Veterinárny liek je oprávnený zvieraťu podať </a:t>
            </a:r>
          </a:p>
          <a:p>
            <a:endParaRPr lang="sk-SK" sz="2400" b="1" dirty="0"/>
          </a:p>
          <a:p>
            <a:pPr marL="457200" indent="-457200">
              <a:buAutoNum type="arabicPeriod"/>
            </a:pPr>
            <a:r>
              <a:rPr lang="sk-SK" sz="2400" dirty="0"/>
              <a:t>ošetrujúci veterinárny lekár,</a:t>
            </a:r>
          </a:p>
          <a:p>
            <a:pPr marL="457200" indent="-457200">
              <a:buAutoNum type="arabicPeriod"/>
            </a:pPr>
            <a:endParaRPr lang="sk-SK" sz="2400" dirty="0"/>
          </a:p>
          <a:p>
            <a:pPr marL="457200" indent="-457200">
              <a:buAutoNum type="arabicPeriod"/>
            </a:pPr>
            <a:r>
              <a:rPr lang="sk-SK" sz="2400" dirty="0"/>
              <a:t>vlastník zvieraťa, držiteľ zvieraťa alebo iná osoba, na zodpovednosť vlastníka zvieraťa ak</a:t>
            </a:r>
          </a:p>
          <a:p>
            <a:endParaRPr lang="sk-SK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dirty="0"/>
              <a:t>bol poučený o diagnóze, spôsobe podania, indikácii, dávkovaní, dĺžke liečby, cieľovom druhu zvieraťa, kontraindikáciách, negatívnych účinkoch a ochrannej lehote podávaného veterinárneho lieku,</a:t>
            </a:r>
          </a:p>
          <a:p>
            <a:endParaRPr lang="en-GB" sz="24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6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097" y="64660"/>
            <a:ext cx="9462631" cy="47673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524594" y="454626"/>
            <a:ext cx="10798064" cy="657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3. Podávanie veterinárneho lieku súkromnými veterinárnymi lekármi a poľnohospodármi/chovateľmi zvierat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endParaRPr lang="sk-SK" sz="1000" dirty="0"/>
          </a:p>
          <a:p>
            <a:pPr algn="just"/>
            <a:r>
              <a:rPr lang="sk-SK" sz="2400" dirty="0"/>
              <a:t>Veterinárny liek je oprávnený zvieraťu podať </a:t>
            </a:r>
          </a:p>
          <a:p>
            <a:pPr algn="just"/>
            <a:r>
              <a:rPr lang="sk-SK" sz="2400" dirty="0"/>
              <a:t>2. vlastník zvieraťa, držiteľ zvieraťa alebo iná osoba, na zodpovednosť   </a:t>
            </a:r>
          </a:p>
          <a:p>
            <a:pPr algn="just"/>
            <a:r>
              <a:rPr lang="sk-SK" sz="2400" dirty="0"/>
              <a:t>    vlastníka zvieraťa ak</a:t>
            </a:r>
          </a:p>
          <a:p>
            <a:pPr algn="just"/>
            <a:endParaRPr lang="sk-SK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k-SK" sz="2400" dirty="0"/>
              <a:t>neexistuje riziko pre bezpečnosť spotrebiteľa z hľadiska obsahu rezíduí v potravinách živočíšneho pôvodu, ktoré sa získajú z liečených potravinových zvierat,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k-SK" sz="2400" dirty="0"/>
              <a:t>bol ošetrujúcim veterinárnym lekárom vopred </a:t>
            </a:r>
            <a:r>
              <a:rPr lang="sk-SK" sz="2400" b="1" dirty="0"/>
              <a:t>poverený podaním veterinárneho lieku</a:t>
            </a:r>
            <a:r>
              <a:rPr lang="sk-SK" sz="2400" dirty="0"/>
              <a:t>, ktorý toto poverenie zaznamenal v knihe veterinárnych úkonov</a:t>
            </a:r>
          </a:p>
          <a:p>
            <a:pPr algn="just"/>
            <a:endParaRPr lang="sk-SK" sz="2400" b="1" dirty="0"/>
          </a:p>
          <a:p>
            <a:pPr algn="just"/>
            <a:r>
              <a:rPr lang="sk-SK" sz="2400" b="1" dirty="0"/>
              <a:t>Veterinárny lekár </a:t>
            </a:r>
            <a:r>
              <a:rPr lang="sk-SK" sz="2400" dirty="0"/>
              <a:t>chovateľa </a:t>
            </a:r>
            <a:r>
              <a:rPr lang="sk-SK" sz="2400" b="1" dirty="0"/>
              <a:t>poučí o podávaní veterinárneho lieku</a:t>
            </a:r>
            <a:r>
              <a:rPr lang="sk-SK" sz="2400" dirty="0"/>
              <a:t>; uvedie meno a priezvisko chovateľa a zápis potvrdí odtlačkom pečiatky a podpisom v knihe veterinárnych úkonov</a:t>
            </a:r>
            <a:endParaRPr lang="en-GB" sz="24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60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76" y="4527550"/>
            <a:ext cx="4053162" cy="234315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9464" y="88513"/>
            <a:ext cx="9462631" cy="47673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12057" y="787880"/>
            <a:ext cx="10965041" cy="64079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3. Podávanie veterinárneho lieku súkromnými veterinárnymi lekármi a poľnohospodármi/chovateľmi zvierat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>
              <a:lnSpc>
                <a:spcPct val="120000"/>
              </a:lnSpc>
            </a:pPr>
            <a:endParaRPr lang="sk-SK" sz="16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k-SK" sz="2200" dirty="0"/>
              <a:t>Ak bol chovateľ potravinových zvierat poverený veterinárnym lekárom na podanie lieku, podá veterinárny liek alebo vykoná veterinárny úkon, zaznamená túto skutočnosť do registra chovateľa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k-SK" sz="2200" dirty="0"/>
              <a:t>Chovateľ je zodpovedný za dodržanie pokynov ošetrujúceho veterinárneho lekára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k-SK" sz="2200" dirty="0"/>
              <a:t>Ak podaný veterinárny liek vyvolá nežiaducu udalosť, je chovateľ potravinového zvieraťa povinný bezodkladne oznámiť túto skutočnosť ošetrujúcemu veterinárnemu lekárovi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k-SK" sz="2200" dirty="0"/>
              <a:t>Chovateľ svojím podpisom potvrdí, že bol ošetrujúcim veterinárnym lekárom poučený o podaní veterinárneho lieku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k-SK" sz="2200" b="1" dirty="0"/>
              <a:t>Veterinárny liek určený na injekčné podanie je oprávnený zvieraťu podať len ošetrujúci veterinárny lekár.</a:t>
            </a: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15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818792" y="1282149"/>
            <a:ext cx="10439400" cy="26037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3. Podávanie veterinárneho lieku súkromnými veterinárnymi lekármi a poľnohospodármi/chovateľmi zvierat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r>
              <a:rPr lang="sk-SK" sz="2400" dirty="0"/>
              <a:t>Chovateľ potravinového zvieraťa nesmie</a:t>
            </a:r>
          </a:p>
          <a:p>
            <a:endParaRPr lang="sk-SK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/>
              <a:t>mať v držbe a ani používať veterinárny liek, ktorý obsahujú </a:t>
            </a:r>
            <a:r>
              <a:rPr lang="sk-SK" sz="2400" b="1" dirty="0"/>
              <a:t>zakázané </a:t>
            </a:r>
            <a:r>
              <a:rPr lang="sk-SK" sz="2400" dirty="0"/>
              <a:t>liečivá</a:t>
            </a:r>
            <a:endParaRPr lang="en-GB" sz="24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48" y="3694409"/>
            <a:ext cx="4840644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36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818792" y="1282149"/>
            <a:ext cx="10439400" cy="46720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3. Podávanie veterinárneho lieku súkromnými veterinárnymi lekármi a poľnohospodármi/chovateľmi zvierat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algn="just">
              <a:lnSpc>
                <a:spcPct val="120000"/>
              </a:lnSpc>
            </a:pPr>
            <a:endParaRPr lang="sk-SK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algn="just"/>
            <a:r>
              <a:rPr lang="sk-SK" sz="2400" dirty="0"/>
              <a:t>Chovateľ potravinového zvieraťa nesmie</a:t>
            </a:r>
          </a:p>
          <a:p>
            <a:pPr algn="just"/>
            <a:endParaRPr lang="sk-SK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k-SK" sz="2400" dirty="0"/>
              <a:t>používať veterinárny liek bez predchádzajúceho súhlasu veterinárneho lekára</a:t>
            </a:r>
          </a:p>
          <a:p>
            <a:pPr algn="just"/>
            <a:endParaRPr lang="sk-SK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k-SK" sz="2400" dirty="0"/>
              <a:t>V chove potravinových zvierat nie je povolené používanie </a:t>
            </a:r>
            <a:r>
              <a:rPr lang="sk-SK" sz="2400" dirty="0" err="1"/>
              <a:t>premixu</a:t>
            </a:r>
            <a:r>
              <a:rPr lang="sk-SK" sz="2400" dirty="0"/>
              <a:t> pre </a:t>
            </a:r>
            <a:r>
              <a:rPr lang="sk-SK" sz="2400" dirty="0" err="1"/>
              <a:t>medikované</a:t>
            </a:r>
            <a:r>
              <a:rPr lang="sk-SK" sz="2400" dirty="0"/>
              <a:t> krmivá, ak nie je súčasťou </a:t>
            </a:r>
            <a:r>
              <a:rPr lang="sk-SK" sz="2400" dirty="0" err="1"/>
              <a:t>medikovaného</a:t>
            </a:r>
            <a:r>
              <a:rPr lang="sk-SK" sz="2400" dirty="0"/>
              <a:t> krmiva</a:t>
            </a:r>
          </a:p>
          <a:p>
            <a:pPr algn="just">
              <a:lnSpc>
                <a:spcPct val="120000"/>
              </a:lnSpc>
            </a:pPr>
            <a:endParaRPr lang="en-GB" sz="24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62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90282" y="787880"/>
            <a:ext cx="10439400" cy="56938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4. Hlásenie spotreby veterinárnych liekov súkromnými veterinárnymi lekármi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endParaRPr lang="sk-SK" sz="2800" b="1" dirty="0"/>
          </a:p>
          <a:p>
            <a:pPr marL="457200" indent="-457200" algn="just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/>
              </a:rPr>
              <a:t>Súkromný veterinárny lekár je povinný poskytnúť v elektronickej podobe príslušnej regionálnej veterinárnej a potravinovej správe informáciu o spotrebe veterinárnych liekov u potravinových zvierat na základe údajov, ktorú súkromný veterinárny lekár vedie v knihe veterinárnych úkonov</a:t>
            </a:r>
          </a:p>
          <a:p>
            <a:pPr marL="457200" indent="-457200" algn="just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sk-SK" sz="2800" dirty="0">
              <a:solidFill>
                <a:srgbClr val="002060"/>
              </a:solidFill>
              <a:latin typeface="EC Square Sans Pro"/>
            </a:endParaRPr>
          </a:p>
          <a:p>
            <a:pPr marL="457200" indent="-457200" algn="just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/>
              </a:rPr>
              <a:t>ŠVPS SR vytvorila webovú aplikáciu (predchodca elektronickej ambulantnej knihy)</a:t>
            </a:r>
          </a:p>
          <a:p>
            <a:pPr marL="457200" indent="-457200" algn="just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sk-SK" sz="2800" dirty="0">
              <a:solidFill>
                <a:srgbClr val="002060"/>
              </a:solidFill>
              <a:latin typeface="EC Square Sans Pro"/>
            </a:endParaRPr>
          </a:p>
          <a:p>
            <a:pPr marL="457200" indent="-457200" algn="just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/>
              </a:rPr>
              <a:t>ŠVPS SR vydala užívateľský manuál/príručku</a:t>
            </a:r>
            <a:endParaRPr lang="en-GB" sz="2800" dirty="0">
              <a:solidFill>
                <a:srgbClr val="002060"/>
              </a:solidFill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67968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90282" y="787880"/>
            <a:ext cx="10439400" cy="25914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4. Hlásenie spotreby veterinárnych liekov súkromnými veterinárnymi lekármi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endParaRPr lang="sk-SK" sz="2800" b="1" dirty="0"/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/>
              </a:rPr>
              <a:t>ŠVPS SR vydala užívateľský manuál/príručku</a:t>
            </a:r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629" y="2251170"/>
            <a:ext cx="6482206" cy="43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29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National legislation / national guidelines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90282" y="787880"/>
            <a:ext cx="10439400" cy="21605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4. Hlásenie spotreby veterinárnych liekov súkromnými veterinárnymi lekármi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/>
              </a:rPr>
              <a:t>užívateľský manuál/príručka je určená pre súkromných veterinách lekárov</a:t>
            </a:r>
          </a:p>
          <a:p>
            <a:pPr marL="457200" indent="-457200">
              <a:lnSpc>
                <a:spcPct val="120000"/>
              </a:lnSpc>
              <a:buClr>
                <a:srgbClr val="6BB188"/>
              </a:buClr>
              <a:buFontTx/>
              <a:buChar char="-"/>
            </a:pPr>
            <a:endParaRPr lang="en-GB" sz="2800" dirty="0">
              <a:solidFill>
                <a:srgbClr val="002060"/>
              </a:solidFill>
              <a:latin typeface="EC Square Sans Pro"/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5" name="Obrázok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90" y="1868175"/>
            <a:ext cx="9690647" cy="48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1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Národná legislatíva</a:t>
            </a:r>
            <a:endParaRPr lang="en-GB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690282" y="787880"/>
            <a:ext cx="10439400" cy="57800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4. Hlásenie spotreby veterinárnych liekov súkromnými veterinárnymi lekármi</a:t>
            </a:r>
          </a:p>
          <a:p>
            <a:pPr>
              <a:lnSpc>
                <a:spcPct val="120000"/>
              </a:lnSpc>
            </a:pPr>
            <a:endParaRPr lang="sk-SK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Hlásenie spotreby </a:t>
            </a:r>
            <a:r>
              <a:rPr lang="sk-SK" sz="2800" dirty="0" err="1">
                <a:solidFill>
                  <a:srgbClr val="002060"/>
                </a:solidFill>
                <a:latin typeface="EC Square Sans Pro" panose="020B0506040000020004" pitchFamily="34" charset="0"/>
              </a:rPr>
              <a:t>antimikrobiálnych</a:t>
            </a: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 látok podľa druhov zvierat prvýkrát zašle SR na EMA za rok 2023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Hovädzí dobytok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Ošípané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Hydina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Morky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endParaRPr lang="sk-SK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k-SK" sz="2800" dirty="0">
                <a:solidFill>
                  <a:srgbClr val="002060"/>
                </a:solidFill>
                <a:latin typeface="EC Square Sans Pro" panose="020B0506040000020004" pitchFamily="34" charset="0"/>
              </a:rPr>
              <a:t>na spočítavaní údajov sa momentálne pracuje, prvé výsledky budú v septembri 2024</a:t>
            </a:r>
            <a:endParaRPr lang="en-GB" sz="2800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3C063308-3175-470A-8674-23998002115A}"/>
              </a:ext>
            </a:extLst>
          </p:cNvPr>
          <p:cNvSpPr/>
          <p:nvPr/>
        </p:nvSpPr>
        <p:spPr>
          <a:xfrm>
            <a:off x="4717997" y="1377950"/>
            <a:ext cx="7474003" cy="738240"/>
          </a:xfrm>
          <a:prstGeom prst="roundRect">
            <a:avLst>
              <a:gd name="adj" fmla="val 10"/>
            </a:avLst>
          </a:prstGeom>
          <a:solidFill>
            <a:srgbClr val="ECEBEB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4800762" y="1483271"/>
            <a:ext cx="769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Podpora obozretného používania a zachovanie účinnosti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83FD62-CCDE-4B4D-90E8-1FDF83CF6F04}"/>
              </a:ext>
            </a:extLst>
          </p:cNvPr>
          <p:cNvSpPr txBox="1"/>
          <p:nvPr/>
        </p:nvSpPr>
        <p:spPr>
          <a:xfrm>
            <a:off x="4776744" y="2190418"/>
            <a:ext cx="50825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antimikrobík alebo skupín antimikrobík </a:t>
            </a:r>
            <a:r>
              <a:rPr kumimoji="0" lang="sk-SK" sz="24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vyhradených</a:t>
            </a: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na liečbu niektorých infekcií u ľudí.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20BD3D6-FEB2-46AC-A6E0-B11841A38AEA}"/>
              </a:ext>
            </a:extLst>
          </p:cNvPr>
          <p:cNvSpPr txBox="1"/>
          <p:nvPr/>
        </p:nvSpPr>
        <p:spPr>
          <a:xfrm>
            <a:off x="4800762" y="4202824"/>
            <a:ext cx="53483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Zoznam antimikrobík, ktoré: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sa nemajú používať v súlade s článkami 112, 113 a 114; alebo </a:t>
            </a:r>
          </a:p>
          <a:p>
            <a:pPr marL="354013" marR="0" lvl="0" indent="-35401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b) sa majú používať iba v súlade s článkami 112, 113 a 114 len za </a:t>
            </a:r>
            <a:r>
              <a:rPr kumimoji="0" lang="sk-SK" sz="24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určitých podmienok</a:t>
            </a: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0FF95A9-F5C6-4369-B73D-53AADA1AAB1E}"/>
              </a:ext>
            </a:extLst>
          </p:cNvPr>
          <p:cNvSpPr txBox="1"/>
          <p:nvPr/>
        </p:nvSpPr>
        <p:spPr>
          <a:xfrm>
            <a:off x="9918032" y="2605232"/>
            <a:ext cx="1831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Steelfish" charset="0"/>
                <a:cs typeface="Steelfish" charset="0"/>
              </a:rPr>
              <a:t>!</a:t>
            </a: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Steelfish" charset="0"/>
                <a:cs typeface="Steelfish" charset="0"/>
              </a:rPr>
              <a:t>Článok 37 ods. 5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6026440-EE69-4E91-AE21-9488A8F170E2}"/>
              </a:ext>
            </a:extLst>
          </p:cNvPr>
          <p:cNvSpPr txBox="1"/>
          <p:nvPr/>
        </p:nvSpPr>
        <p:spPr>
          <a:xfrm>
            <a:off x="9881937" y="4913556"/>
            <a:ext cx="1831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Steelfish" charset="0"/>
                <a:cs typeface="Steelfish" charset="0"/>
              </a:rPr>
              <a:t>!</a:t>
            </a: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Steelfish" charset="0"/>
                <a:cs typeface="Steelfish" charset="0"/>
              </a:rPr>
              <a:t>Článok 107 ods. 6</a:t>
            </a:r>
          </a:p>
        </p:txBody>
      </p:sp>
      <p:sp>
        <p:nvSpPr>
          <p:cNvPr id="20" name="Rectángulo redondeado 13">
            <a:extLst>
              <a:ext uri="{FF2B5EF4-FFF2-40B4-BE49-F238E27FC236}">
                <a16:creationId xmlns:a16="http://schemas.microsoft.com/office/drawing/2014/main" id="{D256171C-5BE8-4B26-96E4-4F8453E308A2}"/>
              </a:ext>
            </a:extLst>
          </p:cNvPr>
          <p:cNvSpPr/>
          <p:nvPr/>
        </p:nvSpPr>
        <p:spPr>
          <a:xfrm>
            <a:off x="0" y="1377950"/>
            <a:ext cx="4717997" cy="5133198"/>
          </a:xfrm>
          <a:prstGeom prst="roundRect">
            <a:avLst>
              <a:gd name="adj" fmla="val 10"/>
            </a:avLst>
          </a:prstGeom>
          <a:solidFill>
            <a:srgbClr val="ECEBEB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cap="none" normalizeH="0" baseline="0" noProof="0">
                <a:ln>
                  <a:noFill/>
                </a:ln>
                <a:solidFill>
                  <a:srgbClr val="19355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itchFamily="34" charset="0"/>
              </a:rPr>
              <a:t>Legislatívny rámec EÚ: Nariadenie (EÚ) 2019/6 O VETERINÁRNYCH LIEKOCH</a:t>
            </a:r>
            <a:br>
              <a:rPr kumimoji="0" lang="sk-SK" sz="2800" b="1" i="0" u="none" strike="noStrike" cap="none" normalizeH="0" baseline="0" noProof="0">
                <a:ln>
                  <a:noFill/>
                </a:ln>
                <a:solidFill>
                  <a:srgbClr val="19355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itchFamily="34" charset="0"/>
              </a:rPr>
            </a:br>
            <a:endParaRPr kumimoji="0" lang="sk-SK" sz="2800" b="1" i="0" u="none" strike="noStrike" cap="none" normalizeH="0" baseline="0" noProof="0">
              <a:ln>
                <a:noFill/>
              </a:ln>
              <a:solidFill>
                <a:srgbClr val="19355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5175BB-76A9-4732-8523-9456A61B17F3}"/>
              </a:ext>
            </a:extLst>
          </p:cNvPr>
          <p:cNvSpPr txBox="1"/>
          <p:nvPr/>
        </p:nvSpPr>
        <p:spPr>
          <a:xfrm>
            <a:off x="9859284" y="3032325"/>
            <a:ext cx="2092239" cy="646331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„vyhradený zoznam </a:t>
            </a:r>
            <a: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/>
            </a:r>
            <a:br>
              <a:rPr kumimoji="0" lang="en-US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</a:b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humánnych liekov“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2AB3FBB-E0B4-4C96-8215-6179ED4082D9}"/>
              </a:ext>
            </a:extLst>
          </p:cNvPr>
          <p:cNvSpPr txBox="1"/>
          <p:nvPr/>
        </p:nvSpPr>
        <p:spPr>
          <a:xfrm rot="10800000" flipV="1">
            <a:off x="10136140" y="5313666"/>
            <a:ext cx="1854174" cy="923330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„použitie antimikrobík mimo podmienok registrácie“</a:t>
            </a:r>
          </a:p>
        </p:txBody>
      </p:sp>
      <p:sp>
        <p:nvSpPr>
          <p:cNvPr id="22" name="Marcador de texto 1">
            <a:extLst>
              <a:ext uri="{FF2B5EF4-FFF2-40B4-BE49-F238E27FC236}">
                <a16:creationId xmlns:a16="http://schemas.microsoft.com/office/drawing/2014/main" id="{65D9D6A7-E123-44AC-B8E4-B485DB9B5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008947" cy="533400"/>
          </a:xfrm>
        </p:spPr>
        <p:txBody>
          <a:bodyPr/>
          <a:lstStyle/>
          <a:p>
            <a:r>
              <a:rPr lang="sk-SK" sz="2400">
                <a:latin typeface="EC Square Sans Pro" panose="020B0506040000020004" pitchFamily="34" charset="0"/>
              </a:rPr>
              <a:t>Použitie antimikrobiálnych veterinárnych liekov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574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01AA75-9CC9-7D06-6708-98AC32F4A4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0972" y="5267537"/>
            <a:ext cx="7874000" cy="781632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38B29F46-E2F0-48DC-A2AE-96E9A5C3D915}"/>
              </a:ext>
            </a:extLst>
          </p:cNvPr>
          <p:cNvSpPr txBox="1">
            <a:spLocks/>
          </p:cNvSpPr>
          <p:nvPr/>
        </p:nvSpPr>
        <p:spPr>
          <a:xfrm>
            <a:off x="3810000" y="2139950"/>
            <a:ext cx="3487738" cy="78105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r>
              <a:rPr lang="sk-SK" sz="4000" b="1">
                <a:solidFill>
                  <a:srgbClr val="003399"/>
                </a:solidFill>
              </a:rPr>
              <a:t>Ďakujeme</a:t>
            </a:r>
          </a:p>
        </p:txBody>
      </p:sp>
    </p:spTree>
    <p:extLst>
      <p:ext uri="{BB962C8B-B14F-4D97-AF65-F5344CB8AC3E}">
        <p14:creationId xmlns:p14="http://schemas.microsoft.com/office/powerpoint/2010/main" val="1386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8904" y="5492750"/>
            <a:ext cx="4876800" cy="533400"/>
          </a:xfrm>
        </p:spPr>
        <p:txBody>
          <a:bodyPr/>
          <a:lstStyle/>
          <a:p>
            <a:pPr>
              <a:buClr>
                <a:srgbClr val="2C7470"/>
              </a:buClr>
            </a:pPr>
            <a:r>
              <a:rPr lang="sk-SK" sz="1800" i="1">
                <a:latin typeface="EC Square Sans Pro" panose="020B0506040000020004" pitchFamily="34" charset="0"/>
              </a:rPr>
              <a:t>Delegované nariadenie Komisie (EÚ) 2022/1255</a:t>
            </a:r>
          </a:p>
        </p:txBody>
      </p:sp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3C063308-3175-470A-8674-23998002115A}"/>
              </a:ext>
            </a:extLst>
          </p:cNvPr>
          <p:cNvSpPr/>
          <p:nvPr/>
        </p:nvSpPr>
        <p:spPr>
          <a:xfrm>
            <a:off x="0" y="1377950"/>
            <a:ext cx="12192000" cy="56814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9C4BED-479A-45B6-97C3-BC92A7F5A580}"/>
              </a:ext>
            </a:extLst>
          </p:cNvPr>
          <p:cNvSpPr/>
          <p:nvPr/>
        </p:nvSpPr>
        <p:spPr>
          <a:xfrm>
            <a:off x="611706" y="2535904"/>
            <a:ext cx="5334000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Antimikrobiká a skupina antimikrobík uvedené v tomto nariadení </a:t>
            </a:r>
            <a:r>
              <a:rPr lang="sk-SK" sz="2000" b="1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sa nemôžu</a:t>
            </a:r>
            <a:r>
              <a:rPr lang="sk-SK" sz="200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 použiť vo veterinárnych liekoch.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Veterinárne lieky obsahujúce antimikrobiká uvedené v tomto nariadení </a:t>
            </a:r>
            <a:r>
              <a:rPr lang="sk-SK" sz="2000" b="1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sa nemôže</a:t>
            </a:r>
            <a:r>
              <a:rPr lang="sk-SK" sz="200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 použiť v medikovaných krmivách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Zoznam antimikrobík alebo skupín antimikrobík, ktoré majú byť vyhradené na liečbu určitých infekcií u ľudí </a:t>
            </a: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by sa mali neustále kontrolovať </a:t>
            </a: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vo svetle nových vedeckých dôkazov alebo nových informácií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9EEDB9F-1083-41DA-9AD0-3F26A694B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2"/>
          <a:stretch/>
        </p:blipFill>
        <p:spPr>
          <a:xfrm>
            <a:off x="6478905" y="2273055"/>
            <a:ext cx="5105400" cy="311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1943CAF-5478-4463-AA84-1FFA92F30628}"/>
              </a:ext>
            </a:extLst>
          </p:cNvPr>
          <p:cNvSpPr txBox="1"/>
          <p:nvPr/>
        </p:nvSpPr>
        <p:spPr>
          <a:xfrm>
            <a:off x="9448800" y="2166572"/>
            <a:ext cx="2188420" cy="369332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„vyhradený zoznam“</a:t>
            </a:r>
          </a:p>
        </p:txBody>
      </p:sp>
      <p:sp>
        <p:nvSpPr>
          <p:cNvPr id="23" name="Marcador de texto 1">
            <a:extLst>
              <a:ext uri="{FF2B5EF4-FFF2-40B4-BE49-F238E27FC236}">
                <a16:creationId xmlns:a16="http://schemas.microsoft.com/office/drawing/2014/main" id="{7329D52D-90AE-48B1-A0EF-ED56FE7CCA71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Použitie antimikrobiálnych liekov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762000" y="1470345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>
                <a:solidFill>
                  <a:srgbClr val="FFFFFF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Vyhradený zoznam humánnych liekov: antimikrobiká, ktoré sú vyhradené na liečbu niektorých infekcií u ľudí</a:t>
            </a:r>
          </a:p>
        </p:txBody>
      </p:sp>
    </p:spTree>
    <p:extLst>
      <p:ext uri="{BB962C8B-B14F-4D97-AF65-F5344CB8AC3E}">
        <p14:creationId xmlns:p14="http://schemas.microsoft.com/office/powerpoint/2010/main" val="193215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0294580-17A1-419A-A04F-FE29F0C4FFC0}"/>
              </a:ext>
            </a:extLst>
          </p:cNvPr>
          <p:cNvSpPr/>
          <p:nvPr/>
        </p:nvSpPr>
        <p:spPr>
          <a:xfrm>
            <a:off x="832557" y="1875533"/>
            <a:ext cx="53340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45CAFF2-BFC2-41BD-A8E2-0C608AD73A14}"/>
              </a:ext>
            </a:extLst>
          </p:cNvPr>
          <p:cNvSpPr/>
          <p:nvPr/>
        </p:nvSpPr>
        <p:spPr>
          <a:xfrm>
            <a:off x="6314127" y="2256533"/>
            <a:ext cx="5105400" cy="430301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8E2F320-47EB-4C37-B9E4-0F1154B7B1B0}"/>
              </a:ext>
            </a:extLst>
          </p:cNvPr>
          <p:cNvSpPr txBox="1"/>
          <p:nvPr/>
        </p:nvSpPr>
        <p:spPr>
          <a:xfrm>
            <a:off x="762000" y="951033"/>
            <a:ext cx="3962400" cy="369332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„vyhradený zoznam humánnych liekov“</a:t>
            </a:r>
          </a:p>
        </p:txBody>
      </p:sp>
      <p:sp>
        <p:nvSpPr>
          <p:cNvPr id="25" name="Rectángulo redondeado 13">
            <a:extLst>
              <a:ext uri="{FF2B5EF4-FFF2-40B4-BE49-F238E27FC236}">
                <a16:creationId xmlns:a16="http://schemas.microsoft.com/office/drawing/2014/main" id="{1E5AE7B6-F26D-4D5D-89EE-ECC1E2DE7A68}"/>
              </a:ext>
            </a:extLst>
          </p:cNvPr>
          <p:cNvSpPr/>
          <p:nvPr/>
        </p:nvSpPr>
        <p:spPr>
          <a:xfrm>
            <a:off x="0" y="1377950"/>
            <a:ext cx="12192000" cy="56814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12C8666-2A72-4450-93DC-9CF50DD49CA4}"/>
              </a:ext>
            </a:extLst>
          </p:cNvPr>
          <p:cNvSpPr txBox="1"/>
          <p:nvPr/>
        </p:nvSpPr>
        <p:spPr>
          <a:xfrm>
            <a:off x="2352253" y="6441329"/>
            <a:ext cx="5105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1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Delegované nariadenie Komisie (EÚ) 2022/1255 </a:t>
            </a:r>
          </a:p>
        </p:txBody>
      </p:sp>
      <p:sp>
        <p:nvSpPr>
          <p:cNvPr id="29" name="Marcador de texto 1">
            <a:extLst>
              <a:ext uri="{FF2B5EF4-FFF2-40B4-BE49-F238E27FC236}">
                <a16:creationId xmlns:a16="http://schemas.microsoft.com/office/drawing/2014/main" id="{8CBE9950-E499-4893-A5C7-832B96A26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008947" cy="533400"/>
          </a:xfrm>
        </p:spPr>
        <p:txBody>
          <a:bodyPr/>
          <a:lstStyle/>
          <a:p>
            <a:r>
              <a:rPr lang="sk-SK" sz="2400">
                <a:latin typeface="EC Square Sans Pro" panose="020B0506040000020004" pitchFamily="34" charset="0"/>
              </a:rPr>
              <a:t>Použitie antimikrobiálnych liekov</a:t>
            </a:r>
          </a:p>
          <a:p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2352253" y="1352837"/>
            <a:ext cx="670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Podpora obozretného používania a zachovanie účinnosti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F9837-8F31-51DC-EB4C-8C665924808A}"/>
              </a:ext>
            </a:extLst>
          </p:cNvPr>
          <p:cNvSpPr txBox="1"/>
          <p:nvPr/>
        </p:nvSpPr>
        <p:spPr>
          <a:xfrm>
            <a:off x="6517838" y="2335935"/>
            <a:ext cx="2520779" cy="410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2)	Antivirotiká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a)	Amantadín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b)	Baloxavir marboxil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c)	Celgosivir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d)	Favipiravir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e)	Galidesivir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f)	Laktimidomycín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g)	Laninamivir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h)	Metisazón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i)	Molmipiravir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j)	Nitazoxanid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k)	Oseltamivir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5FA79-F948-1FFB-BB61-E8007BF66D40}"/>
              </a:ext>
            </a:extLst>
          </p:cNvPr>
          <p:cNvSpPr txBox="1"/>
          <p:nvPr/>
        </p:nvSpPr>
        <p:spPr>
          <a:xfrm>
            <a:off x="9220200" y="2506836"/>
            <a:ext cx="2137041" cy="3336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l)	Peramivir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m)	Ribavirín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n)	Rimantadín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o)	Tizoxanid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p)	Triazavirín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q)	Umifenovir</a:t>
            </a:r>
          </a:p>
          <a:p>
            <a:pPr marL="628650" indent="-342900">
              <a:spcAft>
                <a:spcPts val="24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r)	Zanamivir</a:t>
            </a:r>
          </a:p>
          <a:p>
            <a:pPr marL="34290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3)	Antiprotozoiká</a:t>
            </a:r>
          </a:p>
          <a:p>
            <a:pPr marL="628650" indent="-342900">
              <a:spcAft>
                <a:spcPts val="900"/>
              </a:spcAft>
            </a:pPr>
            <a:r>
              <a:rPr lang="sk-SK" sz="1500">
                <a:latin typeface="Times New Roman" panose="02020603050405020304" pitchFamily="18" charset="0"/>
                <a:cs typeface="Times New Roman" panose="02020603050405020304" pitchFamily="18" charset="0"/>
              </a:rPr>
              <a:t>a)	Nitazoxanid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CA5F8-052F-67F5-38D8-AC184FCB57A0}"/>
              </a:ext>
            </a:extLst>
          </p:cNvPr>
          <p:cNvSpPr txBox="1"/>
          <p:nvPr/>
        </p:nvSpPr>
        <p:spPr>
          <a:xfrm>
            <a:off x="663930" y="2124446"/>
            <a:ext cx="4822470" cy="4098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1)	Antibiotiká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a)	Karboxypenicilíny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b)	Ureidopenicilíny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c)	Ceftobiprol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d)	Ceftarolín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e)	Kombinácie cefalosporínov s inhibítormi beta-laktamázy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f)	Siderofórne cefalosporíny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g)	Karbapenémy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h)	Penémy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i)	Monobaktámy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j)	Deriváty kyseliny fosfónovej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k)	Glykopeptidy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1)	Lipopeptidy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m)	Oxazolidinóny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n)	Fidaxomicín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o)	Plazomicín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p)	Glycyklíny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q)	Eracyklín</a:t>
            </a:r>
          </a:p>
          <a:p>
            <a:pPr marL="571500" indent="-342900">
              <a:spcAft>
                <a:spcPts val="600"/>
              </a:spcAft>
            </a:pPr>
            <a:r>
              <a:rPr lang="sk-SK" sz="900">
                <a:latin typeface="Times New Roman" panose="02020603050405020304" pitchFamily="18" charset="0"/>
                <a:cs typeface="Times New Roman" panose="02020603050405020304" pitchFamily="18" charset="0"/>
              </a:rPr>
              <a:t>r)	Omadacyklín</a:t>
            </a:r>
          </a:p>
        </p:txBody>
      </p:sp>
    </p:spTree>
    <p:extLst>
      <p:ext uri="{BB962C8B-B14F-4D97-AF65-F5344CB8AC3E}">
        <p14:creationId xmlns:p14="http://schemas.microsoft.com/office/powerpoint/2010/main" val="253600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24BB1BD-B7B1-4E70-ABA2-FDDD49A09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sk-SK" b="1">
                <a:latin typeface="Arial"/>
                <a:cs typeface="Arial"/>
              </a:rPr>
              <a:t>Pripravované delegované a vykonávacie právne akty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E5DF66-CEEA-CD42-E844-4DB9137313EA}"/>
              </a:ext>
            </a:extLst>
          </p:cNvPr>
          <p:cNvSpPr txBox="1"/>
          <p:nvPr/>
        </p:nvSpPr>
        <p:spPr>
          <a:xfrm>
            <a:off x="410834" y="4175909"/>
            <a:ext cx="99971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Zoznam látok, ktoré sú nevyhnutné na liečbu koňovitých druhov</a:t>
            </a: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, alebo ktoré sú klinickým prínosom v porovnaní s inými možnosťami liečby koňovitých druhov a v prípade ktorých je dĺžka ochrannej lehoty pre koňovité druhy šesť mesiacov. </a:t>
            </a:r>
          </a:p>
        </p:txBody>
      </p:sp>
      <p:pic>
        <p:nvPicPr>
          <p:cNvPr id="8" name="Imagen 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699E3CC7-9A23-48CB-BC20-066512185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036" y="2909320"/>
            <a:ext cx="559217" cy="587895"/>
          </a:xfrm>
          <a:prstGeom prst="rect">
            <a:avLst/>
          </a:prstGeom>
        </p:spPr>
      </p:pic>
      <p:pic>
        <p:nvPicPr>
          <p:cNvPr id="10" name="Imagen 9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6C3740CF-90E4-43B0-8EE8-45BFE4D62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253" y="4280843"/>
            <a:ext cx="762000" cy="80579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72B827D-A1F0-48D5-8EC8-4B6CDC56CF17}"/>
              </a:ext>
            </a:extLst>
          </p:cNvPr>
          <p:cNvSpPr/>
          <p:nvPr/>
        </p:nvSpPr>
        <p:spPr>
          <a:xfrm>
            <a:off x="9220200" y="3414688"/>
            <a:ext cx="1269088" cy="815607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A1712A-12B1-48B4-3847-F1672708EEA6}"/>
              </a:ext>
            </a:extLst>
          </p:cNvPr>
          <p:cNvSpPr txBox="1"/>
          <p:nvPr/>
        </p:nvSpPr>
        <p:spPr>
          <a:xfrm>
            <a:off x="226999" y="1659009"/>
            <a:ext cx="1036480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000">
                <a:solidFill>
                  <a:srgbClr val="002060"/>
                </a:solidFill>
                <a:latin typeface="EC Square Sans Pro"/>
              </a:rPr>
              <a:t>Zoznam antimikrobík, ktoré sa nesmú používať v súlade </a:t>
            </a:r>
            <a:r>
              <a:rPr lang="sk-SK" sz="2000">
                <a:solidFill>
                  <a:schemeClr val="tx1"/>
                </a:solidFill>
                <a:latin typeface="EC Square Sans Pro"/>
              </a:rPr>
              <a:t>s</a:t>
            </a:r>
            <a:r>
              <a:rPr lang="sk-SK" sz="2000">
                <a:solidFill>
                  <a:srgbClr val="FF0000"/>
                </a:solidFill>
                <a:latin typeface="EC Square Sans Pro"/>
              </a:rPr>
              <a:t> </a:t>
            </a:r>
            <a:r>
              <a:rPr lang="sk-SK" sz="2000">
                <a:solidFill>
                  <a:srgbClr val="002060"/>
                </a:solidFill>
                <a:latin typeface="EC Square Sans Pro"/>
              </a:rPr>
              <a:t>článkami 112 až 114 (mimo podmienok registrácie) alebo len za určitých podmienok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EC Square Sans Pro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Zoznam látok povolených na použitie u suchozemských druhov zvierat určených na výrobu potravín alebo látok obsiahnutých v humánnom lieku registrovanom v Únii, ktoré sa môžu používať u </a:t>
            </a:r>
            <a:r>
              <a:rPr kumimoji="0" lang="sk-SK" sz="2000" b="1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vodných</a:t>
            </a: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 druhov určených na výrobu potravín v súlade s článkom 114 ods. 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0D2B0-4729-DA49-A07D-3A40BE14ABA2}"/>
              </a:ext>
            </a:extLst>
          </p:cNvPr>
          <p:cNvSpPr txBox="1"/>
          <p:nvPr/>
        </p:nvSpPr>
        <p:spPr>
          <a:xfrm>
            <a:off x="533400" y="5461703"/>
            <a:ext cx="11125200" cy="1231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sk-SK" sz="2000">
                <a:solidFill>
                  <a:srgbClr val="002060"/>
                </a:solidFill>
                <a:latin typeface="EC Square Sans Pro"/>
              </a:rPr>
              <a:t>Viac informácií o všetkých delegovaných a vykonávacích aktoch:</a:t>
            </a:r>
            <a:r>
              <a:rPr lang="sk-SK"/>
              <a:t/>
            </a:r>
            <a:br>
              <a:rPr lang="sk-SK"/>
            </a:br>
            <a:r>
              <a:rPr lang="sk-SK" sz="1800">
                <a:effectLst/>
                <a:latin typeface="Segoe UI" panose="020B0502040204020203" pitchFamily="34" charset="0"/>
                <a:hlinkClick r:id="rId5"/>
              </a:rPr>
              <a:t>https://food.ec.europa.eu/animals/animal-health/vet-meds-med-feed/implementation_en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18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0294580-17A1-419A-A04F-FE29F0C4FFC0}"/>
              </a:ext>
            </a:extLst>
          </p:cNvPr>
          <p:cNvSpPr/>
          <p:nvPr/>
        </p:nvSpPr>
        <p:spPr>
          <a:xfrm>
            <a:off x="188321" y="2677834"/>
            <a:ext cx="4383679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Zoznam antimikrobík, ktoré: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Tx/>
              <a:buAutoNum type="alphaLcParenBoth"/>
              <a:tabLst/>
              <a:defRPr/>
            </a:pP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sa nemajú používať v súlade s článkami 112, 113 a 114; alebo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Tx/>
              <a:buAutoNum type="alphaLcParenBoth"/>
              <a:tabLst/>
              <a:defRPr/>
            </a:pPr>
            <a:r>
              <a:rPr kumimoji="0" lang="sk-SK" sz="20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sa majú používať iba v súlade s článkami 112, 113 a 114 len za určitých podmienok.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3C063308-3175-470A-8674-23998002115A}"/>
              </a:ext>
            </a:extLst>
          </p:cNvPr>
          <p:cNvSpPr/>
          <p:nvPr/>
        </p:nvSpPr>
        <p:spPr>
          <a:xfrm>
            <a:off x="0" y="1365607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087C8E-F392-46FC-B4CA-D9FDE7257A18}"/>
              </a:ext>
            </a:extLst>
          </p:cNvPr>
          <p:cNvSpPr txBox="1"/>
          <p:nvPr/>
        </p:nvSpPr>
        <p:spPr>
          <a:xfrm>
            <a:off x="0" y="2039247"/>
            <a:ext cx="3723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ea typeface="Steelfish" charset="0"/>
                <a:cs typeface="Steelfish" charset="0"/>
              </a:rPr>
              <a:t>!</a:t>
            </a:r>
            <a:r>
              <a:rPr kumimoji="0" lang="sk-SK" sz="2800" b="1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Steelfish" charset="0"/>
                <a:cs typeface="Steelfish" charset="0"/>
              </a:rPr>
              <a:t>Článok 107 ods. 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970EDC7-A38A-4B57-B63A-5E7945914F55}"/>
              </a:ext>
            </a:extLst>
          </p:cNvPr>
          <p:cNvSpPr txBox="1"/>
          <p:nvPr/>
        </p:nvSpPr>
        <p:spPr>
          <a:xfrm>
            <a:off x="762000" y="5203755"/>
            <a:ext cx="2961067" cy="646331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„použitie antimikrobík mimo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podmienok registrácie“</a:t>
            </a:r>
          </a:p>
        </p:txBody>
      </p:sp>
      <p:sp>
        <p:nvSpPr>
          <p:cNvPr id="20" name="Marcador de texto 1">
            <a:extLst>
              <a:ext uri="{FF2B5EF4-FFF2-40B4-BE49-F238E27FC236}">
                <a16:creationId xmlns:a16="http://schemas.microsoft.com/office/drawing/2014/main" id="{2287B31F-AC14-4F94-8D41-770F8F0CD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008947" cy="533400"/>
          </a:xfrm>
        </p:spPr>
        <p:txBody>
          <a:bodyPr/>
          <a:lstStyle/>
          <a:p>
            <a:r>
              <a:rPr lang="sk-SK" sz="2400">
                <a:latin typeface="EC Square Sans Pro" panose="020B0506040000020004" pitchFamily="34" charset="0"/>
              </a:rPr>
              <a:t>Použitie antimikrobiálnych veterinárnych liekov</a:t>
            </a:r>
          </a:p>
          <a:p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1447800" y="1389255"/>
            <a:ext cx="937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Zoznam antimikrobík, ktoré sa nesmú používať mimo podmienok registrácie</a:t>
            </a:r>
          </a:p>
        </p:txBody>
      </p:sp>
      <p:pic>
        <p:nvPicPr>
          <p:cNvPr id="2" name="Imagen 9">
            <a:extLst>
              <a:ext uri="{FF2B5EF4-FFF2-40B4-BE49-F238E27FC236}">
                <a16:creationId xmlns:a16="http://schemas.microsoft.com/office/drawing/2014/main" id="{F071F910-DD43-00BE-08B3-938FDB295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0" r="10017" b="10116"/>
          <a:stretch/>
        </p:blipFill>
        <p:spPr>
          <a:xfrm>
            <a:off x="4572000" y="2039247"/>
            <a:ext cx="3886200" cy="239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16">
            <a:extLst>
              <a:ext uri="{FF2B5EF4-FFF2-40B4-BE49-F238E27FC236}">
                <a16:creationId xmlns:a16="http://schemas.microsoft.com/office/drawing/2014/main" id="{F48CC325-45FC-9A2E-171A-AB5ED9C2E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54550"/>
            <a:ext cx="708691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A1C5AF-CBC8-DC5A-89A6-DBEB81002DEE}"/>
              </a:ext>
            </a:extLst>
          </p:cNvPr>
          <p:cNvSpPr txBox="1"/>
          <p:nvPr/>
        </p:nvSpPr>
        <p:spPr>
          <a:xfrm>
            <a:off x="4675197" y="3021667"/>
            <a:ext cx="1648042" cy="4136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sk-SK" sz="5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15. júna 2023</a:t>
            </a:r>
          </a:p>
          <a:p>
            <a:r>
              <a:rPr lang="sk-SK" sz="5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EMA/CVMP/151584/2021</a:t>
            </a:r>
          </a:p>
          <a:p>
            <a:r>
              <a:rPr lang="sk-SK" sz="5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Oddelenie veterinárnych liekov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8FA6C-67D2-1BC1-3980-B8995A5E8B43}"/>
              </a:ext>
            </a:extLst>
          </p:cNvPr>
          <p:cNvSpPr txBox="1"/>
          <p:nvPr/>
        </p:nvSpPr>
        <p:spPr>
          <a:xfrm>
            <a:off x="4675196" y="3435350"/>
            <a:ext cx="3706804" cy="902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sk-SK" sz="10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Vedecké odporúčanie podľa článku 107 ods. 6 nariadenia (EÚ) 2019/6 na vytvorenie zoznamu antimikrobík, ktoré sa nesmú používať v súlade s článkami 112, 113 a 114 toho istého nariadenia alebo ktoré sa majú používať iba v súlade s týmito článkami len za určitých podmienok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8A2CB-2B5D-D147-FB1C-CE301552FCBF}"/>
              </a:ext>
            </a:extLst>
          </p:cNvPr>
          <p:cNvSpPr txBox="1"/>
          <p:nvPr/>
        </p:nvSpPr>
        <p:spPr>
          <a:xfrm>
            <a:off x="4894271" y="4654550"/>
            <a:ext cx="6535729" cy="1905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sk-SK" sz="115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Pri prijímaní týchto vykonávacích aktov Komisia zohľadní tieto kritériá:</a:t>
            </a:r>
          </a:p>
          <a:p>
            <a:pPr marL="228600" indent="-228600">
              <a:spcAft>
                <a:spcPts val="1200"/>
              </a:spcAft>
            </a:pPr>
            <a:r>
              <a:rPr lang="sk-SK" sz="115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a)	riziká pre zdravie zvierat alebo verejné zdravie, ak sa antimikrobikum používa v súlade s článkami 112, 113 a 114;</a:t>
            </a:r>
          </a:p>
          <a:p>
            <a:pPr marL="228600" indent="-228600">
              <a:spcAft>
                <a:spcPts val="1200"/>
              </a:spcAft>
            </a:pPr>
            <a:r>
              <a:rPr lang="sk-SK" sz="115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b)	riziko pre zdravie zvierat alebo verejné zdravie v prípade vzniku antimikrobiálnej rezistencie;</a:t>
            </a:r>
          </a:p>
          <a:p>
            <a:pPr marL="228600" indent="-228600">
              <a:spcAft>
                <a:spcPts val="1200"/>
              </a:spcAft>
            </a:pPr>
            <a:r>
              <a:rPr lang="sk-SK" sz="115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c)	dostupnosť iných spôsobov liečby pre zvieratá;</a:t>
            </a:r>
          </a:p>
          <a:p>
            <a:pPr marL="228600" indent="-228600">
              <a:spcAft>
                <a:spcPts val="1200"/>
              </a:spcAft>
            </a:pPr>
            <a:r>
              <a:rPr lang="sk-SK" sz="115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d)	dostupnosť iných typov antimikrobiálnej liečby pre ľudí;</a:t>
            </a:r>
          </a:p>
          <a:p>
            <a:pPr marL="228600" indent="-228600">
              <a:spcAft>
                <a:spcPts val="1200"/>
              </a:spcAft>
            </a:pPr>
            <a:r>
              <a:rPr lang="sk-SK" sz="115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e)	vplyv na akvakultúru a chov, ak zviera v danom zdravotnom stave nebude nijako liečené.</a:t>
            </a:r>
          </a:p>
        </p:txBody>
      </p:sp>
    </p:spTree>
    <p:extLst>
      <p:ext uri="{BB962C8B-B14F-4D97-AF65-F5344CB8AC3E}">
        <p14:creationId xmlns:p14="http://schemas.microsoft.com/office/powerpoint/2010/main" val="319858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216150"/>
            <a:ext cx="10972800" cy="533400"/>
          </a:xfrm>
        </p:spPr>
        <p:txBody>
          <a:bodyPr/>
          <a:lstStyle/>
          <a:p>
            <a:pPr>
              <a:buClr>
                <a:srgbClr val="2C7470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pPr>
              <a:buClr>
                <a:srgbClr val="2C7470"/>
              </a:buClr>
            </a:pPr>
            <a:endParaRPr lang="en-US" dirty="0"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0" y="1365607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4DA49E-DC74-46EA-B939-3085F78B11AF}"/>
              </a:ext>
            </a:extLst>
          </p:cNvPr>
          <p:cNvSpPr txBox="1"/>
          <p:nvPr/>
        </p:nvSpPr>
        <p:spPr>
          <a:xfrm>
            <a:off x="457201" y="2491154"/>
            <a:ext cx="9372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sz="1800">
                <a:solidFill>
                  <a:prstClr val="white"/>
                </a:solidFill>
                <a:latin typeface="EC Square Sans Pro" panose="020B0506040000020004" pitchFamily="34" charset="0"/>
                <a:ea typeface="Steelfish" charset="0"/>
                <a:cs typeface="Steelfish" charset="0"/>
              </a:rPr>
              <a:t>!</a:t>
            </a:r>
            <a:r>
              <a:rPr lang="sk-SK" sz="2800" b="1">
                <a:solidFill>
                  <a:srgbClr val="003399"/>
                </a:solidFill>
                <a:latin typeface="EC Square Sans Pro" panose="020B0506040000020004" pitchFamily="34" charset="0"/>
                <a:ea typeface="Steelfish" charset="0"/>
                <a:cs typeface="Steelfish" charset="0"/>
              </a:rPr>
              <a:t>Článok 114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C0FEF2-480E-4D1B-B524-08451014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2079944"/>
            <a:ext cx="796953" cy="83782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D0FB960-6059-446B-95AD-429679DDAB84}"/>
              </a:ext>
            </a:extLst>
          </p:cNvPr>
          <p:cNvSpPr txBox="1"/>
          <p:nvPr/>
        </p:nvSpPr>
        <p:spPr>
          <a:xfrm>
            <a:off x="457201" y="3053037"/>
            <a:ext cx="4876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Komisia prostredníctvom vykonávacích aktov zostaví zoznam látok používaných vo veterinárnych liekoch registrovaných v Únii na použitie u suchozemských druhov zvierat určených na výrobu potravín alebo látok obsiahnutých v lieku na humánne použitie registrovanom v Únii v súlade so smernicou 2001/83/ES alebo s nariadením (ES) č. 726/2004, </a:t>
            </a:r>
            <a:r>
              <a:rPr lang="sk-SK" b="1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ktoré sa môžu používať u vodných druhov určených na výrobu potravín v súlade s článkom 114 ods. 1 tohto článku.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AD488333-B0B5-4622-8CF7-0BE0FD238AEC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k-SK">
                <a:latin typeface="EC Square Sans Pro" panose="020B0506040000020004" pitchFamily="34" charset="0"/>
              </a:rPr>
              <a:t>Pripravované akty</a:t>
            </a:r>
          </a:p>
          <a:p>
            <a:endParaRPr lang="en-GB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609600" y="1361657"/>
            <a:ext cx="1128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400" b="1" dirty="0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Zoznam antimikrobík, ktoré možno použiť pre vodné druhy určené na výrobu potravín</a:t>
            </a:r>
          </a:p>
        </p:txBody>
      </p:sp>
      <p:pic>
        <p:nvPicPr>
          <p:cNvPr id="3" name="Imagen 12">
            <a:extLst>
              <a:ext uri="{FF2B5EF4-FFF2-40B4-BE49-F238E27FC236}">
                <a16:creationId xmlns:a16="http://schemas.microsoft.com/office/drawing/2014/main" id="{B6C019D0-9C91-39C2-1696-14D44287B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75" r="5476"/>
          <a:stretch/>
        </p:blipFill>
        <p:spPr>
          <a:xfrm>
            <a:off x="5562600" y="3524044"/>
            <a:ext cx="6019799" cy="237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517D3-A56E-48AA-10FC-92E7B6D9C7B0}"/>
              </a:ext>
            </a:extLst>
          </p:cNvPr>
          <p:cNvSpPr txBox="1"/>
          <p:nvPr/>
        </p:nvSpPr>
        <p:spPr>
          <a:xfrm>
            <a:off x="5629275" y="3536744"/>
            <a:ext cx="5876925" cy="21960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sk-SK" sz="1400" i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„a) riziká pre životné prostredie, ak sú uvedenými látkami liečené vodné druhy určené na výrobu potravín;</a:t>
            </a:r>
          </a:p>
          <a:p>
            <a:pPr>
              <a:spcAft>
                <a:spcPts val="1200"/>
              </a:spcAft>
            </a:pPr>
            <a:r>
              <a:rPr lang="sk-SK" sz="1400" i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b) vplyv na zdravie zvierat a verejné zdravie, ak dotknutému vodnému druhu určenému na výrobu potravín nemôže byť podané antimikrobikum uvedené na zozname v súlade s článkom 107 ods. 6;</a:t>
            </a:r>
          </a:p>
          <a:p>
            <a:pPr>
              <a:spcAft>
                <a:spcPts val="1200"/>
              </a:spcAft>
            </a:pPr>
            <a:r>
              <a:rPr lang="sk-SK" sz="1400" i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c) dostupnosť alebo nedostupnosť iných liekov, liečby alebo opatrení na prevenciu alebo liečbu chorôb alebo určitých indikácií u vodných druhov určených na výrobu potravín.“</a:t>
            </a:r>
          </a:p>
        </p:txBody>
      </p:sp>
    </p:spTree>
    <p:extLst>
      <p:ext uri="{BB962C8B-B14F-4D97-AF65-F5344CB8AC3E}">
        <p14:creationId xmlns:p14="http://schemas.microsoft.com/office/powerpoint/2010/main" val="47001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3269</Words>
  <Application>Microsoft Office PowerPoint</Application>
  <PresentationFormat>Vlastná</PresentationFormat>
  <Paragraphs>440</Paragraphs>
  <Slides>40</Slides>
  <Notes>40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51" baseType="lpstr">
      <vt:lpstr>Arial</vt:lpstr>
      <vt:lpstr>Calibri</vt:lpstr>
      <vt:lpstr>EC Square Sans Pro</vt:lpstr>
      <vt:lpstr>Montserrat</vt:lpstr>
      <vt:lpstr>Segoe UI</vt:lpstr>
      <vt:lpstr>Steelfish</vt:lpstr>
      <vt:lpstr>Times New Roman</vt:lpstr>
      <vt:lpstr>Verdana</vt:lpstr>
      <vt:lpstr>Wingdings</vt:lpstr>
      <vt:lpstr>Office Theme</vt:lpstr>
      <vt:lpstr>Acrobat Document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Ihnátová Martina MVDr.</cp:lastModifiedBy>
  <cp:revision>33</cp:revision>
  <cp:lastPrinted>2024-06-13T12:11:08Z</cp:lastPrinted>
  <dcterms:created xsi:type="dcterms:W3CDTF">2023-11-20T15:58:16Z</dcterms:created>
  <dcterms:modified xsi:type="dcterms:W3CDTF">2024-06-17T09:19:12Z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MSIP_Label_6bd9ddd1-4d20-43f6-abfa-fc3c07406f94_Enabled">
    <vt:lpwstr>true</vt:lpwstr>
  </property>
  <property fmtid="{D5CDD505-2E9C-101B-9397-08002B2CF9AE}" pid="8" name="MSIP_Label_6bd9ddd1-4d20-43f6-abfa-fc3c07406f94_SetDate">
    <vt:lpwstr>2024-04-25T09:54:48Z</vt:lpwstr>
  </property>
  <property fmtid="{D5CDD505-2E9C-101B-9397-08002B2CF9AE}" pid="9" name="MSIP_Label_6bd9ddd1-4d20-43f6-abfa-fc3c07406f94_Method">
    <vt:lpwstr>Standard</vt:lpwstr>
  </property>
  <property fmtid="{D5CDD505-2E9C-101B-9397-08002B2CF9AE}" pid="10" name="MSIP_Label_6bd9ddd1-4d20-43f6-abfa-fc3c07406f94_Name">
    <vt:lpwstr>Commission Use</vt:lpwstr>
  </property>
  <property fmtid="{D5CDD505-2E9C-101B-9397-08002B2CF9AE}" pid="11" name="MSIP_Label_6bd9ddd1-4d20-43f6-abfa-fc3c07406f94_SiteId">
    <vt:lpwstr>b24c8b06-522c-46fe-9080-70926f8dddb1</vt:lpwstr>
  </property>
  <property fmtid="{D5CDD505-2E9C-101B-9397-08002B2CF9AE}" pid="12" name="MSIP_Label_6bd9ddd1-4d20-43f6-abfa-fc3c07406f94_ActionId">
    <vt:lpwstr>6cf798a2-cc92-4994-932b-da5007d89735</vt:lpwstr>
  </property>
  <property fmtid="{D5CDD505-2E9C-101B-9397-08002B2CF9AE}" pid="13" name="MSIP_Label_6bd9ddd1-4d20-43f6-abfa-fc3c07406f94_ContentBits">
    <vt:lpwstr>0</vt:lpwstr>
  </property>
</Properties>
</file>