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8"/>
  </p:notesMasterIdLst>
  <p:sldIdLst>
    <p:sldId id="261" r:id="rId6"/>
    <p:sldId id="272" r:id="rId7"/>
    <p:sldId id="384" r:id="rId8"/>
    <p:sldId id="385" r:id="rId9"/>
    <p:sldId id="349" r:id="rId10"/>
    <p:sldId id="345" r:id="rId11"/>
    <p:sldId id="2449" r:id="rId12"/>
    <p:sldId id="386" r:id="rId13"/>
    <p:sldId id="388" r:id="rId14"/>
    <p:sldId id="387" r:id="rId15"/>
    <p:sldId id="372" r:id="rId16"/>
    <p:sldId id="291" r:id="rId17"/>
    <p:sldId id="2436" r:id="rId18"/>
    <p:sldId id="389" r:id="rId19"/>
    <p:sldId id="2444" r:id="rId20"/>
    <p:sldId id="2450" r:id="rId21"/>
    <p:sldId id="354" r:id="rId22"/>
    <p:sldId id="2446" r:id="rId23"/>
    <p:sldId id="362" r:id="rId24"/>
    <p:sldId id="2447" r:id="rId25"/>
    <p:sldId id="2448" r:id="rId26"/>
    <p:sldId id="283" r:id="rId27"/>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89467" autoAdjust="0"/>
  </p:normalViewPr>
  <p:slideViewPr>
    <p:cSldViewPr>
      <p:cViewPr varScale="1">
        <p:scale>
          <a:sx n="96" d="100"/>
          <a:sy n="96" d="100"/>
        </p:scale>
        <p:origin x="912" y="84"/>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sl-SI" sz="2000" b="0" i="0" u="none" strike="noStrike" baseline="0" noProof="0" dirty="0">
                <a:effectLst/>
              </a:rPr>
              <a:t>Ocenjena mediana števila okužb, vse vrste</a:t>
            </a:r>
            <a:endParaRPr lang="sl-SI" sz="2000" noProof="0" dirty="0"/>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pl-PL"/>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pl-PL"/>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18/11/2024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23EU_Aquacultur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sl-SI" sz="1100" b="0" i="0">
                <a:solidFill>
                  <a:srgbClr val="404040"/>
                </a:solidFill>
                <a:effectLst/>
                <a:latin typeface="arial" panose="020B0604020202020204" pitchFamily="34" charset="0"/>
              </a:rPr>
              <a:t>Iz poenostavljenega povzetka poročila JIACRA: https://www.ecdc.europa.eu/sites/default/files/documents/simplified-summary-antimicrobial-consumption-resistance-bacteria-2019-2021.pdf</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283869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sl-SI" sz="110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sl-SI" sz="1100">
                <a:latin typeface="EC Square Sans Pro" panose="020B0506040000020004" pitchFamily="34" charset="0"/>
              </a:rPr>
              <a:t>Cilj od vil do vilic je del zelenega dogovora</a:t>
            </a:r>
          </a:p>
          <a:p>
            <a:r>
              <a:rPr lang="sl-SI" sz="1100">
                <a:highlight>
                  <a:srgbClr val="FFFF00"/>
                </a:highlight>
                <a:latin typeface="EC Square Sans Pro" panose="020B0506040000020004" pitchFamily="34" charset="0"/>
              </a:rPr>
              <a:t>Ukrepi za dosego cilja so se začeli izvajati </a:t>
            </a:r>
            <a:r>
              <a:rPr lang="sl-SI" sz="1100">
                <a:latin typeface="EC Square Sans Pro" panose="020B0506040000020004" pitchFamily="34" charset="0"/>
              </a:rPr>
              <a:t>leta 2018.</a:t>
            </a:r>
          </a:p>
          <a:p>
            <a:r>
              <a:rPr lang="sl-SI" sz="1100">
                <a:highlight>
                  <a:srgbClr val="FFFF00"/>
                </a:highlight>
                <a:latin typeface="EC Square Sans Pro" panose="020B0506040000020004" pitchFamily="34" charset="0"/>
              </a:rPr>
              <a:t>Cilj velja za vse države EU in ne za posamezne države</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sl-SI" sz="1100">
                <a:latin typeface="EC Square Sans Pro" panose="020B0506040000020004" pitchFamily="34" charset="0"/>
              </a:rPr>
              <a:t>Evropska agencija za zdravila (EMA) je začela izvajati projekt ESVAC leta 2009.</a:t>
            </a:r>
          </a:p>
          <a:p>
            <a:pPr marL="0" indent="0">
              <a:buNone/>
            </a:pPr>
            <a:endParaRPr lang="en-GB" sz="1100" dirty="0">
              <a:latin typeface="EC Square Sans Pro" panose="020B0506040000020004" pitchFamily="34" charset="0"/>
            </a:endParaRPr>
          </a:p>
          <a:p>
            <a:pPr marL="0" indent="0">
              <a:buNone/>
            </a:pPr>
            <a:r>
              <a:rPr lang="sl-SI" sz="1100" b="0" i="0">
                <a:solidFill>
                  <a:srgbClr val="1E1E1E"/>
                </a:solidFill>
                <a:effectLst/>
                <a:latin typeface="EC Square Sans Pro" panose="020B0506040000020004" pitchFamily="34" charset="0"/>
              </a:rPr>
              <a:t>V okviru projekta Evropski nadzor rabe protimikrobnih snovi v veterini (ESVAC) so od leta 2009 do 2023 zbirali informacije o tem, </a:t>
            </a:r>
            <a:r>
              <a:rPr lang="sl-SI" sz="1100" b="1" i="0">
                <a:solidFill>
                  <a:srgbClr val="1E1E1E"/>
                </a:solidFill>
                <a:effectLst/>
                <a:latin typeface="EC Square Sans Pro" panose="020B0506040000020004" pitchFamily="34" charset="0"/>
              </a:rPr>
              <a:t>kako se protimikrobna zdravila uporabljajo pri živalih po Evropski uniji (EU)</a:t>
            </a:r>
            <a:r>
              <a:rPr lang="sl-SI" sz="1100" b="0" i="0">
                <a:solidFill>
                  <a:srgbClr val="1E1E1E"/>
                </a:solidFill>
                <a:effectLst/>
                <a:latin typeface="EC Square Sans Pro" panose="020B0506040000020004" pitchFamily="34" charset="0"/>
              </a:rPr>
              <a:t>. Ta tip informacij je ključnega pomena za identifikacijo morebitnih dejavnikov tveganja, ki bi lahko povzročili razvoj in širjenje protimikrobne odpornosti. </a:t>
            </a: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sl-SI" sz="1100">
                <a:latin typeface="EC Square Sans Pro" panose="020B0506040000020004" pitchFamily="34" charset="0"/>
              </a:rPr>
              <a:t>To zagotavlja </a:t>
            </a:r>
            <a:r>
              <a:rPr lang="sl-SI" sz="1100" b="0" i="0">
                <a:solidFill>
                  <a:srgbClr val="1E1E1E"/>
                </a:solidFill>
                <a:effectLst/>
                <a:latin typeface="EC Square Sans Pro" panose="020B0506040000020004" pitchFamily="34" charset="0"/>
              </a:rPr>
              <a:t>usklajen pristop k zbiranju in poročanju </a:t>
            </a:r>
            <a:r>
              <a:rPr lang="sl-SI" sz="1100" b="1" i="0">
                <a:solidFill>
                  <a:srgbClr val="1E1E1E"/>
                </a:solidFill>
                <a:effectLst/>
                <a:latin typeface="EC Square Sans Pro" panose="020B0506040000020004" pitchFamily="34" charset="0"/>
              </a:rPr>
              <a:t>podatkov o uporabi protimikrobnih snovi</a:t>
            </a:r>
            <a:r>
              <a:rPr lang="sl-SI" sz="1100" b="0" i="0">
                <a:solidFill>
                  <a:srgbClr val="1E1E1E"/>
                </a:solidFill>
                <a:effectLst/>
                <a:latin typeface="EC Square Sans Pro" panose="020B0506040000020004" pitchFamily="34" charset="0"/>
              </a:rPr>
              <a:t> pri živalih v državah članicah EU in Evropskega gospodarskega prostora (EGP).</a:t>
            </a:r>
          </a:p>
          <a:p>
            <a:pPr marL="171450" indent="-171450">
              <a:buFont typeface="Arial" panose="020B0604020202020204" pitchFamily="34" charset="0"/>
              <a:buChar char="•"/>
            </a:pPr>
            <a:r>
              <a:rPr lang="sl-SI" sz="1100" b="0" i="0">
                <a:solidFill>
                  <a:srgbClr val="1E1E1E"/>
                </a:solidFill>
                <a:effectLst/>
                <a:latin typeface="EC Square Sans Pro" panose="020B0506040000020004" pitchFamily="34" charset="0"/>
              </a:rPr>
              <a:t>Prostovoljno sodelovanje v projektu ESVAC se je sčasoma povečalo z 9 na 31 držav poročevalk.</a:t>
            </a:r>
          </a:p>
          <a:p>
            <a:pPr marL="171450" indent="-171450">
              <a:buFont typeface="Arial" panose="020B0604020202020204" pitchFamily="34" charset="0"/>
              <a:buChar char="•"/>
            </a:pPr>
            <a:r>
              <a:rPr lang="sl-SI" sz="1100" b="0" i="0">
                <a:solidFill>
                  <a:srgbClr val="1E1E1E"/>
                </a:solidFill>
                <a:effectLst/>
                <a:latin typeface="EC Square Sans Pro" panose="020B0506040000020004" pitchFamily="34" charset="0"/>
              </a:rPr>
              <a:t>Projekt ESVAC se je formalno zaključil novembra 2023 z objavo končnega poročila.</a:t>
            </a:r>
          </a:p>
          <a:p>
            <a:pPr marL="171450" indent="-171450">
              <a:buFont typeface="Arial" panose="020B0604020202020204" pitchFamily="34" charset="0"/>
              <a:buChar char="•"/>
            </a:pPr>
            <a:r>
              <a:rPr lang="sl-SI" sz="1100" b="0" i="0">
                <a:solidFill>
                  <a:srgbClr val="1E1E1E"/>
                </a:solidFill>
                <a:effectLst/>
                <a:latin typeface="EC Square Sans Pro" panose="020B0506040000020004" pitchFamily="34" charset="0"/>
              </a:rPr>
              <a:t>Od januarja 2024 morajo vse države članice EU/EGP poročati svoje podatke o </a:t>
            </a:r>
            <a:r>
              <a:rPr lang="sl-SI" sz="1100" b="1" i="0">
                <a:solidFill>
                  <a:srgbClr val="1E1E1E"/>
                </a:solidFill>
                <a:effectLst/>
                <a:latin typeface="EC Square Sans Pro" panose="020B0506040000020004" pitchFamily="34" charset="0"/>
              </a:rPr>
              <a:t>obsegu prodaje in</a:t>
            </a:r>
            <a:r>
              <a:rPr lang="sl-SI" sz="1100" b="0" i="0">
                <a:solidFill>
                  <a:srgbClr val="1E1E1E"/>
                </a:solidFill>
                <a:effectLst/>
                <a:latin typeface="EC Square Sans Pro" panose="020B0506040000020004" pitchFamily="34" charset="0"/>
              </a:rPr>
              <a:t> </a:t>
            </a:r>
            <a:r>
              <a:rPr lang="sl-SI" sz="1100" b="1" i="0">
                <a:solidFill>
                  <a:srgbClr val="1E1E1E"/>
                </a:solidFill>
                <a:effectLst/>
                <a:latin typeface="EC Square Sans Pro" panose="020B0506040000020004" pitchFamily="34" charset="0"/>
              </a:rPr>
              <a:t>uporabi protimikrobnih zdravil pri živalih</a:t>
            </a:r>
            <a:r>
              <a:rPr lang="sl-SI" sz="1100" b="0" i="0">
                <a:solidFill>
                  <a:srgbClr val="1E1E1E"/>
                </a:solidFill>
                <a:effectLst/>
                <a:latin typeface="EC Square Sans Pro" panose="020B0506040000020004" pitchFamily="34" charset="0"/>
              </a:rPr>
              <a:t> v skladu z </a:t>
            </a:r>
            <a:r>
              <a:rPr lang="sl-SI" sz="1100" b="0" i="0">
                <a:solidFill>
                  <a:srgbClr val="1E1E1E"/>
                </a:solidFill>
                <a:effectLst/>
                <a:latin typeface="EC Square Sans Pro" panose="020B0506040000020004" pitchFamily="34" charset="0"/>
                <a:hlinkClick r:id="rId3" tooltip="Uredba o zdravilih za uporabo v veterinarski medicini"/>
              </a:rPr>
              <a:t>Uredbo o zdravilih za uporabo v veterinarski medicini</a:t>
            </a:r>
            <a:r>
              <a:rPr lang="sl-SI" sz="1100" b="0" i="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sl-SI" sz="1100" b="0" i="0">
                <a:solidFill>
                  <a:srgbClr val="1E1E1E"/>
                </a:solidFill>
                <a:effectLst/>
                <a:latin typeface="EC Square Sans Pro" panose="020B0506040000020004" pitchFamily="34" charset="0"/>
              </a:rPr>
              <a:t>Države članice EU/EGP morajo za poročanje svojih podatkov agenciji EMA uporabljati </a:t>
            </a:r>
            <a:r>
              <a:rPr lang="sl-SI" sz="1100" b="1" i="0">
                <a:solidFill>
                  <a:srgbClr val="1E1E1E"/>
                </a:solidFill>
                <a:effectLst/>
                <a:latin typeface="EC Square Sans Pro" panose="020B0506040000020004" pitchFamily="34" charset="0"/>
              </a:rPr>
              <a:t>Platformo za prodajo protimikrobnih snovi</a:t>
            </a:r>
            <a:r>
              <a:rPr lang="sl-SI" sz="1100" b="0" i="0">
                <a:solidFill>
                  <a:srgbClr val="1E1E1E"/>
                </a:solidFill>
                <a:effectLst/>
                <a:latin typeface="EC Square Sans Pro" panose="020B0506040000020004" pitchFamily="34" charset="0"/>
              </a:rPr>
              <a:t> agencije EMA.</a:t>
            </a:r>
          </a:p>
          <a:p>
            <a:pPr marL="0" indent="0">
              <a:buNone/>
            </a:pPr>
            <a:endParaRPr lang="en-GB" sz="1100" dirty="0">
              <a:latin typeface="EC Square Sans Pro" panose="020B0506040000020004" pitchFamily="34" charset="0"/>
            </a:endParaRPr>
          </a:p>
          <a:p>
            <a:r>
              <a:rPr lang="sl-SI" sz="1100">
                <a:latin typeface="EC Square Sans Pro" panose="020B0506040000020004" pitchFamily="34" charset="0"/>
              </a:rPr>
              <a:t>Zaokrožena številka: kaže delež združene prodaje antibiotikov za uporabo v veterinarski medicini za živali za proizvodnjo živil mg/PCU, razporejenih po razredih antibiotikov, za 31 evropskih držav v letu 2022</a:t>
            </a:r>
          </a:p>
          <a:p>
            <a:r>
              <a:rPr lang="sl-SI" sz="1100">
                <a:latin typeface="EC Square Sans Pro" panose="020B0506040000020004" pitchFamily="34" charset="0"/>
              </a:rPr>
              <a:t>Drugi razredi vključujejo amfenikole, cefalosporine, druge kinolone in „Drugo“</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sl-SI" sz="1800">
                <a:effectLst/>
                <a:latin typeface="Segoe UI" panose="020B0502040204020203" pitchFamily="34" charset="0"/>
              </a:rPr>
              <a:t>Priloga Uredbe 2021/578. </a:t>
            </a:r>
            <a:r>
              <a:rPr lang="sl-SI"/>
              <a:t>  https://eur-lex.europa.eu/eli/reg_del/2021/578/oj</a:t>
            </a:r>
          </a:p>
          <a:p>
            <a:endParaRPr lang="en-US" dirty="0"/>
          </a:p>
          <a:p>
            <a:pPr marL="228600" indent="-228600">
              <a:buAutoNum type="arabicPeriod"/>
            </a:pPr>
            <a:r>
              <a:rPr lang="sl-SI"/>
              <a:t>Prvo poročilo o obsegu prodaje protimikrobnih zdravil za uporabo v veterinarski medicini in uporabi protimikrobnih zdravil na posamezno živalsko vrsto bo agencija objavila do 31. marca 2025 in bo vključevalo naslednje: (a) obseg prodaje protimikrobnih zdravil za uporabo v veterinarski medicini, ki zajema podatke iz leta 2023 in so ga države članice predložile do 30. junija 2024; (b) uporabo protimikrobnih zdravil za zadevne živalske vrste, kategorije ali stadije, ki zajema podatke iz leta 2023 in so ga države članice predložile do 30. septembra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l-SI"/>
              <a:t>2. Od leta 2025 bo agencija do 31. decembra predložila nadaljnja poročila po prvem poročilu, vključevala pa bodo naslednje: (a) podatke o obsegu prodaje protimikrobnih zdravil za uporabo v veterinarski medicini, ki jih države članice predložijo do 30. junija vsako leto in zajemajo podatke iz prejšnjega koledarskega leta; (b) podatke o uporabi protimikrobnih zdravil za zadevne živalske vrste, kategorije ali stadije, ki jih države članice predložijo do 30. junija vsako leto in zajemajo podatke iz prejšnjega koledarskega leta.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u="sng">
                <a:effectLst/>
                <a:latin typeface="Arial" panose="020B0604020202020204" pitchFamily="34" charset="0"/>
                <a:ea typeface="Calibri" panose="020F0502020204030204" pitchFamily="34" charset="0"/>
              </a:rPr>
              <a:t>Zbiranje podatkov se bo začelo od omenjenih let dalje. Poročanje se bo začelo v naslednjih letih (tj. za govedo, prašiče in perutnino se poročanje začne leta 2024, za druge živali za proizvodnjo živil leta 2027, za pse, mačke in kožuharje pa leta 2030)</a:t>
            </a: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sl-SI" sz="1100">
                <a:latin typeface="EC Square Sans Pro" panose="020B0506040000020004" pitchFamily="34" charset="0"/>
              </a:rPr>
              <a:t>Statistični podatki o populaciji živine: </a:t>
            </a:r>
            <a:r>
              <a:rPr lang="sl-SI" sz="1100">
                <a:latin typeface="EC Square Sans Pro" panose="020B0506040000020004" pitchFamily="34" charset="0"/>
                <a:hlinkClick r:id="rId3"/>
              </a:rPr>
              <a:t>Statistični podatki | Eurostat (europa.eu)</a:t>
            </a:r>
            <a:r>
              <a:rPr lang="sl-SI" sz="1100">
                <a:latin typeface="EC Square Sans Pro" panose="020B0506040000020004" pitchFamily="34" charset="0"/>
              </a:rPr>
              <a:t> (2020)</a:t>
            </a:r>
          </a:p>
          <a:p>
            <a:endParaRPr lang="en-GB" sz="1100" dirty="0">
              <a:latin typeface="EC Square Sans Pro" panose="020B0506040000020004" pitchFamily="34" charset="0"/>
            </a:endParaRPr>
          </a:p>
          <a:p>
            <a:r>
              <a:rPr lang="sl-SI" sz="1100">
                <a:latin typeface="EC Square Sans Pro" panose="020B0506040000020004" pitchFamily="34" charset="0"/>
              </a:rPr>
              <a:t>Statistični podatki o akvakulturi </a:t>
            </a:r>
            <a:r>
              <a:rPr lang="sl-SI" sz="1100">
                <a:latin typeface="EC Square Sans Pro" panose="020B0506040000020004" pitchFamily="34" charset="0"/>
                <a:hlinkClick r:id="rId4"/>
              </a:rPr>
              <a:t>Statistični podatki o akvakulturi – razlaga statistike (europa.eu)</a:t>
            </a:r>
          </a:p>
          <a:p>
            <a:endParaRPr lang="en-GB" sz="1100" dirty="0">
              <a:latin typeface="EC Square Sans Pro" panose="020B0506040000020004" pitchFamily="34" charset="0"/>
            </a:endParaRPr>
          </a:p>
          <a:p>
            <a:r>
              <a:rPr lang="sl-SI" sz="1100">
                <a:latin typeface="EC Square Sans Pro" panose="020B0506040000020004" pitchFamily="34" charset="0"/>
              </a:rPr>
              <a:t>Podatki po državah EU in specifični delež glede na posamezne vrste na državo.</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sl-SI" sz="1800" b="0" i="0" u="none" strike="noStrike" baseline="0">
                <a:solidFill>
                  <a:srgbClr val="000000"/>
                </a:solidFill>
                <a:latin typeface="EC Square Sans Pro" panose="020B0506040000020004" pitchFamily="34" charset="0"/>
              </a:rPr>
              <a:t>1 Odstopanja med državami je treba tolmačiti izredno pozorno zaradi velikih razlik v shemah odmerjanja med temi razredi/podrazredi antibiotikov. </a:t>
            </a:r>
          </a:p>
          <a:p>
            <a:r>
              <a:rPr lang="sl-SI" sz="1800" b="0" i="0" u="none" strike="noStrike" baseline="0">
                <a:solidFill>
                  <a:srgbClr val="000000"/>
                </a:solidFill>
                <a:latin typeface="EC Square Sans Pro" panose="020B0506040000020004" pitchFamily="34" charset="0"/>
              </a:rPr>
              <a:t>2 Za Avstrijo, Hrvaško, Ciper, Češko, Estonijo, Finsko, Nemčijo, Madžarsko, Islandijo, Irsko, Latvijo, Litvo, Luksemburg, Malto, Portugalsko, Slovenijo, Švico in Združeno kraljestvo niso poročali o nobeni prodaji drugih kinolonov. </a:t>
            </a:r>
          </a:p>
          <a:p>
            <a:r>
              <a:rPr lang="sl-SI" sz="1800" b="0" i="0" u="none" strike="noStrike" baseline="0">
                <a:solidFill>
                  <a:srgbClr val="000000"/>
                </a:solidFill>
                <a:latin typeface="EC Square Sans Pro" panose="020B0506040000020004" pitchFamily="34" charset="0"/>
              </a:rPr>
              <a:t>3 Za Nizozemsko, Finsko, Islandijo, Irsko, Norveško in Združeno kraljestvo niso poročali o nobeni prodaji polimiksinov. </a:t>
            </a:r>
          </a:p>
          <a:p>
            <a:r>
              <a:rPr lang="sl-SI" sz="1800" b="0" i="0" u="none" strike="noStrike" baseline="0">
                <a:solidFill>
                  <a:srgbClr val="000000"/>
                </a:solidFill>
                <a:latin typeface="EC Square Sans Pro" panose="020B0506040000020004" pitchFamily="34" charset="0"/>
              </a:rPr>
              <a:t>4 Združeni delež 31 evropskih držav temelji na združeni vrednosti mg/PCU – skupna količina prodanih antibiotičnih zdravilnih učinkovin (mg), deljena s skupnim PCU (kg).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sl-SI" sz="1100" b="0" i="1" u="none" strike="noStrike" baseline="0">
                <a:latin typeface="EC Square Sans Pro" panose="020B0506040000020004" pitchFamily="34" charset="0"/>
              </a:rPr>
              <a:t>Vir: </a:t>
            </a:r>
            <a:r>
              <a:rPr lang="sl-SI" sz="1100" b="0" i="0" u="none" strike="noStrike" baseline="0">
                <a:latin typeface="EC Square Sans Pro" panose="020B0506040000020004" pitchFamily="34" charset="0"/>
              </a:rPr>
              <a:t>EUSR on AMR in zoonotic and indicator bacteria from humans, animals and food 2020/2021. EFSA Journal 2023;21(3):7867. Stran 95</a:t>
            </a:r>
          </a:p>
          <a:p>
            <a:pPr algn="l"/>
            <a:endParaRPr lang="en-GB" sz="1100" b="0" i="0" u="none" strike="noStrike" baseline="0" dirty="0">
              <a:solidFill>
                <a:srgbClr val="000000"/>
              </a:solidFill>
              <a:latin typeface="EC Square Sans Pro" panose="020B0506040000020004" pitchFamily="34" charset="0"/>
            </a:endParaRPr>
          </a:p>
          <a:p>
            <a:pPr algn="l"/>
            <a:r>
              <a:rPr lang="sl-SI" sz="1100" b="0" i="0" u="none" strike="noStrike" baseline="0">
                <a:solidFill>
                  <a:srgbClr val="000000"/>
                </a:solidFill>
                <a:latin typeface="EC Square Sans Pro" panose="020B0506040000020004" pitchFamily="34" charset="0"/>
              </a:rPr>
              <a:t>Cilj je zmanjšati odpornost. </a:t>
            </a:r>
          </a:p>
          <a:p>
            <a:pPr algn="l"/>
            <a:r>
              <a:rPr lang="sl-SI" sz="1100" b="0" i="0" u="none" strike="noStrike" baseline="0">
                <a:solidFill>
                  <a:srgbClr val="000000"/>
                </a:solidFill>
                <a:latin typeface="EC Square Sans Pro" panose="020B0506040000020004" pitchFamily="34" charset="0"/>
              </a:rPr>
              <a:t>Trende se lahko razbere iz vzorcev bakterij, ki so bile identificirane kot odporne med leti 2009 in 2021. Vse države niso predložile podatkov za vsako leto. Tudi če podatki niso zbrani na usklajen način se lahko vidi pozitiven trend zmanjševanja.</a:t>
            </a:r>
          </a:p>
          <a:p>
            <a:pPr algn="l"/>
            <a:endParaRPr lang="en-GB" sz="1100" b="0" i="0" u="none" strike="noStrike" baseline="0" dirty="0">
              <a:solidFill>
                <a:srgbClr val="000000"/>
              </a:solidFill>
              <a:latin typeface="EC Square Sans Pro" panose="020B0506040000020004" pitchFamily="34" charset="0"/>
            </a:endParaRPr>
          </a:p>
          <a:p>
            <a:pPr algn="l"/>
            <a:r>
              <a:rPr lang="sl-SI" sz="1100" b="0" i="0" u="none" strike="noStrike" baseline="0">
                <a:solidFill>
                  <a:srgbClr val="000000"/>
                </a:solidFill>
                <a:latin typeface="EC Square Sans Pro" panose="020B0506040000020004" pitchFamily="34" charset="0"/>
              </a:rPr>
              <a:t>Opaženih je bilo več tednov zmanjševanja kot povečevanja, najbolj opazno pa je bilo zmanjšanje odpornosti na tetraciklin pri približno polovici naborov podatkov za prašiče in govedo (24/43) ter perutnino (23/42).</a:t>
            </a:r>
          </a:p>
          <a:p>
            <a:pPr algn="l"/>
            <a:r>
              <a:rPr lang="sl-SI" sz="1100" b="0" i="0" u="none" strike="noStrike" baseline="0">
                <a:solidFill>
                  <a:srgbClr val="000000"/>
                </a:solidFill>
                <a:latin typeface="EC Square Sans Pro" panose="020B0506040000020004" pitchFamily="34" charset="0"/>
              </a:rPr>
              <a:t>Omeniti je treba, da so bile ravni odpornosti v več državah stabilne dlje časa pri nizkih ravneh, večjih sprememb pa ni pričakovati.</a:t>
            </a:r>
          </a:p>
          <a:p>
            <a:pPr algn="l"/>
            <a:endParaRPr lang="en-GB" sz="1100" b="0" i="0" u="none" strike="noStrike" baseline="0" dirty="0">
              <a:solidFill>
                <a:srgbClr val="000000"/>
              </a:solidFill>
              <a:latin typeface="EC Square Sans Pro" panose="020B0506040000020004" pitchFamily="34" charset="0"/>
            </a:endParaRPr>
          </a:p>
          <a:p>
            <a:pPr algn="l"/>
            <a:r>
              <a:rPr lang="sl-SI" sz="1100" b="0" i="0" u="none" strike="noStrike" baseline="0">
                <a:solidFill>
                  <a:srgbClr val="000000"/>
                </a:solidFill>
                <a:latin typeface="EC Square Sans Pro" panose="020B0506040000020004" pitchFamily="34" charset="0"/>
              </a:rPr>
              <a:t>Primer 1:</a:t>
            </a:r>
          </a:p>
          <a:p>
            <a:pPr algn="l"/>
            <a:r>
              <a:rPr lang="sl-SI" sz="1100" b="1" i="0" u="none" strike="noStrike" baseline="0">
                <a:solidFill>
                  <a:srgbClr val="000000"/>
                </a:solidFill>
                <a:latin typeface="EC Square Sans Pro" panose="020B0506040000020004" pitchFamily="34" charset="0"/>
              </a:rPr>
              <a:t>Prašiči pitanci</a:t>
            </a:r>
          </a:p>
          <a:p>
            <a:pPr algn="l"/>
            <a:r>
              <a:rPr lang="sl-SI" sz="1100" b="0" i="0" u="none" strike="noStrike" baseline="0">
                <a:solidFill>
                  <a:srgbClr val="000000"/>
                </a:solidFill>
                <a:latin typeface="EC Square Sans Pro" panose="020B0506040000020004" pitchFamily="34" charset="0"/>
              </a:rPr>
              <a:t>Na sliki je prikazano, kako je vsaka od 27 držav članic poročala o odpornosti bakterije </a:t>
            </a:r>
            <a:r>
              <a:rPr lang="sl-SI" sz="1100" b="0" i="1" u="none" strike="noStrike" baseline="0">
                <a:solidFill>
                  <a:srgbClr val="000000"/>
                </a:solidFill>
                <a:latin typeface="EC Square Sans Pro" panose="020B0506040000020004" pitchFamily="34" charset="0"/>
              </a:rPr>
              <a:t>E. coli </a:t>
            </a:r>
            <a:r>
              <a:rPr lang="sl-SI" sz="1100" b="0" i="0" u="none" strike="noStrike" baseline="0">
                <a:solidFill>
                  <a:srgbClr val="000000"/>
                </a:solidFill>
                <a:latin typeface="EC Square Sans Pro" panose="020B0506040000020004" pitchFamily="34" charset="0"/>
              </a:rPr>
              <a:t>pri prašičih pitancih na različne antibiotike (ampicillin, cefotaksim, ciprofloksacin in tetraciklin) med letoma 2009 in 2021.</a:t>
            </a:r>
          </a:p>
          <a:p>
            <a:pPr algn="l"/>
            <a:r>
              <a:rPr lang="sl-SI" sz="1100" b="0" i="0" u="none" strike="noStrike" baseline="0">
                <a:solidFill>
                  <a:srgbClr val="000000"/>
                </a:solidFill>
                <a:latin typeface="EC Square Sans Pro" panose="020B0506040000020004" pitchFamily="34" charset="0"/>
              </a:rPr>
              <a:t>Splošni trend je jasno zmanjšanje odpornosti na tetraciklin in ampicilin. Odpornost na cefotaksim se malce znižuje, na ciprofloksacin pa ostaja stalna).</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100" b="0" i="1" u="none" strike="noStrike" baseline="0">
                <a:latin typeface="EC Square Sans Pro" panose="020B0506040000020004" pitchFamily="34" charset="0"/>
              </a:rPr>
              <a:t>Vir: </a:t>
            </a:r>
            <a:r>
              <a:rPr lang="sl-SI" sz="1100" b="0" i="0" u="none" strike="noStrike" baseline="0">
                <a:latin typeface="EC Square Sans Pro" panose="020B0506040000020004" pitchFamily="34" charset="0"/>
              </a:rPr>
              <a:t>EUSR on AMR in zoonotic and indicator bacteria from humans, animals and food 2020/2021. EFSA Journal 2023;21(3):7867. Stran 97.</a:t>
            </a:r>
          </a:p>
          <a:p>
            <a:pPr algn="l"/>
            <a:endParaRPr lang="en-GB" sz="1100" b="0" i="0" u="none" strike="noStrike" baseline="0" dirty="0">
              <a:solidFill>
                <a:srgbClr val="000000"/>
              </a:solidFill>
              <a:latin typeface="EC Square Sans Pro" panose="020B0506040000020004" pitchFamily="34" charset="0"/>
            </a:endParaRPr>
          </a:p>
          <a:p>
            <a:pPr algn="l"/>
            <a:r>
              <a:rPr lang="sl-SI" sz="1100" b="0" i="0" u="none" strike="noStrike" baseline="0">
                <a:solidFill>
                  <a:srgbClr val="000000"/>
                </a:solidFill>
                <a:latin typeface="EC Square Sans Pro" panose="020B0506040000020004" pitchFamily="34" charset="0"/>
              </a:rPr>
              <a:t>Primer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100" b="1" i="0" u="none" strike="noStrike" baseline="0">
                <a:solidFill>
                  <a:srgbClr val="000000"/>
                </a:solidFill>
                <a:latin typeface="EC Square Sans Pro" panose="020B0506040000020004" pitchFamily="34" charset="0"/>
              </a:rPr>
              <a:t>Brojlerji </a:t>
            </a:r>
            <a:r>
              <a:rPr lang="sl-SI" sz="1100" b="0" i="0" u="none" strike="noStrike" baseline="0">
                <a:solidFill>
                  <a:srgbClr val="000000"/>
                </a:solidFill>
                <a:latin typeface="EC Square Sans Pro" panose="020B0506040000020004" pitchFamily="34" charset="0"/>
              </a:rPr>
              <a:t> </a:t>
            </a:r>
            <a:r>
              <a:rPr lang="sl-SI" sz="1100">
                <a:latin typeface="EC Square Sans Pro" panose="020B0506040000020004" pitchFamily="34" charset="0"/>
              </a:rPr>
              <a:t>Trendi glede odpornosti na izbrane protimikrobne snovi (</a:t>
            </a:r>
            <a:r>
              <a:rPr lang="sl-SI" sz="1100" b="0" i="0" u="none" strike="noStrike" baseline="0">
                <a:solidFill>
                  <a:srgbClr val="000000"/>
                </a:solidFill>
                <a:latin typeface="EC Square Sans Pro" panose="020B0506040000020004" pitchFamily="34" charset="0"/>
              </a:rPr>
              <a:t>ampicillin, cefotaksim, ciprofloksacin in tetraciklin)</a:t>
            </a:r>
            <a:r>
              <a:rPr lang="sl-SI" sz="1100">
                <a:latin typeface="EC Square Sans Pro" panose="020B0506040000020004" pitchFamily="34" charset="0"/>
              </a:rPr>
              <a:t> pri bakteriji </a:t>
            </a:r>
            <a:r>
              <a:rPr lang="sl-SI" sz="1100" i="1">
                <a:latin typeface="EC Square Sans Pro" panose="020B0506040000020004" pitchFamily="34" charset="0"/>
              </a:rPr>
              <a:t>E. coli </a:t>
            </a:r>
            <a:r>
              <a:rPr lang="sl-SI" sz="1100">
                <a:latin typeface="EC Square Sans Pro" panose="020B0506040000020004" pitchFamily="34" charset="0"/>
              </a:rPr>
              <a:t>pri brojlerjih, 2009–2021</a:t>
            </a:r>
          </a:p>
          <a:p>
            <a:pPr algn="l"/>
            <a:r>
              <a:rPr lang="sl-SI" sz="1100" b="0" i="0" u="none" strike="noStrike" baseline="0">
                <a:solidFill>
                  <a:srgbClr val="000000"/>
                </a:solidFill>
                <a:latin typeface="EC Square Sans Pro" panose="020B0506040000020004" pitchFamily="34" charset="0"/>
              </a:rPr>
              <a:t>V 30 državah, ki so poročale podatke o vzorcih bakterij iz brojlerjev, je 68 vzorcev pokazalo trende zmanjševanja, 20 vzorcev pa je pokazalo trende povečevanja. </a:t>
            </a:r>
          </a:p>
          <a:p>
            <a:pPr algn="l"/>
            <a:r>
              <a:rPr lang="sl-SI" sz="1100" b="0" i="0" u="none" strike="noStrike" baseline="0">
                <a:solidFill>
                  <a:srgbClr val="000000"/>
                </a:solidFill>
                <a:latin typeface="EC Square Sans Pro" panose="020B0506040000020004" pitchFamily="34" charset="0"/>
              </a:rPr>
              <a:t>- V 16 državah so opazili samo trende zmanjševanja. Na Irskem, v Italiji, Latviji, na Nizozemskem in v Španiji se je odpornost zmanjšala za vse štiri protimikrobne snovi,</a:t>
            </a:r>
          </a:p>
          <a:p>
            <a:pPr algn="l"/>
            <a:r>
              <a:rPr lang="sl-SI" sz="1100" b="0" i="0" u="none" strike="noStrike" baseline="0">
                <a:solidFill>
                  <a:srgbClr val="000000"/>
                </a:solidFill>
                <a:latin typeface="EC Square Sans Pro" panose="020B0506040000020004" pitchFamily="34" charset="0"/>
              </a:rPr>
              <a:t>na Hrvaškem, v Estoniji, Franciji, Litvi in na Portugalskem pa za tri protimikrobne snovi. </a:t>
            </a:r>
          </a:p>
          <a:p>
            <a:pPr marL="285750" indent="-285750" algn="l">
              <a:buFontTx/>
              <a:buChar char="-"/>
            </a:pPr>
            <a:r>
              <a:rPr lang="sl-SI" sz="1100" b="0" i="0" u="none" strike="noStrike" baseline="0">
                <a:solidFill>
                  <a:srgbClr val="000000"/>
                </a:solidFill>
                <a:latin typeface="EC Square Sans Pro" panose="020B0506040000020004" pitchFamily="34" charset="0"/>
              </a:rPr>
              <a:t>Za razliko od tega so v treh državah opazili samo trende povečevanja. </a:t>
            </a:r>
          </a:p>
          <a:p>
            <a:pPr marL="285750" indent="-285750" algn="l">
              <a:buFontTx/>
              <a:buChar char="-"/>
            </a:pPr>
            <a:r>
              <a:rPr lang="sl-SI" sz="1100" b="0" i="0" u="none" strike="noStrike" baseline="0">
                <a:solidFill>
                  <a:srgbClr val="000000"/>
                </a:solidFill>
                <a:latin typeface="EC Square Sans Pro" panose="020B0506040000020004" pitchFamily="34" charset="0"/>
              </a:rPr>
              <a:t>Zadnja kvadratna oblika kaže povzetek zbranih trendov za vse države poročevalke (vključno z Združenim kraljestvom): </a:t>
            </a:r>
            <a:r>
              <a:rPr lang="sl-SI" sz="1100" b="0" i="0" u="sng" strike="noStrike" baseline="0">
                <a:solidFill>
                  <a:srgbClr val="000000"/>
                </a:solidFill>
                <a:latin typeface="EC Square Sans Pro" panose="020B0506040000020004" pitchFamily="34" charset="0"/>
              </a:rPr>
              <a:t>odpornost na vse štiri protimikrobne snovi se je zmanjšala s statistično pomembnostjo.</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sl-SI"/>
              <a:t>V tej predstavitvi bo predstavljena situacija s splošnimi podatki in številkami o odpornosti, ekonomskem vplivu, ukrepi, ki so bili izvedeni do zdaj in bodo izvajani od zdaj naprej. Ogledali si bomo, kar je protimikrobna odpornost, zakaj bi nas moralo skrbeti in kaj lahko naredimo glede tega.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sl-SI" sz="1100" b="0" i="1" u="none" strike="noStrike" baseline="0">
                <a:solidFill>
                  <a:srgbClr val="818385"/>
                </a:solidFill>
                <a:latin typeface="EC Square Sans Pro" panose="020B0506040000020004" pitchFamily="34" charset="0"/>
              </a:rPr>
              <a:t>Globalno spopadanje z okužbami, odpornimi proti zdravilom: Končno poročilo in priporočila – </a:t>
            </a:r>
            <a:r>
              <a:rPr lang="sl-SI" sz="1100" b="1" i="0" u="none" strike="noStrike" baseline="0">
                <a:solidFill>
                  <a:srgbClr val="818385"/>
                </a:solidFill>
                <a:latin typeface="EC Square Sans Pro" panose="020B0506040000020004" pitchFamily="34" charset="0"/>
              </a:rPr>
              <a:t>PREGLED ODPORNOSTI NA PROTIMIKROBNA ZDRAVILA</a:t>
            </a:r>
          </a:p>
          <a:p>
            <a:pPr algn="l"/>
            <a:r>
              <a:rPr lang="sl-SI" sz="1100" b="0" i="1" u="none" strike="noStrike" baseline="0">
                <a:solidFill>
                  <a:srgbClr val="818385"/>
                </a:solidFill>
                <a:latin typeface="EC Square Sans Pro" panose="020B0506040000020004" pitchFamily="34" charset="0"/>
              </a:rPr>
              <a:t>VODJA JIM O’NEILL – maja 2016 - https://amr-review.org/sites/default/files/160525_Final%20paper_with%20cover.pdf </a:t>
            </a:r>
          </a:p>
          <a:p>
            <a:pPr algn="l"/>
            <a:endParaRPr lang="en-GB" sz="1100" b="0" i="0" u="none" strike="noStrike" baseline="0" dirty="0">
              <a:solidFill>
                <a:srgbClr val="3C4982"/>
              </a:solidFill>
              <a:latin typeface="EC Square Sans Pro" panose="020B0506040000020004" pitchFamily="34" charset="0"/>
            </a:endParaRPr>
          </a:p>
          <a:p>
            <a:pPr algn="l"/>
            <a:r>
              <a:rPr lang="sl-SI" sz="1100" b="0" i="0" u="none" strike="noStrike" baseline="0">
                <a:latin typeface="EC Square Sans Pro" panose="020B0506040000020004" pitchFamily="34" charset="0"/>
              </a:rPr>
              <a:t>V zadnjih dveh desetletjih se je skupna poraba antibiotikov pri ljudeh zmerno povečala v državah članicah OECD in EU/EGP in znatno v državah, ki niso</a:t>
            </a:r>
          </a:p>
          <a:p>
            <a:pPr algn="l"/>
            <a:r>
              <a:rPr lang="sl-SI" sz="1100" b="0" i="0" u="none" strike="noStrike" baseline="0">
                <a:latin typeface="EC Square Sans Pro" panose="020B0506040000020004" pitchFamily="34" charset="0"/>
              </a:rPr>
              <a:t>članice OECD G20. </a:t>
            </a:r>
          </a:p>
          <a:p>
            <a:pPr algn="l"/>
            <a:endParaRPr lang="en-GB" sz="1100" b="0" i="0" u="none" strike="noStrike" baseline="0" dirty="0">
              <a:latin typeface="EC Square Sans Pro" panose="020B0506040000020004" pitchFamily="34" charset="0"/>
            </a:endParaRPr>
          </a:p>
          <a:p>
            <a:pPr algn="l"/>
            <a:r>
              <a:rPr lang="sl-SI" sz="1100" b="0" i="0" u="none" strike="noStrike" baseline="0">
                <a:latin typeface="EC Square Sans Pro" panose="020B0506040000020004" pitchFamily="34" charset="0"/>
              </a:rPr>
              <a:t>Živalski sektor je aktivno sodeloval pri razvoju in uvajanju skoraj vseh akcijskih načrtov, ki so jih razvile države članice OECD EU/EGP in G20.</a:t>
            </a:r>
          </a:p>
          <a:p>
            <a:pPr algn="l"/>
            <a:r>
              <a:rPr lang="sl-SI" sz="1100" b="0" i="0" u="none" strike="noStrike" baseline="0">
                <a:latin typeface="EC Square Sans Pro" panose="020B0506040000020004" pitchFamily="34" charset="0"/>
              </a:rPr>
              <a:t>Izboljšane prakse ravnanja s hrano in izboljšana biološka varnost na kmetijah obljubljajo zmanjšanje števila odpornih okužb.</a:t>
            </a:r>
          </a:p>
          <a:p>
            <a:pPr algn="l"/>
            <a:r>
              <a:rPr lang="sl-SI" sz="1100" b="0" i="0" u="none" strike="noStrike" baseline="0">
                <a:latin typeface="EC Square Sans Pro" panose="020B0506040000020004" pitchFamily="34" charset="0"/>
              </a:rPr>
              <a:t>Koristi povečanja biološke varnosti kmetij v celoti kompenzirajo stroške uvedbe.</a:t>
            </a:r>
          </a:p>
          <a:p>
            <a:pPr algn="l"/>
            <a:endParaRPr lang="en-GB" sz="1100" b="0" i="0" u="none" strike="noStrike" baseline="0" dirty="0">
              <a:latin typeface="EC Square Sans Pro" panose="020B0506040000020004" pitchFamily="34" charset="0"/>
            </a:endParaRPr>
          </a:p>
          <a:p>
            <a:pPr algn="l"/>
            <a:r>
              <a:rPr lang="sl-SI" sz="1600" b="0" i="0">
                <a:solidFill>
                  <a:srgbClr val="444444"/>
                </a:solidFill>
                <a:effectLst/>
                <a:latin typeface="Raleway" pitchFamily="2" charset="0"/>
              </a:rPr>
              <a:t>Združeni narodi na podlagi poročila Jima O’Neila ocenjujejo, da bodo superodporne bakterije in povezane oblike protimikrobne odpornosti do leta 2050 povzročile 10 milijonov smrti na leto. </a:t>
            </a:r>
          </a:p>
          <a:p>
            <a:pPr algn="l"/>
            <a:endParaRPr lang="en-GB" sz="1600" b="0" i="0" u="none" strike="noStrike" baseline="0" dirty="0">
              <a:solidFill>
                <a:srgbClr val="444444"/>
              </a:solidFill>
              <a:effectLst/>
              <a:latin typeface="Raleway" pitchFamily="2" charset="0"/>
            </a:endParaRPr>
          </a:p>
          <a:p>
            <a:pPr algn="l"/>
            <a:r>
              <a:rPr lang="sl-SI" sz="1600" b="0" i="0" u="none" strike="noStrike" baseline="0">
                <a:solidFill>
                  <a:srgbClr val="444444"/>
                </a:solidFill>
                <a:effectLst/>
                <a:latin typeface="Raleway" pitchFamily="2" charset="0"/>
                <a:ea typeface="+mn-ea"/>
                <a:cs typeface="+mn-cs"/>
              </a:rPr>
              <a:t>Na grafiki je prikazana </a:t>
            </a:r>
            <a:r>
              <a:rPr lang="sl-SI" sz="1600" b="0" i="0">
                <a:solidFill>
                  <a:srgbClr val="444444"/>
                </a:solidFill>
                <a:effectLst/>
                <a:latin typeface="Raleway" pitchFamily="2" charset="0"/>
                <a:ea typeface="+mn-ea"/>
                <a:cs typeface="+mn-cs"/>
              </a:rPr>
              <a:t>napovedana umrljivost zaradi protimikrobne odpornosti v primerjavi z običajnimi vzroki trenutnih smrti ter ocene glede vzrokov smrti leta 2050. </a:t>
            </a:r>
          </a:p>
          <a:p>
            <a:pPr algn="l"/>
            <a:r>
              <a:rPr lang="sl-SI" sz="1600" b="0" i="0">
                <a:solidFill>
                  <a:srgbClr val="444444"/>
                </a:solidFill>
                <a:effectLst/>
                <a:latin typeface="Raleway" pitchFamily="2" charset="0"/>
                <a:ea typeface="+mn-ea"/>
                <a:cs typeface="+mn-cs"/>
              </a:rPr>
              <a:t>Podatki različnih vzrokov trenutnih smrti so bili pridobljeni iz različnih virov: </a:t>
            </a:r>
          </a:p>
          <a:p>
            <a:pPr marL="171450" indent="-171450" algn="l">
              <a:buFont typeface="Arial" panose="020B0604020202020204" pitchFamily="34" charset="0"/>
              <a:buChar char="•"/>
            </a:pPr>
            <a:r>
              <a:rPr lang="sl-SI" sz="1100" b="0" i="0" u="none" strike="noStrike" baseline="0">
                <a:solidFill>
                  <a:srgbClr val="3C4982"/>
                </a:solidFill>
                <a:latin typeface="EC Square Sans Pro" panose="020B0506040000020004" pitchFamily="34" charset="0"/>
              </a:rPr>
              <a:t>Sladkorna bolezen: www.whi.int/mediacentre/factsheets/fs312/en/ Rak: www.whi.int/mediacentre/factsheets/fs297/en/</a:t>
            </a:r>
          </a:p>
          <a:p>
            <a:pPr marL="171450" indent="-171450" algn="l">
              <a:buFont typeface="Arial" panose="020B0604020202020204" pitchFamily="34" charset="0"/>
              <a:buChar char="•"/>
            </a:pPr>
            <a:r>
              <a:rPr lang="sl-SI" sz="1100" b="0" i="0" u="none" strike="noStrike" baseline="0">
                <a:solidFill>
                  <a:srgbClr val="3C4982"/>
                </a:solidFill>
                <a:latin typeface="EC Square Sans Pro" panose="020B0506040000020004" pitchFamily="34" charset="0"/>
              </a:rPr>
              <a:t>Kolera: www.whi.int/mediacentre/factsheets/fs107/en/ Obolenja z drisko: www.sciencedirect.com/science/article/pii/So140673612617280</a:t>
            </a:r>
          </a:p>
          <a:p>
            <a:pPr marL="171450" indent="-171450" algn="l">
              <a:buFont typeface="Arial" panose="020B0604020202020204" pitchFamily="34" charset="0"/>
              <a:buChar char="•"/>
            </a:pPr>
            <a:r>
              <a:rPr lang="sl-SI" sz="1100" b="0" i="0" u="none" strike="noStrike" baseline="0">
                <a:solidFill>
                  <a:srgbClr val="3C4982"/>
                </a:solidFill>
                <a:latin typeface="EC Square Sans Pro" panose="020B0506040000020004" pitchFamily="34" charset="0"/>
              </a:rPr>
              <a:t>Ošpice: www.sciencedirect.com/science/article/pii/So140673612617280 Nesreče v cestnem prometu: www.whi.int/mediacentre/factsheets/fs358/en/</a:t>
            </a:r>
          </a:p>
          <a:p>
            <a:pPr marL="171450" indent="-171450" algn="l">
              <a:buFont typeface="Arial" panose="020B0604020202020204" pitchFamily="34" charset="0"/>
              <a:buChar char="•"/>
            </a:pPr>
            <a:r>
              <a:rPr lang="sl-SI" sz="1100" b="0" i="0" u="none" strike="noStrike" baseline="0">
                <a:solidFill>
                  <a:srgbClr val="3C4982"/>
                </a:solidFill>
                <a:latin typeface="EC Square Sans Pro" panose="020B0506040000020004" pitchFamily="34" charset="0"/>
              </a:rPr>
              <a:t>Tetanus: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sl-SI" sz="1100" b="0" i="0" u="none" strike="noStrike" baseline="0">
                <a:solidFill>
                  <a:srgbClr val="3C4982"/>
                </a:solidFill>
                <a:latin typeface="EC Square Sans Pro" panose="020B0506040000020004" pitchFamily="34" charset="0"/>
              </a:rPr>
              <a:t>Protimikrobna odpornost </a:t>
            </a:r>
            <a:r>
              <a:rPr lang="sl-SI" sz="1100" b="0" i="0" u="none" strike="noStrike" baseline="0">
                <a:solidFill>
                  <a:srgbClr val="3C4982"/>
                </a:solidFill>
                <a:highlight>
                  <a:srgbClr val="FFFF00"/>
                </a:highlight>
                <a:latin typeface="EC Square Sans Pro" panose="020B0506040000020004" pitchFamily="34" charset="0"/>
              </a:rPr>
              <a:t>ima </a:t>
            </a:r>
            <a:r>
              <a:rPr lang="sl-SI" sz="1100" b="0" i="0" u="none" strike="noStrike" baseline="0">
                <a:solidFill>
                  <a:srgbClr val="3C4982"/>
                </a:solidFill>
                <a:latin typeface="EC Square Sans Pro" panose="020B0506040000020004" pitchFamily="34" charset="0"/>
              </a:rPr>
              <a:t>dejansko velik vpliv na zdravstveni sistem v Evropi, ki po podatkih </a:t>
            </a:r>
            <a:r>
              <a:rPr lang="sl-SI" sz="1600" b="0" i="0">
                <a:solidFill>
                  <a:srgbClr val="4D5156"/>
                </a:solidFill>
                <a:effectLst/>
                <a:latin typeface="arial" panose="020B0604020202020204" pitchFamily="34" charset="0"/>
              </a:rPr>
              <a:t>Organizacije za ekonomsko sodelovanje in razvoj </a:t>
            </a:r>
            <a:r>
              <a:rPr lang="sl-SI" sz="1600" b="0" i="0" u="none" strike="noStrike" baseline="0">
                <a:solidFill>
                  <a:srgbClr val="3C4982"/>
                </a:solidFill>
                <a:latin typeface="EC Square Sans Pro" panose="020B0506040000020004" pitchFamily="34" charset="0"/>
              </a:rPr>
              <a:t>(OECD)</a:t>
            </a:r>
            <a:r>
              <a:rPr lang="sl-SI" sz="1600" b="0" i="0">
                <a:solidFill>
                  <a:srgbClr val="4D5156"/>
                </a:solidFill>
                <a:effectLst/>
                <a:latin typeface="arial" panose="020B0604020202020204" pitchFamily="34" charset="0"/>
              </a:rPr>
              <a:t> stane približno 1,1 milijarde EUR letno.</a:t>
            </a:r>
          </a:p>
          <a:p>
            <a:pPr algn="l"/>
            <a:r>
              <a:rPr lang="sl-SI" sz="1100" b="0" i="0">
                <a:solidFill>
                  <a:srgbClr val="3F4A52"/>
                </a:solidFill>
                <a:effectLst/>
                <a:latin typeface="EC Square Sans Pro" panose="020B0506040000020004" pitchFamily="34" charset="0"/>
              </a:rPr>
              <a:t>Če se okužba ne odziva na zdravljenje s protimikrobnimi zdravili prvega izbora </a:t>
            </a:r>
            <a:r>
              <a:rPr lang="sl-SI" sz="1800" b="0" i="0" u="none" strike="noStrike">
                <a:solidFill>
                  <a:srgbClr val="3F4A52"/>
                </a:solidFill>
                <a:effectLst/>
                <a:latin typeface="EC Square Sans Pro" panose="020B0506040000020004" pitchFamily="34" charset="0"/>
              </a:rPr>
              <a:t>(„Zdravljenje prvega izbora je tisto zdravljenje, ki se priporoča kot prva izbira“), </a:t>
            </a:r>
            <a:r>
              <a:rPr lang="sl-SI" sz="1100" b="0" i="0">
                <a:solidFill>
                  <a:srgbClr val="3F4A52"/>
                </a:solidFill>
                <a:effectLst/>
                <a:latin typeface="EC Square Sans Pro" panose="020B0506040000020004" pitchFamily="34" charset="0"/>
              </a:rPr>
              <a:t>se zdravstveni delavci zatečejo k </a:t>
            </a:r>
            <a:r>
              <a:rPr lang="sl-SI" sz="1100" b="1" i="0">
                <a:solidFill>
                  <a:srgbClr val="3F4A52"/>
                </a:solidFill>
                <a:effectLst/>
                <a:latin typeface="EC Square Sans Pro" panose="020B0506040000020004" pitchFamily="34" charset="0"/>
              </a:rPr>
              <a:t>dražjim</a:t>
            </a:r>
            <a:r>
              <a:rPr lang="sl-SI" sz="1100" b="0" i="0">
                <a:solidFill>
                  <a:srgbClr val="3F4A52"/>
                </a:solidFill>
                <a:effectLst/>
                <a:latin typeface="EC Square Sans Pro" panose="020B0506040000020004" pitchFamily="34" charset="0"/>
              </a:rPr>
              <a:t> </a:t>
            </a:r>
            <a:r>
              <a:rPr lang="sl-SI" sz="1100" b="1" i="0">
                <a:solidFill>
                  <a:srgbClr val="3F4A52"/>
                </a:solidFill>
                <a:effectLst/>
                <a:latin typeface="EC Square Sans Pro" panose="020B0506040000020004" pitchFamily="34" charset="0"/>
              </a:rPr>
              <a:t>alternativam</a:t>
            </a:r>
            <a:r>
              <a:rPr lang="sl-SI" sz="1100" b="0" i="0">
                <a:solidFill>
                  <a:srgbClr val="3F4A52"/>
                </a:solidFill>
                <a:effectLst/>
                <a:latin typeface="EC Square Sans Pro" panose="020B0506040000020004" pitchFamily="34" charset="0"/>
              </a:rPr>
              <a:t>, kot so razpoložljiva zdravila drugega in tretjega izbora (zadnje možnosti zdravljenja, ki so na voljo). Zapleti ali daljše trajanje bolezni včasih zahtevajo </a:t>
            </a:r>
            <a:r>
              <a:rPr lang="sl-SI" sz="1100" b="1" i="0">
                <a:solidFill>
                  <a:srgbClr val="3F4A52"/>
                </a:solidFill>
                <a:effectLst/>
                <a:latin typeface="EC Square Sans Pro" panose="020B0506040000020004" pitchFamily="34" charset="0"/>
              </a:rPr>
              <a:t>daljše bivanje v bolnišnici</a:t>
            </a:r>
            <a:r>
              <a:rPr lang="sl-SI" sz="1100" b="0" i="0">
                <a:solidFill>
                  <a:srgbClr val="3F4A52"/>
                </a:solidFill>
                <a:effectLst/>
                <a:latin typeface="EC Square Sans Pro" panose="020B0506040000020004" pitchFamily="34" charset="0"/>
              </a:rPr>
              <a:t> z ustrezno višjimi stroški.</a:t>
            </a:r>
          </a:p>
          <a:p>
            <a:pPr algn="l"/>
            <a:r>
              <a:rPr lang="sl-SI" sz="1100" b="0" i="1">
                <a:solidFill>
                  <a:srgbClr val="000000"/>
                </a:solidFill>
                <a:effectLst/>
                <a:latin typeface="EC Square Sans Pro" panose="020B0506040000020004" pitchFamily="34" charset="0"/>
              </a:rPr>
              <a:t>Vir:</a:t>
            </a:r>
            <a:r>
              <a:rPr lang="sl-SI" sz="1100" b="0" i="0">
                <a:solidFill>
                  <a:srgbClr val="000000"/>
                </a:solidFill>
                <a:effectLst/>
                <a:latin typeface="EC Square Sans Pro" panose="020B0506040000020004" pitchFamily="34" charset="0"/>
              </a:rPr>
              <a:t> OECD (2018), </a:t>
            </a:r>
            <a:r>
              <a:rPr lang="sl-SI" sz="1100" b="0" i="1">
                <a:solidFill>
                  <a:srgbClr val="000000"/>
                </a:solidFill>
                <a:effectLst/>
                <a:latin typeface="EC Square Sans Pro" panose="020B0506040000020004" pitchFamily="34" charset="0"/>
              </a:rPr>
              <a:t>Stemming the Superbug Tide: Just A Few Dollars More</a:t>
            </a:r>
            <a:r>
              <a:rPr lang="sl-SI" sz="1100" b="0" i="0">
                <a:solidFill>
                  <a:srgbClr val="000000"/>
                </a:solidFill>
                <a:effectLst/>
                <a:latin typeface="EC Square Sans Pro" panose="020B0506040000020004" pitchFamily="34" charset="0"/>
              </a:rPr>
              <a:t>, OECD Health Policy Studies, OECD Publishing, Paris, </a:t>
            </a:r>
            <a:r>
              <a:rPr lang="sl-SI" sz="1100" b="0" i="0">
                <a:solidFill>
                  <a:srgbClr val="000000"/>
                </a:solidFill>
                <a:effectLst/>
                <a:latin typeface="EC Square Sans Pro" panose="020B0506040000020004" pitchFamily="34" charset="0"/>
                <a:hlinkClick r:id="rId3"/>
              </a:rPr>
              <a:t>https://doi.org/10.1787/9789264307599-en</a:t>
            </a:r>
            <a:r>
              <a:rPr lang="sl-SI" sz="1100" b="0" i="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algn="l"/>
            <a:r>
              <a:rPr lang="sl-SI" sz="1100" b="0" i="0">
                <a:solidFill>
                  <a:srgbClr val="000000"/>
                </a:solidFill>
                <a:effectLst/>
                <a:latin typeface="EC Square Sans Pro" panose="020B0506040000020004" pitchFamily="34" charset="0"/>
              </a:rPr>
              <a:t>Leta 2023 je bilo izdano novo poročilo OECD z naslovom „Embracing a One Health Framework to Fight Antimicrobial Resistance“ (Sprejemanje enega zdravstvenega modela za boj proti protimikrobni odpornosti), v katerem so izračunali ekonomsko škodo zaradi protimikrobne odpornosti v državah članicah OECD in EU.  V poročilu so upoštevali tako stroške zdravstva kot tudi izgube produktivnosti. Ocenjujejo, da je ekonomski vpliv veliko večji v EU, od 7 do 12 milijard na leto, odvisno od uporabljenega scenarija. </a:t>
            </a:r>
          </a:p>
          <a:p>
            <a:pPr algn="l"/>
            <a:r>
              <a:rPr lang="sl-SI" sz="1100" b="0" i="0">
                <a:solidFill>
                  <a:srgbClr val="000000"/>
                </a:solidFill>
                <a:effectLst/>
                <a:latin typeface="EC Square Sans Pro" panose="020B0506040000020004" pitchFamily="34" charset="0"/>
              </a:rPr>
              <a:t>https://www.oecd.org/en/publications/embracing-a-one-health-framework-to-fight-antimicrobial-resistance_ce44c755-en.html</a:t>
            </a:r>
          </a:p>
          <a:p>
            <a:pPr algn="l"/>
            <a:endParaRPr lang="en-GB" sz="1100" b="0" i="0" dirty="0">
              <a:solidFill>
                <a:srgbClr val="000000"/>
              </a:solidFill>
              <a:effectLst/>
              <a:latin typeface="EC Square Sans Pro" panose="020B0506040000020004" pitchFamily="34" charset="0"/>
            </a:endParaRP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sl-SI" sz="1100" b="0" i="0">
                <a:solidFill>
                  <a:srgbClr val="404040"/>
                </a:solidFill>
                <a:effectLst/>
                <a:latin typeface="arial" panose="020B0604020202020204" pitchFamily="34" charset="0"/>
              </a:rPr>
              <a:t>Protimikrobna odpornost (AMR) je sposobnost mikroorganizmov preživeti ali se razmnoževati kljub protimikrobni snovi, ki običajno zavre ali uniči tak </a:t>
            </a:r>
            <a:r>
              <a:rPr lang="sl-SI" sz="1100">
                <a:solidFill>
                  <a:srgbClr val="404040"/>
                </a:solidFill>
                <a:latin typeface="arial" panose="020B0604020202020204" pitchFamily="34" charset="0"/>
              </a:rPr>
              <a:t>mikroorganizem. </a:t>
            </a:r>
          </a:p>
          <a:p>
            <a:pPr algn="l"/>
            <a:r>
              <a:rPr lang="sl-SI" sz="1100">
                <a:solidFill>
                  <a:srgbClr val="404040"/>
                </a:solidFill>
                <a:latin typeface="arial" panose="020B0604020202020204" pitchFamily="34" charset="0"/>
              </a:rPr>
              <a:t>To je posledica naravne selekcije in genetike. </a:t>
            </a:r>
            <a:r>
              <a:rPr lang="sl-SI" sz="1100" b="0" i="0">
                <a:solidFill>
                  <a:srgbClr val="1F1F1F"/>
                </a:solidFill>
                <a:effectLst/>
                <a:latin typeface="Google Sans"/>
              </a:rPr>
              <a:t>Do odpornosti na antibiotike pride tudi, če se bakterije spremenijo, da se zaščitijo pred antibiotikom. </a:t>
            </a:r>
          </a:p>
          <a:p>
            <a:pPr algn="l"/>
            <a:r>
              <a:rPr lang="sl-SI" sz="1100">
                <a:solidFill>
                  <a:srgbClr val="404040"/>
                </a:solidFill>
                <a:latin typeface="arial" panose="020B0604020202020204" pitchFamily="34" charset="0"/>
              </a:rPr>
              <a:t>Poleg tega razvoj odpornosti spodbujajo tudi dodatni človeški dejavniki, kot so: </a:t>
            </a:r>
          </a:p>
          <a:p>
            <a:pPr marL="285750" indent="-285750" algn="l">
              <a:buFont typeface="Arial" panose="020B0604020202020204" pitchFamily="34" charset="0"/>
              <a:buChar char="•"/>
            </a:pPr>
            <a:r>
              <a:rPr lang="sl-SI" sz="1100">
                <a:solidFill>
                  <a:srgbClr val="404040"/>
                </a:solidFill>
                <a:latin typeface="arial" panose="020B0604020202020204" pitchFamily="34" charset="0"/>
              </a:rPr>
              <a:t>Nepravilna uporaba: </a:t>
            </a:r>
          </a:p>
          <a:p>
            <a:pPr marL="742950" lvl="1" indent="-285750" algn="l">
              <a:buFont typeface="Arial" panose="020B0604020202020204" pitchFamily="34" charset="0"/>
              <a:buChar char="•"/>
            </a:pPr>
            <a:r>
              <a:rPr lang="sl-SI" sz="1100">
                <a:solidFill>
                  <a:srgbClr val="404040"/>
                </a:solidFill>
                <a:latin typeface="arial" panose="020B0604020202020204" pitchFamily="34" charset="0"/>
              </a:rPr>
              <a:t>Čezmerna uporaba: </a:t>
            </a:r>
          </a:p>
          <a:p>
            <a:pPr marL="1200150" lvl="2" indent="-285750" algn="l">
              <a:buFont typeface="Arial" panose="020B0604020202020204" pitchFamily="34" charset="0"/>
              <a:buChar char="•"/>
            </a:pPr>
            <a:r>
              <a:rPr lang="sl-SI" sz="1100">
                <a:solidFill>
                  <a:srgbClr val="404040"/>
                </a:solidFill>
                <a:latin typeface="arial" panose="020B0604020202020204" pitchFamily="34" charset="0"/>
              </a:rPr>
              <a:t>skupna raba antibiotikov</a:t>
            </a:r>
          </a:p>
          <a:p>
            <a:pPr marL="1200150" lvl="2" indent="-285750" algn="l">
              <a:buFont typeface="Arial" panose="020B0604020202020204" pitchFamily="34" charset="0"/>
              <a:buChar char="•"/>
            </a:pPr>
            <a:r>
              <a:rPr lang="sl-SI" sz="1100">
                <a:solidFill>
                  <a:srgbClr val="404040"/>
                </a:solidFill>
                <a:latin typeface="arial" panose="020B0604020202020204" pitchFamily="34" charset="0"/>
              </a:rPr>
              <a:t>uporaba antibiotikov, ne da bi bilo to potrebno</a:t>
            </a:r>
          </a:p>
          <a:p>
            <a:pPr marL="1200150" lvl="2" indent="-285750" algn="l">
              <a:buFont typeface="Arial" panose="020B0604020202020204" pitchFamily="34" charset="0"/>
              <a:buChar char="•"/>
            </a:pPr>
            <a:r>
              <a:rPr lang="sl-SI" sz="1100">
                <a:solidFill>
                  <a:srgbClr val="404040"/>
                </a:solidFill>
                <a:latin typeface="arial" panose="020B0604020202020204" pitchFamily="34" charset="0"/>
              </a:rPr>
              <a:t>uporaba antibiotikov za virusne okužbe in vnetja</a:t>
            </a:r>
          </a:p>
          <a:p>
            <a:pPr marL="742950" lvl="1" indent="-285750" algn="l">
              <a:buFont typeface="Arial" panose="020B0604020202020204" pitchFamily="34" charset="0"/>
              <a:buChar char="•"/>
            </a:pPr>
            <a:r>
              <a:rPr lang="sl-SI" sz="1100">
                <a:solidFill>
                  <a:srgbClr val="404040"/>
                </a:solidFill>
                <a:latin typeface="arial" panose="020B0604020202020204" pitchFamily="34" charset="0"/>
              </a:rPr>
              <a:t>Zloraba: </a:t>
            </a:r>
          </a:p>
          <a:p>
            <a:pPr marL="1200150" lvl="2" indent="-285750" algn="l">
              <a:buFont typeface="Arial" panose="020B0604020202020204" pitchFamily="34" charset="0"/>
              <a:buChar char="•"/>
            </a:pPr>
            <a:r>
              <a:rPr lang="sl-SI" sz="1100">
                <a:solidFill>
                  <a:srgbClr val="404040"/>
                </a:solidFill>
                <a:latin typeface="arial" panose="020B0604020202020204" pitchFamily="34" charset="0"/>
              </a:rPr>
              <a:t>uporaba protimikrobnih snovi kot sredstev za spodbudo rasti živali na kmetijah ali v akvakulturi</a:t>
            </a:r>
          </a:p>
          <a:p>
            <a:pPr marL="1200150" lvl="2" indent="-285750" algn="l">
              <a:buFont typeface="Arial" panose="020B0604020202020204" pitchFamily="34" charset="0"/>
              <a:buChar char="•"/>
            </a:pPr>
            <a:r>
              <a:rPr lang="sl-SI" sz="1100">
                <a:solidFill>
                  <a:srgbClr val="404040"/>
                </a:solidFill>
                <a:latin typeface="arial" panose="020B0604020202020204" pitchFamily="34" charset="0"/>
              </a:rPr>
              <a:t>zdravljenje, ki se ne izvede do konca urnika, ali jemanje nezadostnega odmerka</a:t>
            </a:r>
          </a:p>
          <a:p>
            <a:pPr marL="1200150" lvl="2" indent="-285750" algn="l">
              <a:buFont typeface="Arial" panose="020B0604020202020204" pitchFamily="34" charset="0"/>
              <a:buChar char="•"/>
            </a:pPr>
            <a:r>
              <a:rPr lang="sl-SI" sz="1100">
                <a:solidFill>
                  <a:srgbClr val="404040"/>
                </a:solidFill>
                <a:latin typeface="arial" panose="020B0604020202020204" pitchFamily="34" charset="0"/>
              </a:rPr>
              <a:t>jemanje antibiotikov zaradi napačnih indikacij, kot so virusna okužba in vnetje</a:t>
            </a:r>
          </a:p>
          <a:p>
            <a:pPr algn="l"/>
            <a:endParaRPr lang="en-GB" sz="1100" dirty="0">
              <a:solidFill>
                <a:srgbClr val="404040"/>
              </a:solidFill>
              <a:latin typeface="arial" panose="020B0604020202020204" pitchFamily="34" charset="0"/>
            </a:endParaRPr>
          </a:p>
          <a:p>
            <a:pPr algn="l"/>
            <a:r>
              <a:rPr lang="sl-SI" sz="1100" b="0" i="0" u="none" strike="noStrike" baseline="0">
                <a:latin typeface="ECSquareSansPro-Regular"/>
              </a:rPr>
              <a:t>Zaradi tega postanejo protimikrobne snovi manj učinkovite in na koncu neuporabne za ljudi in </a:t>
            </a:r>
            <a:r>
              <a:rPr lang="sl-SI" sz="1100" b="0" i="0" u="none" strike="noStrike" baseline="0">
                <a:solidFill>
                  <a:srgbClr val="FFFFFF"/>
                </a:solidFill>
                <a:latin typeface="ECSquareSansPro-Regular"/>
              </a:rPr>
              <a:t>veterinarsko medicino.</a:t>
            </a:r>
          </a:p>
          <a:p>
            <a:r>
              <a:rPr lang="sl-SI" sz="1100" b="0" i="0">
                <a:solidFill>
                  <a:srgbClr val="1F1F1F"/>
                </a:solidFill>
                <a:effectLst/>
                <a:latin typeface="Google Sans"/>
              </a:rPr>
              <a:t>Vse bakterije se širijo po zraku, v vodi, zemlji, hrani ali živih vektorjih. </a:t>
            </a:r>
          </a:p>
          <a:p>
            <a:r>
              <a:rPr lang="sl-SI" sz="1100" b="0" i="0">
                <a:solidFill>
                  <a:srgbClr val="1F1F1F"/>
                </a:solidFill>
                <a:effectLst/>
                <a:latin typeface="Google Sans"/>
              </a:rPr>
              <a:t>Na naslednji sliki so prikazani različni načini širjenja.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sl-SI" sz="1100" b="0" i="0" u="none" strike="noStrike" baseline="0">
                <a:latin typeface="EC Square Sans Pro" panose="020B0506040000020004" pitchFamily="34" charset="0"/>
              </a:rPr>
              <a:t>Koncept enega zdravstvenega modela priznava, da je zdravje ljudi tesno povezano z zdravjem živali in okolja, tj. da so živalska krma, človeška hrana, živalsko in</a:t>
            </a:r>
          </a:p>
          <a:p>
            <a:pPr algn="l"/>
            <a:r>
              <a:rPr lang="sl-SI" sz="1100" b="0" i="0" u="none" strike="noStrike" baseline="0">
                <a:latin typeface="EC Square Sans Pro" panose="020B0506040000020004" pitchFamily="34" charset="0"/>
              </a:rPr>
              <a:t>človeško zdravje ter onesnaženje okolja tesno povezani. </a:t>
            </a:r>
          </a:p>
          <a:p>
            <a:pPr algn="l"/>
            <a:endParaRPr lang="en-GB" sz="1100" b="0" i="0" u="none" strike="noStrike" baseline="0" dirty="0">
              <a:solidFill>
                <a:srgbClr val="404040"/>
              </a:solidFill>
              <a:effectLst/>
              <a:latin typeface="EC Square Sans Pro" panose="020B0506040000020004" pitchFamily="34" charset="0"/>
            </a:endParaRPr>
          </a:p>
          <a:p>
            <a:r>
              <a:rPr lang="sl-SI" sz="1100" b="0" i="0">
                <a:solidFill>
                  <a:srgbClr val="1C1D1E"/>
                </a:solidFill>
                <a:effectLst/>
                <a:latin typeface="EC Square Sans Pro" panose="020B0506040000020004" pitchFamily="34" charset="0"/>
              </a:rPr>
              <a:t>To odraža pristop „enega zdravstvenega modela Evropske komisije“ do protimikrobne odpornosti z naslavljanjem humanega in veterinarskega sektorja skupaj na holističen in koordiniran način.</a:t>
            </a:r>
          </a:p>
          <a:p>
            <a:endParaRPr lang="en-GB" sz="1100" b="0" i="0" dirty="0">
              <a:solidFill>
                <a:srgbClr val="1C1D1E"/>
              </a:solidFill>
              <a:effectLst/>
              <a:latin typeface="EC Square Sans Pro" panose="020B0506040000020004" pitchFamily="34" charset="0"/>
            </a:endParaRPr>
          </a:p>
          <a:p>
            <a:r>
              <a:rPr lang="sl-SI" sz="1100" b="0" i="0">
                <a:solidFill>
                  <a:srgbClr val="202122"/>
                </a:solidFill>
                <a:effectLst/>
                <a:latin typeface="EC Square Sans Pro" panose="020B0506040000020004" pitchFamily="34" charset="0"/>
              </a:rPr>
              <a:t>Povečana uporaba antibiotikov je zaskrbljujoča, ker se </a:t>
            </a:r>
            <a:r>
              <a:rPr lang="sl-SI" sz="1100" b="0" i="0">
                <a:solidFill>
                  <a:srgbClr val="202122"/>
                </a:solidFill>
                <a:effectLst/>
                <a:latin typeface="EC Square Sans Pro" panose="020B0506040000020004" pitchFamily="34" charset="0"/>
                <a:hlinkClick r:id="rId3" tooltip="Odpornost na antibiotike">
                  <a:extLst>
                    <a:ext uri="{A12FA001-AC4F-418D-AE19-62706E023703}">
                      <ahyp:hlinkClr xmlns:ahyp="http://schemas.microsoft.com/office/drawing/2018/hyperlinkcolor" val="tx"/>
                    </a:ext>
                  </a:extLst>
                </a:hlinkClick>
              </a:rPr>
              <a:t>odpornost na antibiotike</a:t>
            </a:r>
            <a:r>
              <a:rPr lang="sl-SI" sz="1100" b="0" i="0">
                <a:solidFill>
                  <a:srgbClr val="202122"/>
                </a:solidFill>
                <a:effectLst/>
                <a:latin typeface="EC Square Sans Pro" panose="020B0506040000020004" pitchFamily="34" charset="0"/>
              </a:rPr>
              <a:t> obravnava kot resna grožnja za zdravje ljudi in živali ter njihovo prihodnjo dobrobit. Rastoče število antibiotikov ali bakterij, odpornih na antibiotike v okolju, pa bi lahko povečalo število okužb, odpornih na zdravila, pri ljudeh in živalih.</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100" b="0" i="0">
                <a:solidFill>
                  <a:srgbClr val="202122"/>
                </a:solidFill>
                <a:effectLst/>
                <a:latin typeface="EC Square Sans Pro" panose="020B0506040000020004" pitchFamily="34" charset="0"/>
              </a:rPr>
              <a:t>Besedilo slike se osredotoča na porabo protimikrobnih snovi pri živalih za proizvodnjo živil. Vendar </a:t>
            </a:r>
            <a:r>
              <a:rPr lang="sl-SI" sz="1800">
                <a:solidFill>
                  <a:srgbClr val="000000"/>
                </a:solidFill>
                <a:latin typeface="Adobe Clean DC"/>
              </a:rPr>
              <a:t>to načeloma ni omejeno samo na živali za proizvodnjo živil kljub temu, da govorimo s kmeti in veterinarji za živali za proizvodnjo živil. </a:t>
            </a: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100" b="0" i="0">
                <a:solidFill>
                  <a:srgbClr val="3F4A52"/>
                </a:solidFill>
                <a:effectLst/>
                <a:latin typeface="Open Sans" panose="020B0606030504020204" pitchFamily="34" charset="0"/>
              </a:rPr>
              <a:t>Leta 2020, se je v Evropi več kot </a:t>
            </a:r>
            <a:r>
              <a:rPr lang="sl-SI" sz="1100" b="1" i="0">
                <a:solidFill>
                  <a:srgbClr val="3F4A52"/>
                </a:solidFill>
                <a:effectLst/>
                <a:latin typeface="Open Sans" panose="020B0606030504020204" pitchFamily="34" charset="0"/>
              </a:rPr>
              <a:t>800.000</a:t>
            </a:r>
            <a:r>
              <a:rPr lang="sl-SI" sz="1100" b="0" i="0">
                <a:solidFill>
                  <a:srgbClr val="3F4A52"/>
                </a:solidFill>
                <a:effectLst/>
                <a:latin typeface="Open Sans" panose="020B0606030504020204" pitchFamily="34" charset="0"/>
              </a:rPr>
              <a:t> ljudi </a:t>
            </a:r>
            <a:r>
              <a:rPr lang="sl-SI" sz="1100" b="1" i="0">
                <a:solidFill>
                  <a:srgbClr val="3F4A52"/>
                </a:solidFill>
                <a:effectLst/>
                <a:latin typeface="Open Sans" panose="020B0606030504020204" pitchFamily="34" charset="0"/>
              </a:rPr>
              <a:t>okužilo</a:t>
            </a:r>
            <a:r>
              <a:rPr lang="sl-SI" sz="1100" b="0" i="0">
                <a:solidFill>
                  <a:srgbClr val="3F4A52"/>
                </a:solidFill>
                <a:effectLst/>
                <a:latin typeface="Open Sans" panose="020B0606030504020204" pitchFamily="34" charset="0"/>
              </a:rPr>
              <a:t> z bakterijami, odpornimi na antibiotike. Posledične bolezni so vključevale pljučnico in okužbe krvnega obtoka ter intraabdominalne okužbe. (Vir: ECDC (Evropski center za preprečevanje in obvladovanje bolezni).</a:t>
            </a:r>
          </a:p>
          <a:p>
            <a:endParaRPr lang="es-ES" sz="1100" dirty="0"/>
          </a:p>
          <a:p>
            <a:r>
              <a:rPr lang="sl-SI" sz="1100" b="0" i="0">
                <a:solidFill>
                  <a:srgbClr val="333333"/>
                </a:solidFill>
                <a:effectLst/>
                <a:latin typeface="Roboto" panose="02000000000000000000" pitchFamily="2" charset="0"/>
              </a:rPr>
              <a:t>Podatki v odstotkih o protimikrobni odpornosti v EU/EEA za kombinacije „vrsta bakterij – skupina protimikrobnih snovi“ pod nadzorom ostajajo visoki:</a:t>
            </a:r>
          </a:p>
          <a:p>
            <a:pPr marL="171450" indent="-171450">
              <a:buFontTx/>
              <a:buChar char="-"/>
            </a:pPr>
            <a:r>
              <a:rPr lang="sl-SI" sz="1100" b="0" i="0">
                <a:solidFill>
                  <a:srgbClr val="333333"/>
                </a:solidFill>
                <a:effectLst/>
                <a:latin typeface="Roboto" panose="02000000000000000000" pitchFamily="2" charset="0"/>
              </a:rPr>
              <a:t>odpornost na karbapenem pri </a:t>
            </a:r>
            <a:r>
              <a:rPr lang="sl-SI" sz="1100" b="0" i="1">
                <a:solidFill>
                  <a:srgbClr val="333333"/>
                </a:solidFill>
                <a:effectLst/>
                <a:latin typeface="Roboto" panose="02000000000000000000" pitchFamily="2" charset="0"/>
              </a:rPr>
              <a:t>Escherichia coli</a:t>
            </a:r>
            <a:r>
              <a:rPr lang="sl-SI" sz="1100" b="0" i="0">
                <a:solidFill>
                  <a:srgbClr val="333333"/>
                </a:solidFill>
                <a:effectLst/>
                <a:latin typeface="Roboto" panose="02000000000000000000" pitchFamily="2" charset="0"/>
              </a:rPr>
              <a:t> in </a:t>
            </a:r>
            <a:r>
              <a:rPr lang="sl-SI" sz="1100" b="0" i="1">
                <a:solidFill>
                  <a:srgbClr val="333333"/>
                </a:solidFill>
                <a:effectLst/>
                <a:latin typeface="Roboto" panose="02000000000000000000" pitchFamily="2" charset="0"/>
              </a:rPr>
              <a:t>Klebsiella pneumoniae </a:t>
            </a:r>
            <a:r>
              <a:rPr lang="sl-SI" sz="1100" b="0" i="0">
                <a:solidFill>
                  <a:srgbClr val="333333"/>
                </a:solidFill>
                <a:effectLst/>
                <a:latin typeface="Roboto" panose="02000000000000000000" pitchFamily="2" charset="0"/>
              </a:rPr>
              <a:t>(</a:t>
            </a:r>
            <a:r>
              <a:rPr lang="sl-SI" sz="1100" b="0" i="1">
                <a:solidFill>
                  <a:srgbClr val="333333"/>
                </a:solidFill>
                <a:effectLst/>
                <a:latin typeface="Roboto" panose="02000000000000000000" pitchFamily="2" charset="0"/>
              </a:rPr>
              <a:t>K. pneumoniae</a:t>
            </a:r>
            <a:r>
              <a:rPr lang="sl-SI" sz="1100" b="0" i="0">
                <a:solidFill>
                  <a:srgbClr val="333333"/>
                </a:solidFill>
                <a:effectLst/>
                <a:latin typeface="Roboto" panose="02000000000000000000" pitchFamily="2" charset="0"/>
              </a:rPr>
              <a:t>),</a:t>
            </a:r>
          </a:p>
          <a:p>
            <a:pPr marL="171450" indent="-171450">
              <a:buFontTx/>
              <a:buChar char="-"/>
            </a:pPr>
            <a:r>
              <a:rPr lang="sl-SI" sz="1100" b="0" i="0">
                <a:solidFill>
                  <a:srgbClr val="333333"/>
                </a:solidFill>
                <a:effectLst/>
                <a:latin typeface="Roboto" panose="02000000000000000000" pitchFamily="2" charset="0"/>
              </a:rPr>
              <a:t>odpornost na vankomicin pri </a:t>
            </a:r>
            <a:r>
              <a:rPr lang="sl-SI" sz="1100" b="0" i="1">
                <a:solidFill>
                  <a:srgbClr val="333333"/>
                </a:solidFill>
                <a:effectLst/>
                <a:latin typeface="Roboto" panose="02000000000000000000" pitchFamily="2" charset="0"/>
              </a:rPr>
              <a:t>Enterococcus faecium</a:t>
            </a:r>
            <a:r>
              <a:rPr lang="sl-SI" sz="1100" b="0" i="0">
                <a:solidFill>
                  <a:srgbClr val="333333"/>
                </a:solidFill>
                <a:effectLst/>
                <a:latin typeface="Roboto" panose="02000000000000000000" pitchFamily="2" charset="0"/>
              </a:rPr>
              <a:t>, ki kaže znano povečanje med leti 2016–2020. </a:t>
            </a:r>
          </a:p>
          <a:p>
            <a:pPr marL="171450" indent="-171450">
              <a:buFontTx/>
              <a:buChar char="-"/>
            </a:pPr>
            <a:r>
              <a:rPr lang="sl-SI" sz="1100" b="0" i="0">
                <a:solidFill>
                  <a:srgbClr val="333333"/>
                </a:solidFill>
                <a:effectLst/>
                <a:latin typeface="Roboto" panose="02000000000000000000" pitchFamily="2" charset="0"/>
              </a:rPr>
              <a:t>Visoki odstotki odpornosti na cefalosporine in karbapeneme tretje generacije pri </a:t>
            </a:r>
            <a:r>
              <a:rPr lang="sl-SI" sz="1100" b="0" i="1">
                <a:solidFill>
                  <a:srgbClr val="333333"/>
                </a:solidFill>
                <a:effectLst/>
                <a:latin typeface="Roboto" panose="02000000000000000000" pitchFamily="2" charset="0"/>
              </a:rPr>
              <a:t>K.  Pneumoniae</a:t>
            </a:r>
          </a:p>
          <a:p>
            <a:pPr marL="171450" indent="-171450">
              <a:buFontTx/>
              <a:buChar char="-"/>
            </a:pPr>
            <a:r>
              <a:rPr lang="sl-SI" sz="1100" b="0" i="0">
                <a:solidFill>
                  <a:srgbClr val="333333"/>
                </a:solidFill>
                <a:effectLst/>
                <a:latin typeface="Roboto" panose="02000000000000000000" pitchFamily="2" charset="0"/>
              </a:rPr>
              <a:t>Visoki odstotki vrst </a:t>
            </a:r>
            <a:r>
              <a:rPr lang="sl-SI" sz="1100" b="0" i="1">
                <a:solidFill>
                  <a:srgbClr val="333333"/>
                </a:solidFill>
                <a:effectLst/>
                <a:latin typeface="Roboto" panose="02000000000000000000" pitchFamily="2" charset="0"/>
              </a:rPr>
              <a:t>Acinetobacter </a:t>
            </a:r>
            <a:r>
              <a:rPr lang="sl-SI" sz="1100" b="0" i="0">
                <a:solidFill>
                  <a:srgbClr val="333333"/>
                </a:solidFill>
                <a:effectLst/>
                <a:latin typeface="Roboto" panose="02000000000000000000" pitchFamily="2" charset="0"/>
              </a:rPr>
              <a:t> in </a:t>
            </a:r>
            <a:r>
              <a:rPr lang="sl-SI" sz="1100" b="0" i="1">
                <a:solidFill>
                  <a:srgbClr val="333333"/>
                </a:solidFill>
                <a:effectLst/>
                <a:latin typeface="Roboto" panose="02000000000000000000" pitchFamily="2" charset="0"/>
              </a:rPr>
              <a:t>Pseudomonas aeruginosa</a:t>
            </a:r>
            <a:r>
              <a:rPr lang="sl-SI" sz="1100" b="0">
                <a:solidFill>
                  <a:srgbClr val="333333"/>
                </a:solidFill>
                <a:effectLst/>
                <a:latin typeface="Roboto" panose="02000000000000000000" pitchFamily="2" charset="0"/>
              </a:rPr>
              <a:t>, odpornih na karbapenem,</a:t>
            </a:r>
          </a:p>
          <a:p>
            <a:pPr marL="0" indent="0">
              <a:buFontTx/>
              <a:buNone/>
            </a:pPr>
            <a:r>
              <a:rPr lang="sl-SI" sz="1100" b="0" i="0">
                <a:solidFill>
                  <a:srgbClr val="333333"/>
                </a:solidFill>
                <a:effectLst/>
                <a:latin typeface="Roboto" panose="02000000000000000000" pitchFamily="2" charset="0"/>
              </a:rPr>
              <a:t>(</a:t>
            </a:r>
            <a:r>
              <a:rPr lang="sl-SI" sz="1100" b="0" i="1">
                <a:solidFill>
                  <a:srgbClr val="333333"/>
                </a:solidFill>
                <a:effectLst/>
                <a:latin typeface="Roboto" panose="02000000000000000000" pitchFamily="2" charset="0"/>
              </a:rPr>
              <a:t>Vir</a:t>
            </a:r>
            <a:r>
              <a:rPr lang="sl-SI" sz="1100" b="0" i="0">
                <a:solidFill>
                  <a:srgbClr val="333333"/>
                </a:solidFill>
                <a:effectLst/>
                <a:latin typeface="Roboto" panose="02000000000000000000" pitchFamily="2" charset="0"/>
              </a:rPr>
              <a:t>: Nadzor protimikrobne odpornosti v Evropi leta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sl-SI" sz="1100" b="0" i="0">
                <a:solidFill>
                  <a:srgbClr val="333333"/>
                </a:solidFill>
                <a:effectLst/>
                <a:latin typeface="Roboto" panose="02000000000000000000" pitchFamily="2" charset="0"/>
              </a:rPr>
              <a:t>so vzrok za zaskrbljenost v več evropskih državah.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a:t>https://www.efsa.europa.eu/en/microstrategy/dashboard-antimicrobial-resistance</a:t>
            </a:r>
          </a:p>
          <a:p>
            <a:endParaRPr lang="es-ES" dirty="0"/>
          </a:p>
          <a:p>
            <a:r>
              <a:rPr lang="sl-SI"/>
              <a:t>Zagotoviti je treba pregled podatkov spremljanja pojava protimikrobne odpornosti. </a:t>
            </a:r>
          </a:p>
          <a:p>
            <a:endParaRPr lang="es-ES" dirty="0"/>
          </a:p>
        </p:txBody>
      </p:sp>
      <p:sp>
        <p:nvSpPr>
          <p:cNvPr id="4" name="Slide Number Placeholder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43065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sl-SI" sz="1100" b="0" i="0">
                <a:solidFill>
                  <a:srgbClr val="1F1F1F"/>
                </a:solidFill>
                <a:effectLst/>
                <a:latin typeface="Google Sans"/>
              </a:rPr>
              <a:t>Na podlagi seznama AMEG in Uredbe 2022/1255</a:t>
            </a:r>
          </a:p>
          <a:p>
            <a:r>
              <a:rPr lang="sl-SI" sz="1100" b="0" i="0">
                <a:solidFill>
                  <a:srgbClr val="1F1F1F"/>
                </a:solidFill>
                <a:effectLst/>
                <a:latin typeface="Google Sans"/>
              </a:rPr>
              <a:t>Cilj je pojasniti, da so mnoge protimikrobne snovi v istih razredih, čeprav jih uporabljamo za ljudi in za veterinarska zdravila, ter razlike med različnimi vrstami protimikrobnih snovi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sl-SI" sz="1800" b="0" i="0" u="none" strike="noStrike" baseline="0">
                <a:solidFill>
                  <a:srgbClr val="6490A2"/>
                </a:solidFill>
                <a:latin typeface="Whitney-Book"/>
              </a:rPr>
              <a:t>Ključnega pomena za ohranitev javnega zdravja je trajna in robustna oskrbovalno linijo za nova protibakterijska</a:t>
            </a:r>
          </a:p>
          <a:p>
            <a:pPr algn="l"/>
            <a:r>
              <a:rPr lang="sl-SI" sz="1800" b="0" i="0" u="none" strike="noStrike" baseline="0">
                <a:solidFill>
                  <a:srgbClr val="6490A2"/>
                </a:solidFill>
                <a:latin typeface="Whitney-Book"/>
              </a:rPr>
              <a:t>zdravila in zdravljenja. </a:t>
            </a:r>
            <a:r>
              <a:rPr lang="sl-SI" sz="1800" b="0" i="0" u="none" strike="noStrike" baseline="0">
                <a:latin typeface="Whitney-Book"/>
              </a:rPr>
              <a:t>Odkrivanje antibiotikov je doseglo vrh v 50-ih letih prejšnjega stoletja, nato pa se je od 80-ih letih dalje strmo zmanjševalo. (Glejte sliko 1.)1</a:t>
            </a:r>
          </a:p>
          <a:p>
            <a:pPr algn="l"/>
            <a:r>
              <a:rPr lang="sl-SI" sz="1800" b="0" i="0" u="none" strike="noStrike" baseline="0">
                <a:latin typeface="Whitney-Book"/>
              </a:rPr>
              <a:t>Vsak antibiotik, ki se uporablja danes, temelji na odkritju, do katerega je prišlo pred več kot 30 leti.</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4187181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18/11/2024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18/11/2024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18/11/2024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18/11/2024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18/11/2024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18/11/2024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18/11/2024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18/11/2024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18/11/2024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18/11/2024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18/11/2024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descr="Interfaz de usuario gráfica&#10;&#10;Descripción generada automáticamente">
            <a:extLst>
              <a:ext uri="{FF2B5EF4-FFF2-40B4-BE49-F238E27FC236}">
                <a16:creationId xmlns:a16="http://schemas.microsoft.com/office/drawing/2014/main" id="{CAFA4BC5-2257-40A4-B395-98CD2A8A41B0}"/>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771579" y="5797550"/>
            <a:ext cx="3429000" cy="838200"/>
          </a:xfrm>
          <a:prstGeom prst="rect">
            <a:avLst/>
          </a:prstGeom>
          <a:noFill/>
          <a:ln>
            <a:noFill/>
          </a:ln>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200329"/>
          </a:xfrm>
          <a:prstGeom prst="rect">
            <a:avLst/>
          </a:prstGeom>
          <a:noFill/>
        </p:spPr>
        <p:txBody>
          <a:bodyPr wrap="square" rtlCol="0">
            <a:spAutoFit/>
          </a:bodyPr>
          <a:lstStyle/>
          <a:p>
            <a:pPr algn="l"/>
            <a:r>
              <a:rPr lang="en-GB" sz="2400" noProof="0" dirty="0" err="1">
                <a:solidFill>
                  <a:srgbClr val="003399"/>
                </a:solidFill>
                <a:latin typeface="EC Square Sans Pro" panose="020B0506040000020004" pitchFamily="34" charset="0"/>
              </a:rPr>
              <a:t>Praktično</a:t>
            </a:r>
            <a:r>
              <a:rPr lang="en-GB" sz="2400" noProof="0" dirty="0">
                <a:solidFill>
                  <a:srgbClr val="003399"/>
                </a:solidFill>
                <a:latin typeface="EC Square Sans Pro" panose="020B0506040000020004" pitchFamily="34" charset="0"/>
              </a:rPr>
              <a:t> </a:t>
            </a:r>
            <a:r>
              <a:rPr lang="en-GB" sz="2400" noProof="0" dirty="0" err="1">
                <a:solidFill>
                  <a:srgbClr val="003399"/>
                </a:solidFill>
                <a:latin typeface="EC Square Sans Pro" panose="020B0506040000020004" pitchFamily="34" charset="0"/>
              </a:rPr>
              <a:t>usposabljanje</a:t>
            </a:r>
            <a:r>
              <a:rPr lang="en-GB" sz="2400" noProof="0" dirty="0">
                <a:solidFill>
                  <a:srgbClr val="003399"/>
                </a:solidFill>
                <a:latin typeface="EC Square Sans Pro" panose="020B0506040000020004" pitchFamily="34" charset="0"/>
              </a:rPr>
              <a:t> za </a:t>
            </a:r>
            <a:r>
              <a:rPr lang="en-GB" sz="2400" noProof="0" dirty="0" err="1">
                <a:solidFill>
                  <a:srgbClr val="003399"/>
                </a:solidFill>
                <a:latin typeface="EC Square Sans Pro" panose="020B0506040000020004" pitchFamily="34" charset="0"/>
              </a:rPr>
              <a:t>kmete</a:t>
            </a:r>
            <a:r>
              <a:rPr lang="en-GB" sz="2400" noProof="0" dirty="0">
                <a:solidFill>
                  <a:srgbClr val="003399"/>
                </a:solidFill>
                <a:latin typeface="EC Square Sans Pro" panose="020B0506040000020004" pitchFamily="34" charset="0"/>
              </a:rPr>
              <a:t> in </a:t>
            </a:r>
            <a:r>
              <a:rPr lang="en-GB" sz="2400" noProof="0" dirty="0" err="1">
                <a:solidFill>
                  <a:srgbClr val="003399"/>
                </a:solidFill>
                <a:latin typeface="EC Square Sans Pro" panose="020B0506040000020004" pitchFamily="34" charset="0"/>
              </a:rPr>
              <a:t>veterinarje</a:t>
            </a:r>
            <a:r>
              <a:rPr lang="en-GB" sz="2400" noProof="0" dirty="0">
                <a:solidFill>
                  <a:srgbClr val="003399"/>
                </a:solidFill>
                <a:latin typeface="EC Square Sans Pro" panose="020B0506040000020004" pitchFamily="34" charset="0"/>
              </a:rPr>
              <a:t>: </a:t>
            </a:r>
            <a:r>
              <a:rPr lang="pl-PL" sz="2400" noProof="0" dirty="0" err="1">
                <a:solidFill>
                  <a:srgbClr val="003399"/>
                </a:solidFill>
                <a:latin typeface="EC Square Sans Pro" panose="020B0506040000020004" pitchFamily="34" charset="0"/>
              </a:rPr>
              <a:t>Novi</a:t>
            </a:r>
            <a:r>
              <a:rPr lang="pl-PL" sz="2400" noProof="0" dirty="0">
                <a:solidFill>
                  <a:srgbClr val="003399"/>
                </a:solidFill>
                <a:latin typeface="EC Square Sans Pro" panose="020B0506040000020004" pitchFamily="34" charset="0"/>
              </a:rPr>
              <a:t> </a:t>
            </a:r>
            <a:r>
              <a:rPr lang="pl-PL" sz="2400" noProof="0" dirty="0" err="1">
                <a:solidFill>
                  <a:srgbClr val="003399"/>
                </a:solidFill>
                <a:latin typeface="EC Square Sans Pro" panose="020B0506040000020004" pitchFamily="34" charset="0"/>
              </a:rPr>
              <a:t>ukrepi</a:t>
            </a:r>
            <a:r>
              <a:rPr lang="pl-PL" sz="2400" noProof="0" dirty="0">
                <a:solidFill>
                  <a:srgbClr val="003399"/>
                </a:solidFill>
                <a:latin typeface="EC Square Sans Pro" panose="020B0506040000020004" pitchFamily="34" charset="0"/>
              </a:rPr>
              <a:t> za boj </a:t>
            </a:r>
            <a:r>
              <a:rPr lang="pl-PL" sz="2400" noProof="0" dirty="0" err="1">
                <a:solidFill>
                  <a:srgbClr val="003399"/>
                </a:solidFill>
                <a:latin typeface="EC Square Sans Pro" panose="020B0506040000020004" pitchFamily="34" charset="0"/>
              </a:rPr>
              <a:t>proti</a:t>
            </a:r>
            <a:r>
              <a:rPr lang="pl-PL" sz="2400" noProof="0" dirty="0">
                <a:solidFill>
                  <a:srgbClr val="003399"/>
                </a:solidFill>
                <a:latin typeface="EC Square Sans Pro" panose="020B0506040000020004" pitchFamily="34" charset="0"/>
              </a:rPr>
              <a:t> </a:t>
            </a:r>
            <a:r>
              <a:rPr lang="pl-PL" sz="2400" noProof="0" dirty="0" err="1">
                <a:solidFill>
                  <a:srgbClr val="003399"/>
                </a:solidFill>
                <a:latin typeface="EC Square Sans Pro" panose="020B0506040000020004" pitchFamily="34" charset="0"/>
              </a:rPr>
              <a:t>protimikrobni</a:t>
            </a:r>
            <a:r>
              <a:rPr lang="pl-PL" sz="2400" noProof="0" dirty="0">
                <a:solidFill>
                  <a:srgbClr val="003399"/>
                </a:solidFill>
                <a:latin typeface="EC Square Sans Pro" panose="020B0506040000020004" pitchFamily="34" charset="0"/>
              </a:rPr>
              <a:t> </a:t>
            </a:r>
            <a:r>
              <a:rPr lang="pl-PL" sz="2400" noProof="0" dirty="0" err="1">
                <a:solidFill>
                  <a:srgbClr val="003399"/>
                </a:solidFill>
                <a:latin typeface="EC Square Sans Pro" panose="020B0506040000020004" pitchFamily="34" charset="0"/>
              </a:rPr>
              <a:t>odpornosti</a:t>
            </a:r>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18/11/2024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76.jpg"/><Relationship Id="rId5" Type="http://schemas.openxmlformats.org/officeDocument/2006/relationships/image" Target="../media/image75.jp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26.xml"/><Relationship Id="rId6" Type="http://schemas.openxmlformats.org/officeDocument/2006/relationships/image" Target="../media/image79.png"/><Relationship Id="rId5" Type="http://schemas.openxmlformats.org/officeDocument/2006/relationships/image" Target="../media/image78.jpeg"/><Relationship Id="rId10" Type="http://schemas.openxmlformats.org/officeDocument/2006/relationships/image" Target="../media/image81.jpg"/><Relationship Id="rId4" Type="http://schemas.openxmlformats.org/officeDocument/2006/relationships/image" Target="../media/image63.png"/><Relationship Id="rId9" Type="http://schemas.openxmlformats.org/officeDocument/2006/relationships/image" Target="../media/image80.jpg"/></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search?q=Sales+trends+(mg%2FPCU)+of+antibiotic+VMPs+SLOVENIA+for+food-producing+animals&amp;cvid=38b76160b289457bbadb9bf98e49b505&amp;gs_lcrp=EgZjaHJvbWUyBggAEEUYOTIICAEQ6QcY_FXSAQc3NTFqMGoxqAIAsAIA&amp;FORM=ANAB01&amp;PC=U531"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83.jpg"/><Relationship Id="rId5" Type="http://schemas.openxmlformats.org/officeDocument/2006/relationships/image" Target="../media/image82.jpg"/><Relationship Id="rId4" Type="http://schemas.openxmlformats.org/officeDocument/2006/relationships/hyperlink" Target="https://www.ema.europa.eu/en/documents/report/sales-veterinary-antimicrobial-agents-31-european-countries-2022-trends-2010-2022-thirteen-esvac_e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image" Target="../media/image64.png"/><Relationship Id="rId4" Type="http://schemas.openxmlformats.org/officeDocument/2006/relationships/image" Target="../media/image87.jpeg"/></Relationships>
</file>

<file path=ppt/slides/_rels/slide21.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1.jpe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90.png"/><Relationship Id="rId5" Type="http://schemas.microsoft.com/office/2017/06/relationships/model3d" Target="../media/model3d1.glb"/><Relationship Id="rId4" Type="http://schemas.openxmlformats.org/officeDocument/2006/relationships/image" Target="../media/image8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4.xml"/><Relationship Id="rId16" Type="http://schemas.openxmlformats.org/officeDocument/2006/relationships/image" Target="../media/image56.svg"/><Relationship Id="rId1" Type="http://schemas.openxmlformats.org/officeDocument/2006/relationships/slideLayout" Target="../slideLayouts/slideLayout26.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hyperlink" Target="https://www.efsa.europa.eu/en/microstrategy/dashboard-antimicrobial-resist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sl-SI" sz="3600" b="1" dirty="0">
                <a:latin typeface="EC Square Sans Pro" panose="020B0506040000020004" pitchFamily="34" charset="0"/>
              </a:rPr>
              <a:t>SLOVENIJA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sl-SI" dirty="0">
                <a:latin typeface="EC Square Sans Pro" panose="020B0506040000020004" pitchFamily="34" charset="0"/>
              </a:rPr>
              <a:t>12. december 2024</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5801" y="996950"/>
            <a:ext cx="10351733"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sl-SI" sz="4000" b="1">
                <a:solidFill>
                  <a:schemeClr val="bg1"/>
                </a:solidFill>
                <a:latin typeface="EC Square Sans Pro" panose="020B0506040000020004" pitchFamily="34" charset="0"/>
              </a:rPr>
              <a:t>Kaj lahko storimo? </a:t>
            </a: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667000" cy="307777"/>
          </a:xfrm>
          <a:prstGeom prst="rect">
            <a:avLst/>
          </a:prstGeom>
          <a:noFill/>
        </p:spPr>
        <p:txBody>
          <a:bodyPr wrap="square" rtlCol="0">
            <a:spAutoFit/>
          </a:bodyPr>
          <a:lstStyle/>
          <a:p>
            <a:r>
              <a:rPr lang="sl-SI" sz="1400" dirty="0"/>
              <a:t>EFSA </a:t>
            </a:r>
            <a:r>
              <a:rPr lang="sl-SI" sz="1400" dirty="0" err="1"/>
              <a:t>Journal</a:t>
            </a:r>
            <a:r>
              <a:rPr lang="sl-SI" sz="1400" dirty="0"/>
              <a:t> 2024;22(2):8589</a:t>
            </a:r>
          </a:p>
        </p:txBody>
      </p:sp>
    </p:spTree>
    <p:extLst>
      <p:ext uri="{BB962C8B-B14F-4D97-AF65-F5344CB8AC3E}">
        <p14:creationId xmlns:p14="http://schemas.microsoft.com/office/powerpoint/2010/main" val="87881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sl-SI" sz="4800" b="1" dirty="0">
                <a:solidFill>
                  <a:srgbClr val="003399"/>
                </a:solidFill>
                <a:latin typeface="EC Square Sans Pro" panose="020B0506040000020004" pitchFamily="34" charset="0"/>
              </a:rPr>
              <a:t>Cilj „od vil do vilic“</a:t>
            </a: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4400" b="0" i="0" u="none" strike="noStrike" baseline="0" dirty="0">
                <a:solidFill>
                  <a:schemeClr val="bg1"/>
                </a:solidFill>
                <a:latin typeface="EC Square Sans Pro" panose="020B0506040000020004" pitchFamily="34" charset="0"/>
              </a:rPr>
              <a:t>50-% zmanjšanje celotne </a:t>
            </a:r>
          </a:p>
          <a:p>
            <a:pPr algn="ctr"/>
            <a:r>
              <a:rPr lang="sl-SI" sz="4400" b="0" i="0" u="none" strike="noStrike" baseline="0" dirty="0">
                <a:solidFill>
                  <a:schemeClr val="bg1"/>
                </a:solidFill>
                <a:latin typeface="EC Square Sans Pro" panose="020B0506040000020004" pitchFamily="34" charset="0"/>
              </a:rPr>
              <a:t>prodaje protimikrobnih snovi v EU za </a:t>
            </a:r>
          </a:p>
          <a:p>
            <a:pPr algn="ctr"/>
            <a:r>
              <a:rPr lang="sl-SI" sz="4400" b="0" i="0" u="none" strike="noStrike" baseline="0" dirty="0" err="1">
                <a:solidFill>
                  <a:schemeClr val="bg1"/>
                </a:solidFill>
                <a:latin typeface="EC Square Sans Pro" panose="020B0506040000020004" pitchFamily="34" charset="0"/>
              </a:rPr>
              <a:t>rejne</a:t>
            </a:r>
            <a:r>
              <a:rPr lang="sl-SI" sz="4400" b="0" i="0" u="none" strike="noStrike" baseline="0" dirty="0">
                <a:solidFill>
                  <a:schemeClr val="bg1"/>
                </a:solidFill>
                <a:latin typeface="EC Square Sans Pro" panose="020B0506040000020004" pitchFamily="34" charset="0"/>
              </a:rPr>
              <a:t> živali in </a:t>
            </a:r>
          </a:p>
          <a:p>
            <a:pPr algn="ctr"/>
            <a:r>
              <a:rPr lang="sl-SI" sz="4400" b="0" i="0" u="none" strike="noStrike" baseline="0" dirty="0">
                <a:solidFill>
                  <a:schemeClr val="bg1"/>
                </a:solidFill>
                <a:latin typeface="EC Square Sans Pro" panose="020B0506040000020004" pitchFamily="34" charset="0"/>
              </a:rPr>
              <a:t>akvakultura do leta 2030</a:t>
            </a:r>
          </a:p>
          <a:p>
            <a:pPr algn="ctr"/>
            <a:endParaRPr lang="en-GB" sz="440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852426" y="4806950"/>
            <a:ext cx="4187492" cy="1807600"/>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9906000" cy="685800"/>
          </a:xfrm>
        </p:spPr>
        <p:txBody>
          <a:bodyPr>
            <a:normAutofit/>
          </a:bodyPr>
          <a:lstStyle/>
          <a:p>
            <a:pPr marL="0" indent="0">
              <a:buNone/>
            </a:pPr>
            <a:r>
              <a:rPr lang="sl-SI" sz="1800" dirty="0">
                <a:latin typeface="EC Square Sans Pro" panose="020B0506040000020004" pitchFamily="34" charset="0"/>
              </a:rPr>
              <a:t>Evropska agencija za zdravila (EMA) – Trinajsto poročilo </a:t>
            </a:r>
            <a:r>
              <a:rPr lang="sl-SI" sz="1800" b="1" dirty="0" err="1">
                <a:latin typeface="EC Square Sans Pro" panose="020B0506040000020004" pitchFamily="34" charset="0"/>
              </a:rPr>
              <a:t>E</a:t>
            </a:r>
            <a:r>
              <a:rPr lang="sl-SI" sz="1800" dirty="0" err="1">
                <a:latin typeface="EC Square Sans Pro" panose="020B0506040000020004" pitchFamily="34" charset="0"/>
              </a:rPr>
              <a:t>uropean</a:t>
            </a:r>
            <a:r>
              <a:rPr lang="sl-SI" sz="1800" dirty="0">
                <a:latin typeface="EC Square Sans Pro" panose="020B0506040000020004" pitchFamily="34" charset="0"/>
              </a:rPr>
              <a:t> </a:t>
            </a:r>
            <a:r>
              <a:rPr lang="sl-SI" sz="1800" b="1" dirty="0" err="1">
                <a:latin typeface="EC Square Sans Pro" panose="020B0506040000020004" pitchFamily="34" charset="0"/>
              </a:rPr>
              <a:t>S</a:t>
            </a:r>
            <a:r>
              <a:rPr lang="sl-SI" sz="1800" dirty="0" err="1">
                <a:latin typeface="EC Square Sans Pro" panose="020B0506040000020004" pitchFamily="34" charset="0"/>
              </a:rPr>
              <a:t>urveillance</a:t>
            </a:r>
            <a:r>
              <a:rPr lang="sl-SI" sz="1800" dirty="0">
                <a:latin typeface="EC Square Sans Pro" panose="020B0506040000020004" pitchFamily="34" charset="0"/>
              </a:rPr>
              <a:t> </a:t>
            </a:r>
            <a:r>
              <a:rPr lang="sl-SI" sz="1800" dirty="0" err="1">
                <a:latin typeface="EC Square Sans Pro" panose="020B0506040000020004" pitchFamily="34" charset="0"/>
              </a:rPr>
              <a:t>of</a:t>
            </a:r>
            <a:r>
              <a:rPr lang="sl-SI" sz="1800" dirty="0">
                <a:latin typeface="EC Square Sans Pro" panose="020B0506040000020004" pitchFamily="34" charset="0"/>
              </a:rPr>
              <a:t> </a:t>
            </a:r>
            <a:r>
              <a:rPr lang="sl-SI" sz="1800" b="1" dirty="0" err="1">
                <a:latin typeface="EC Square Sans Pro" panose="020B0506040000020004" pitchFamily="34" charset="0"/>
              </a:rPr>
              <a:t>V</a:t>
            </a:r>
            <a:r>
              <a:rPr lang="sl-SI" sz="1800" dirty="0" err="1">
                <a:latin typeface="EC Square Sans Pro" panose="020B0506040000020004" pitchFamily="34" charset="0"/>
              </a:rPr>
              <a:t>eterinary</a:t>
            </a:r>
            <a:r>
              <a:rPr lang="sl-SI" sz="1800" dirty="0">
                <a:latin typeface="EC Square Sans Pro" panose="020B0506040000020004" pitchFamily="34" charset="0"/>
              </a:rPr>
              <a:t> </a:t>
            </a:r>
            <a:r>
              <a:rPr lang="sl-SI" sz="1800" b="1" dirty="0" err="1">
                <a:latin typeface="EC Square Sans Pro" panose="020B0506040000020004" pitchFamily="34" charset="0"/>
              </a:rPr>
              <a:t>A</a:t>
            </a:r>
            <a:r>
              <a:rPr lang="sl-SI" sz="1800" dirty="0" err="1">
                <a:latin typeface="EC Square Sans Pro" panose="020B0506040000020004" pitchFamily="34" charset="0"/>
              </a:rPr>
              <a:t>ntimicrobial</a:t>
            </a:r>
            <a:r>
              <a:rPr lang="sl-SI" sz="1800" dirty="0">
                <a:latin typeface="EC Square Sans Pro" panose="020B0506040000020004" pitchFamily="34" charset="0"/>
              </a:rPr>
              <a:t> </a:t>
            </a:r>
            <a:r>
              <a:rPr lang="sl-SI" sz="1800" b="1" dirty="0" err="1">
                <a:latin typeface="EC Square Sans Pro" panose="020B0506040000020004" pitchFamily="34" charset="0"/>
              </a:rPr>
              <a:t>C</a:t>
            </a:r>
            <a:r>
              <a:rPr lang="sl-SI" sz="1800" dirty="0" err="1">
                <a:latin typeface="EC Square Sans Pro" panose="020B0506040000020004" pitchFamily="34" charset="0"/>
              </a:rPr>
              <a:t>onsumption</a:t>
            </a:r>
            <a:r>
              <a:rPr lang="sl-SI" sz="1800" dirty="0">
                <a:latin typeface="EC Square Sans Pro" panose="020B0506040000020004" pitchFamily="34" charset="0"/>
              </a:rPr>
              <a:t> (Evropski nadzor rabe protimikrobnih snovi v veterini) – poročilo ESVAC 2022</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sl-SI" sz="2800" dirty="0">
                <a:solidFill>
                  <a:schemeClr val="bg1"/>
                </a:solidFill>
                <a:latin typeface="EC Square Sans Pro" panose="020B0506040000020004" pitchFamily="34" charset="0"/>
              </a:rPr>
              <a:t>ESVAC = Evropski nadzor rabe protimikrobnih snovi v veterini</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EC Square Sans Pro" panose="020B0506040000020004"/>
            </a:endParaRPr>
          </a:p>
          <a:p>
            <a:r>
              <a:rPr lang="sl-SI" sz="2400" dirty="0">
                <a:latin typeface="EC Square Sans Pro" panose="020B0506040000020004"/>
              </a:rPr>
              <a:t>- Skupna prodaja veterinarskih antibiotikov v letu 2022 v 31 državah</a:t>
            </a:r>
            <a:br>
              <a:rPr lang="sl-SI" sz="2400" dirty="0">
                <a:latin typeface="EC Square Sans Pro" panose="020B0506040000020004"/>
              </a:rPr>
            </a:br>
            <a:endParaRPr lang="sl-SI" sz="2400" dirty="0">
              <a:latin typeface="EC Square Sans Pro" panose="020B0506040000020004"/>
            </a:endParaRPr>
          </a:p>
          <a:p>
            <a:r>
              <a:rPr lang="sl-SI" sz="2400" dirty="0">
                <a:latin typeface="EC Square Sans Pro" panose="020B0506040000020004"/>
              </a:rPr>
              <a:t>- Trendi iz let od 2011 do 2022 v 25 državah, ki sodelujejo v ESVAC: </a:t>
            </a:r>
          </a:p>
          <a:p>
            <a:pPr marL="342900" indent="-342900">
              <a:buFont typeface="Wingdings" panose="05000000000000000000" pitchFamily="2" charset="2"/>
              <a:buChar char="ü"/>
            </a:pPr>
            <a:r>
              <a:rPr lang="sl-SI" sz="2400" b="1" dirty="0">
                <a:solidFill>
                  <a:schemeClr val="accent6">
                    <a:lumMod val="75000"/>
                  </a:schemeClr>
                </a:solidFill>
                <a:latin typeface="EC Square Sans Pro" panose="020B0506040000020004"/>
              </a:rPr>
              <a:t>- 53,0 % skupne prodaje </a:t>
            </a:r>
          </a:p>
          <a:p>
            <a:pPr marL="342900" indent="-342900">
              <a:buFont typeface="Wingdings" panose="05000000000000000000" pitchFamily="2" charset="2"/>
              <a:buChar char="ü"/>
            </a:pPr>
            <a:r>
              <a:rPr lang="sl-SI" sz="2400" dirty="0">
                <a:latin typeface="EC Square Sans Pro" panose="020B0506040000020004"/>
              </a:rPr>
              <a:t>- 49,0 % prodaje </a:t>
            </a:r>
            <a:r>
              <a:rPr lang="sl-SI" sz="2400" dirty="0" err="1">
                <a:latin typeface="EC Square Sans Pro" panose="020B0506040000020004"/>
              </a:rPr>
              <a:t>cefalosporinov</a:t>
            </a:r>
            <a:r>
              <a:rPr lang="sl-SI" sz="2400" dirty="0">
                <a:latin typeface="EC Square Sans Pro" panose="020B0506040000020004"/>
              </a:rPr>
              <a:t> 3. in 4. generacije </a:t>
            </a:r>
          </a:p>
          <a:p>
            <a:pPr marL="342900" indent="-342900">
              <a:buFont typeface="Wingdings" panose="05000000000000000000" pitchFamily="2" charset="2"/>
              <a:buChar char="ü"/>
            </a:pPr>
            <a:r>
              <a:rPr lang="sl-SI" sz="2400" dirty="0">
                <a:latin typeface="EC Square Sans Pro" panose="020B0506040000020004"/>
              </a:rPr>
              <a:t>- 44,0 % prodaje vseh </a:t>
            </a:r>
            <a:r>
              <a:rPr lang="sl-SI" sz="2400" dirty="0" err="1">
                <a:latin typeface="EC Square Sans Pro" panose="020B0506040000020004"/>
              </a:rPr>
              <a:t>kinolonov</a:t>
            </a:r>
            <a:r>
              <a:rPr lang="sl-SI" sz="2400" dirty="0">
                <a:latin typeface="EC Square Sans Pro" panose="020B0506040000020004"/>
              </a:rPr>
              <a:t> </a:t>
            </a:r>
          </a:p>
          <a:p>
            <a:pPr marL="342900" indent="-342900">
              <a:buFont typeface="Wingdings" panose="05000000000000000000" pitchFamily="2" charset="2"/>
              <a:buChar char="ü"/>
            </a:pPr>
            <a:r>
              <a:rPr lang="sl-SI" sz="2400" dirty="0">
                <a:latin typeface="EC Square Sans Pro" panose="020B0506040000020004"/>
              </a:rPr>
              <a:t>- 81,0 % prodaje </a:t>
            </a:r>
            <a:r>
              <a:rPr lang="sl-SI" sz="2400" dirty="0" err="1">
                <a:latin typeface="EC Square Sans Pro" panose="020B0506040000020004"/>
              </a:rPr>
              <a:t>polimiksinov</a:t>
            </a:r>
            <a:endParaRPr lang="sl-SI" sz="2400" dirty="0">
              <a:latin typeface="EC Square Sans Pro" panose="020B0506040000020004"/>
            </a:endParaRPr>
          </a:p>
        </p:txBody>
      </p:sp>
    </p:spTree>
    <p:extLst>
      <p:ext uri="{BB962C8B-B14F-4D97-AF65-F5344CB8AC3E}">
        <p14:creationId xmlns:p14="http://schemas.microsoft.com/office/powerpoint/2010/main" val="376570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sl-SI" sz="2800">
                <a:latin typeface="EC Square Sans Pro" panose="020B0506040000020004" pitchFamily="34" charset="0"/>
              </a:rPr>
              <a:t>Skupna pravila</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sl-SI" sz="2000" b="1" i="0" u="none" strike="noStrike" cap="none" normalizeH="0" baseline="0" noProof="0" dirty="0">
                <a:ln>
                  <a:noFill/>
                </a:ln>
                <a:solidFill>
                  <a:srgbClr val="FFFFFF"/>
                </a:solidFill>
                <a:effectLst/>
                <a:uLnTx/>
                <a:uFillTx/>
                <a:latin typeface="Montserrat" panose="00000500000000000000" pitchFamily="2" charset="0"/>
                <a:ea typeface="+mn-ea"/>
                <a:cs typeface="+mn-cs"/>
              </a:rPr>
              <a:t>Države članice EU morajo od leta 2024 poročati letne podatke o obsegu </a:t>
            </a:r>
            <a:r>
              <a:rPr kumimoji="0" lang="sl-SI" sz="2000" b="1" i="0" u="sng" strike="noStrike" cap="none" normalizeH="0" baseline="0" noProof="0" dirty="0">
                <a:ln>
                  <a:noFill/>
                </a:ln>
                <a:solidFill>
                  <a:srgbClr val="FFFFFF"/>
                </a:solidFill>
                <a:effectLst/>
                <a:uLnTx/>
                <a:uFillTx/>
                <a:latin typeface="Montserrat" panose="00000500000000000000" pitchFamily="2" charset="0"/>
                <a:ea typeface="+mn-ea"/>
                <a:cs typeface="+mn-cs"/>
              </a:rPr>
              <a:t>prodaje in uporabe </a:t>
            </a:r>
            <a:r>
              <a:rPr kumimoji="0" lang="sl-SI" sz="2000" b="1" i="0" u="none" strike="noStrike" cap="none" normalizeH="0" baseline="0" noProof="0" dirty="0">
                <a:ln>
                  <a:noFill/>
                </a:ln>
                <a:solidFill>
                  <a:srgbClr val="FFFFFF"/>
                </a:solidFill>
                <a:effectLst/>
                <a:uLnTx/>
                <a:uFillTx/>
                <a:latin typeface="Montserrat" panose="00000500000000000000" pitchFamily="2" charset="0"/>
                <a:ea typeface="+mn-ea"/>
                <a:cs typeface="+mn-cs"/>
              </a:rPr>
              <a:t>protimikrobnih zdravil pri živalih za preteklo leto</a:t>
            </a: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sl-SI" sz="2800" b="0" i="0" u="none" strike="noStrike" cap="none"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Zbiranje podatkov o prodaji in uporabi protimikrobnih snovi</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498598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400" b="0" i="0" u="none" strike="noStrike" cap="none" normalizeH="0" baseline="0" noProof="0" dirty="0">
                <a:ln>
                  <a:noFill/>
                </a:ln>
                <a:solidFill>
                  <a:sysClr val="windowText" lastClr="000000"/>
                </a:solidFill>
                <a:effectLst/>
                <a:uLnTx/>
                <a:uFillTx/>
                <a:latin typeface="EC Square Sans Pro" panose="020B0506040000020004"/>
              </a:rPr>
              <a:t>Države EU morajo začeti zbirati podatke o uporabi:</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l-SI" sz="2400" b="0" i="0" u="none" strike="noStrike" cap="none" normalizeH="0" baseline="0" noProof="0" dirty="0">
                <a:ln>
                  <a:noFill/>
                </a:ln>
                <a:solidFill>
                  <a:sysClr val="windowText" lastClr="000000"/>
                </a:solidFill>
                <a:effectLst/>
                <a:uLnTx/>
                <a:uFillTx/>
                <a:latin typeface="EC Square Sans Pro" panose="020B0506040000020004"/>
              </a:rPr>
              <a:t>Govedo, prašiči, perutnina	</a:t>
            </a: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 </a:t>
            </a:r>
            <a:r>
              <a:rPr kumimoji="0" lang="sl-SI" sz="2400" b="0" i="0" u="none" strike="noStrike" cap="none" normalizeH="0" baseline="0" noProof="0" dirty="0">
                <a:ln>
                  <a:noFill/>
                </a:ln>
                <a:solidFill>
                  <a:sysClr val="windowText" lastClr="000000"/>
                </a:solidFill>
                <a:effectLst/>
                <a:uLnTx/>
                <a:uFillTx/>
                <a:latin typeface="EC Square Sans Pro" panose="020B0506040000020004"/>
              </a:rPr>
              <a:t>od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l-SI" sz="2400" b="0" i="0" u="none" strike="noStrike" cap="none" normalizeH="0" baseline="0" noProof="0" dirty="0">
                <a:ln>
                  <a:noFill/>
                </a:ln>
                <a:solidFill>
                  <a:sysClr val="windowText" lastClr="000000"/>
                </a:solidFill>
                <a:effectLst/>
                <a:uLnTx/>
                <a:uFillTx/>
                <a:latin typeface="EC Square Sans Pro" panose="020B0506040000020004"/>
              </a:rPr>
              <a:t>Vse druge živali za proizvodnjo živil </a:t>
            </a: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 </a:t>
            </a:r>
            <a:r>
              <a:rPr kumimoji="0" lang="sl-SI" sz="2400" b="0" i="0" u="none" strike="noStrike" cap="none" normalizeH="0" baseline="0" noProof="0" dirty="0">
                <a:ln>
                  <a:noFill/>
                </a:ln>
                <a:solidFill>
                  <a:sysClr val="windowText" lastClr="000000"/>
                </a:solidFill>
                <a:effectLst/>
                <a:uLnTx/>
                <a:uFillTx/>
                <a:latin typeface="EC Square Sans Pro" panose="020B0506040000020004"/>
              </a:rPr>
              <a:t>od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l-SI" sz="2400" b="0" i="0" u="none" strike="noStrike" cap="none" normalizeH="0" baseline="0" noProof="0" dirty="0">
                <a:ln>
                  <a:noFill/>
                </a:ln>
                <a:solidFill>
                  <a:sysClr val="windowText" lastClr="000000"/>
                </a:solidFill>
                <a:effectLst/>
                <a:uLnTx/>
                <a:uFillTx/>
                <a:latin typeface="EC Square Sans Pro" panose="020B0506040000020004"/>
              </a:rPr>
              <a:t>Psi, mačke in kožuharji </a:t>
            </a: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 </a:t>
            </a:r>
            <a:r>
              <a:rPr kumimoji="0" lang="sl-SI" sz="2400" b="0" i="0" u="none" strike="noStrike" cap="none" normalizeH="0" baseline="0" noProof="0" dirty="0">
                <a:ln>
                  <a:noFill/>
                </a:ln>
                <a:solidFill>
                  <a:sysClr val="windowText" lastClr="000000"/>
                </a:solidFill>
                <a:effectLst/>
                <a:uLnTx/>
                <a:uFillTx/>
                <a:latin typeface="EC Square Sans Pro" panose="020B0506040000020004"/>
              </a:rPr>
              <a:t>od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400" b="0" i="0" u="none" strike="noStrike" cap="none" normalizeH="0" baseline="0" noProof="0" dirty="0">
                <a:ln>
                  <a:noFill/>
                </a:ln>
                <a:solidFill>
                  <a:sysClr val="windowText" lastClr="000000"/>
                </a:solidFill>
                <a:effectLst/>
                <a:uLnTx/>
                <a:uFillTx/>
                <a:latin typeface="EC Square Sans Pro" panose="020B0506040000020004"/>
              </a:rPr>
              <a:t>Agencija EMA bo izdala prvo poročilo dne 31. marca 2025 in nato do 31. decembra za pretekla leta</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400" b="0" i="0" u="none" strike="noStrike" cap="none" normalizeH="0" baseline="0" noProof="0" dirty="0">
                <a:ln>
                  <a:noFill/>
                </a:ln>
                <a:solidFill>
                  <a:sysClr val="windowText" lastClr="000000"/>
                </a:solidFill>
                <a:effectLst/>
                <a:uLnTx/>
                <a:uFillTx/>
                <a:latin typeface="EC Square Sans Pro" panose="020B0506040000020004"/>
              </a:rPr>
              <a:t>Podatki morajo vključevati zadevno vrsto, kategorijo ali stadij živali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308872"/>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sl-SI" sz="1600" b="0" i="0" u="none" strike="noStrike" cap="none" normalizeH="0" baseline="0" noProof="0" dirty="0">
                <a:ln>
                  <a:noFill/>
                </a:ln>
                <a:solidFill>
                  <a:srgbClr val="000000"/>
                </a:solidFill>
                <a:effectLst/>
                <a:uLnTx/>
                <a:uFillTx/>
                <a:latin typeface="EC Square Sans Pro" panose="020B0506040000020004"/>
              </a:rPr>
              <a:t>Podatke je treba zbrati za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sl-SI" sz="1600" b="0" i="0" u="none" strike="noStrike" cap="none" normalizeH="0" baseline="0" noProof="0" dirty="0">
                <a:ln>
                  <a:noFill/>
                </a:ln>
                <a:solidFill>
                  <a:srgbClr val="000000"/>
                </a:solidFill>
                <a:effectLst/>
                <a:uLnTx/>
                <a:uFillTx/>
                <a:latin typeface="EC Square Sans Pro" panose="020B0506040000020004"/>
              </a:rPr>
              <a:t>Sredstva proti diareji, sredstva proti diareji in vnetju črevesja in sredstva proti okužbam</a:t>
            </a:r>
          </a:p>
          <a:p>
            <a:pPr marL="0" marR="0" lvl="3" indent="0" defTabSz="914400" eaLnBrk="1" fontAlgn="auto" latinLnBrk="0" hangingPunct="1">
              <a:lnSpc>
                <a:spcPct val="100000"/>
              </a:lnSpc>
              <a:spcBef>
                <a:spcPts val="0"/>
              </a:spcBef>
              <a:spcAft>
                <a:spcPts val="0"/>
              </a:spcAft>
              <a:buClrTx/>
              <a:buSzTx/>
              <a:buFontTx/>
              <a:buNone/>
              <a:tabLst/>
              <a:defRPr/>
            </a:pPr>
            <a:r>
              <a:rPr kumimoji="0" lang="sl-SI" sz="1600" b="0" i="0" u="none" strike="noStrike" cap="none" normalizeH="0" baseline="0" noProof="0" dirty="0">
                <a:ln>
                  <a:noFill/>
                </a:ln>
                <a:solidFill>
                  <a:srgbClr val="000000"/>
                </a:solidFill>
                <a:effectLst/>
                <a:uLnTx/>
                <a:uFillTx/>
                <a:latin typeface="EC Square Sans Pro" panose="020B0506040000020004"/>
              </a:rPr>
              <a:t>2. Ginekološka sredstva proti okužbam in antiseptiki</a:t>
            </a:r>
          </a:p>
          <a:p>
            <a:pPr marL="0" marR="0" lvl="3" indent="0" defTabSz="914400" eaLnBrk="1" fontAlgn="auto" latinLnBrk="0" hangingPunct="1">
              <a:lnSpc>
                <a:spcPct val="100000"/>
              </a:lnSpc>
              <a:spcBef>
                <a:spcPts val="0"/>
              </a:spcBef>
              <a:spcAft>
                <a:spcPts val="0"/>
              </a:spcAft>
              <a:buClrTx/>
              <a:buSzTx/>
              <a:buFontTx/>
              <a:buNone/>
              <a:tabLst/>
              <a:defRPr/>
            </a:pPr>
            <a:r>
              <a:rPr kumimoji="0" lang="sl-SI" sz="1600" b="0" i="0" u="none" strike="noStrike" cap="none" normalizeH="0" baseline="0" noProof="0" dirty="0">
                <a:ln>
                  <a:noFill/>
                </a:ln>
                <a:solidFill>
                  <a:srgbClr val="000000"/>
                </a:solidFill>
                <a:effectLst/>
                <a:uLnTx/>
                <a:uFillTx/>
                <a:latin typeface="EC Square Sans Pro" panose="020B0506040000020004"/>
              </a:rPr>
              <a:t>3. </a:t>
            </a:r>
            <a:r>
              <a:rPr kumimoji="0" lang="sl-SI" sz="1600" b="0" i="0" u="none" strike="noStrike" cap="none" normalizeH="0" baseline="0" noProof="0" dirty="0" err="1">
                <a:ln>
                  <a:noFill/>
                </a:ln>
                <a:solidFill>
                  <a:srgbClr val="000000"/>
                </a:solidFill>
                <a:effectLst/>
                <a:uLnTx/>
                <a:uFillTx/>
                <a:latin typeface="EC Square Sans Pro" panose="020B0506040000020004"/>
              </a:rPr>
              <a:t>Protiinfekcijska</a:t>
            </a:r>
            <a:r>
              <a:rPr kumimoji="0" lang="sl-SI" sz="1600" b="0" i="0" u="none" strike="noStrike" cap="none" normalizeH="0" baseline="0" noProof="0" dirty="0">
                <a:ln>
                  <a:noFill/>
                </a:ln>
                <a:solidFill>
                  <a:srgbClr val="000000"/>
                </a:solidFill>
                <a:effectLst/>
                <a:uLnTx/>
                <a:uFillTx/>
                <a:latin typeface="EC Square Sans Pro" panose="020B0506040000020004"/>
              </a:rPr>
              <a:t> sredstva in antiseptiki za </a:t>
            </a:r>
            <a:r>
              <a:rPr kumimoji="0" lang="sl-SI" sz="1600" b="0" i="0" u="none" strike="noStrike" cap="none" normalizeH="0" baseline="0" noProof="0" dirty="0" err="1">
                <a:ln>
                  <a:noFill/>
                </a:ln>
                <a:solidFill>
                  <a:srgbClr val="000000"/>
                </a:solidFill>
                <a:effectLst/>
                <a:uLnTx/>
                <a:uFillTx/>
                <a:latin typeface="EC Square Sans Pro" panose="020B0506040000020004"/>
              </a:rPr>
              <a:t>intrauterino</a:t>
            </a:r>
            <a:r>
              <a:rPr kumimoji="0" lang="sl-SI" sz="1600" b="0" i="0" u="none" strike="noStrike" cap="none" normalizeH="0" baseline="0" noProof="0" dirty="0">
                <a:ln>
                  <a:noFill/>
                </a:ln>
                <a:solidFill>
                  <a:srgbClr val="000000"/>
                </a:solidFill>
                <a:effectLst/>
                <a:uLnTx/>
                <a:uFillTx/>
                <a:latin typeface="EC Square Sans Pro" panose="020B0506040000020004"/>
              </a:rPr>
              <a:t> uporabo</a:t>
            </a:r>
          </a:p>
          <a:p>
            <a:pPr marL="0" marR="0" lvl="3" indent="0" defTabSz="914400" eaLnBrk="1" fontAlgn="auto" latinLnBrk="0" hangingPunct="1">
              <a:lnSpc>
                <a:spcPct val="100000"/>
              </a:lnSpc>
              <a:spcBef>
                <a:spcPts val="0"/>
              </a:spcBef>
              <a:spcAft>
                <a:spcPts val="0"/>
              </a:spcAft>
              <a:buClrTx/>
              <a:buSzTx/>
              <a:buFontTx/>
              <a:buNone/>
              <a:tabLst/>
              <a:defRPr/>
            </a:pPr>
            <a:r>
              <a:rPr kumimoji="0" lang="sl-SI" sz="1600" b="0" i="0" u="none" strike="noStrike" cap="none" normalizeH="0" baseline="0" noProof="0" dirty="0">
                <a:ln>
                  <a:noFill/>
                </a:ln>
                <a:solidFill>
                  <a:srgbClr val="000000"/>
                </a:solidFill>
                <a:effectLst/>
                <a:uLnTx/>
                <a:uFillTx/>
                <a:latin typeface="EC Square Sans Pro" panose="020B0506040000020004"/>
              </a:rPr>
              <a:t>4. Protibakterijska sredstva za sistemsko uporabo</a:t>
            </a:r>
            <a:br>
              <a:rPr kumimoji="0" lang="sl-SI" sz="1600" b="0" i="0" u="none" strike="noStrike" cap="none" normalizeH="0" baseline="0" noProof="0" dirty="0">
                <a:ln>
                  <a:noFill/>
                </a:ln>
                <a:solidFill>
                  <a:srgbClr val="000000"/>
                </a:solidFill>
                <a:effectLst/>
                <a:uLnTx/>
                <a:uFillTx/>
                <a:latin typeface="EC Square Sans Pro" panose="020B0506040000020004"/>
              </a:rPr>
            </a:br>
            <a:r>
              <a:rPr kumimoji="0" lang="sl-SI" sz="1600" b="0" i="0" u="none" strike="noStrike" cap="none" normalizeH="0" baseline="0" noProof="0" dirty="0">
                <a:ln>
                  <a:noFill/>
                </a:ln>
                <a:solidFill>
                  <a:srgbClr val="000000"/>
                </a:solidFill>
                <a:effectLst/>
                <a:uLnTx/>
                <a:uFillTx/>
                <a:latin typeface="EC Square Sans Pro" panose="020B0506040000020004"/>
              </a:rPr>
              <a:t>5. Protibakterijska sredstva za </a:t>
            </a:r>
            <a:r>
              <a:rPr kumimoji="0" lang="sl-SI" sz="1600" b="0" i="0" u="none" strike="noStrike" cap="none" normalizeH="0" baseline="0" noProof="0" dirty="0" err="1">
                <a:ln>
                  <a:noFill/>
                </a:ln>
                <a:solidFill>
                  <a:srgbClr val="000000"/>
                </a:solidFill>
                <a:effectLst/>
                <a:uLnTx/>
                <a:uFillTx/>
                <a:latin typeface="EC Square Sans Pro" panose="020B0506040000020004"/>
              </a:rPr>
              <a:t>intramamarno</a:t>
            </a:r>
            <a:r>
              <a:rPr kumimoji="0" lang="sl-SI" sz="1600" b="0" i="0" u="none" strike="noStrike" cap="none" normalizeH="0" baseline="0" noProof="0" dirty="0">
                <a:ln>
                  <a:noFill/>
                </a:ln>
                <a:solidFill>
                  <a:srgbClr val="000000"/>
                </a:solidFill>
                <a:effectLst/>
                <a:uLnTx/>
                <a:uFillTx/>
                <a:latin typeface="EC Square Sans Pro" panose="020B0506040000020004"/>
              </a:rPr>
              <a:t> uporabo</a:t>
            </a:r>
          </a:p>
          <a:p>
            <a:pPr marL="0" marR="0" lvl="3" indent="0" defTabSz="914400" eaLnBrk="1" fontAlgn="auto" latinLnBrk="0" hangingPunct="1">
              <a:lnSpc>
                <a:spcPct val="100000"/>
              </a:lnSpc>
              <a:spcBef>
                <a:spcPts val="0"/>
              </a:spcBef>
              <a:spcAft>
                <a:spcPts val="0"/>
              </a:spcAft>
              <a:buClrTx/>
              <a:buSzTx/>
              <a:buFontTx/>
              <a:buNone/>
              <a:tabLst/>
              <a:defRPr/>
            </a:pPr>
            <a:r>
              <a:rPr kumimoji="0" lang="sl-SI" sz="1600" b="0" i="0" u="none" strike="noStrike" cap="none" normalizeH="0" baseline="0" noProof="0" dirty="0">
                <a:ln>
                  <a:noFill/>
                </a:ln>
                <a:solidFill>
                  <a:srgbClr val="000000"/>
                </a:solidFill>
                <a:effectLst/>
                <a:uLnTx/>
                <a:uFillTx/>
                <a:latin typeface="EC Square Sans Pro" panose="020B0506040000020004"/>
              </a:rPr>
              <a:t>6. </a:t>
            </a:r>
            <a:r>
              <a:rPr kumimoji="0" lang="sl-SI" sz="1600" b="0" i="0" u="none" strike="noStrike" cap="none" normalizeH="0" baseline="0" noProof="0" dirty="0" err="1">
                <a:ln>
                  <a:noFill/>
                </a:ln>
                <a:solidFill>
                  <a:srgbClr val="000000"/>
                </a:solidFill>
                <a:effectLst/>
                <a:uLnTx/>
                <a:uFillTx/>
                <a:latin typeface="EC Square Sans Pro" panose="020B0506040000020004"/>
              </a:rPr>
              <a:t>Antiprotozoiki</a:t>
            </a:r>
            <a:r>
              <a:rPr kumimoji="0" lang="sl-SI" sz="1600" b="0" i="0" u="none" strike="noStrike" cap="none" normalizeH="0" baseline="0" noProof="0" dirty="0">
                <a:ln>
                  <a:noFill/>
                </a:ln>
                <a:solidFill>
                  <a:srgbClr val="000000"/>
                </a:solidFill>
                <a:effectLst/>
                <a:uLnTx/>
                <a:uFillTx/>
                <a:latin typeface="EC Square Sans Pro" panose="020B0506040000020004"/>
              </a:rPr>
              <a:t> (s protibakterijskim učinkom)</a:t>
            </a:r>
          </a:p>
          <a:p>
            <a:pPr marL="0" marR="0" lvl="3" indent="0" defTabSz="914400" eaLnBrk="1" fontAlgn="auto" latinLnBrk="0" hangingPunct="1">
              <a:lnSpc>
                <a:spcPct val="100000"/>
              </a:lnSpc>
              <a:spcBef>
                <a:spcPts val="0"/>
              </a:spcBef>
              <a:spcAft>
                <a:spcPts val="0"/>
              </a:spcAft>
              <a:buClrTx/>
              <a:buSzTx/>
              <a:buFontTx/>
              <a:buNone/>
              <a:tabLst/>
              <a:defRPr/>
            </a:pPr>
            <a:r>
              <a:rPr kumimoji="0" lang="sl-SI" sz="1600" b="0" i="0" u="none" strike="noStrike" cap="none" normalizeH="0" baseline="0" noProof="0" dirty="0">
                <a:ln>
                  <a:noFill/>
                </a:ln>
                <a:solidFill>
                  <a:srgbClr val="000000"/>
                </a:solidFill>
                <a:effectLst/>
                <a:uLnTx/>
                <a:uFillTx/>
                <a:latin typeface="EC Square Sans Pro" panose="020B0506040000020004"/>
              </a:rPr>
              <a:t>7. Sredstva za zdravljenje </a:t>
            </a:r>
            <a:r>
              <a:rPr kumimoji="0" lang="sl-SI" sz="1600" b="0" i="0" u="none" strike="noStrike" cap="none" normalizeH="0" baseline="0" noProof="0" dirty="0" err="1">
                <a:ln>
                  <a:noFill/>
                </a:ln>
                <a:solidFill>
                  <a:srgbClr val="000000"/>
                </a:solidFill>
                <a:effectLst/>
                <a:uLnTx/>
                <a:uFillTx/>
                <a:latin typeface="EC Square Sans Pro" panose="020B0506040000020004"/>
              </a:rPr>
              <a:t>mikobakterijskih</a:t>
            </a:r>
            <a:r>
              <a:rPr kumimoji="0" lang="sl-SI" sz="1600" b="0" i="0" u="none" strike="noStrike" cap="none" normalizeH="0" baseline="0" noProof="0" dirty="0">
                <a:ln>
                  <a:noFill/>
                </a:ln>
                <a:solidFill>
                  <a:srgbClr val="000000"/>
                </a:solidFill>
                <a:effectLst/>
                <a:uLnTx/>
                <a:uFillTx/>
                <a:latin typeface="EC Square Sans Pro" panose="020B0506040000020004"/>
              </a:rPr>
              <a:t> okužb za </a:t>
            </a:r>
            <a:r>
              <a:rPr kumimoji="0" lang="sl-SI" sz="1600" b="0" i="0" u="none" strike="noStrike" cap="none" normalizeH="0" baseline="0" noProof="0" dirty="0" err="1">
                <a:ln>
                  <a:noFill/>
                </a:ln>
                <a:solidFill>
                  <a:srgbClr val="000000"/>
                </a:solidFill>
                <a:effectLst/>
                <a:uLnTx/>
                <a:uFillTx/>
                <a:latin typeface="EC Square Sans Pro" panose="020B0506040000020004"/>
              </a:rPr>
              <a:t>intramamarno</a:t>
            </a:r>
            <a:r>
              <a:rPr kumimoji="0" lang="sl-SI" sz="1600" b="0" i="0" u="none" strike="noStrike" cap="none" normalizeH="0" baseline="0" noProof="0" dirty="0">
                <a:ln>
                  <a:noFill/>
                </a:ln>
                <a:solidFill>
                  <a:srgbClr val="000000"/>
                </a:solidFill>
                <a:effectLst/>
                <a:uLnTx/>
                <a:uFillTx/>
                <a:latin typeface="EC Square Sans Pro" panose="020B0506040000020004"/>
              </a:rPr>
              <a:t> uporabo</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908300"/>
            <a:ext cx="8008947" cy="1136650"/>
          </a:xfrm>
        </p:spPr>
        <p:txBody>
          <a:bodyPr>
            <a:normAutofit/>
          </a:bodyPr>
          <a:lstStyle/>
          <a:p>
            <a:pPr marL="0" indent="0">
              <a:buNone/>
            </a:pPr>
            <a:r>
              <a:rPr lang="sl-SI" sz="3600">
                <a:latin typeface="EC Square Sans Pro" panose="020B0506040000020004" pitchFamily="34" charset="0"/>
              </a:rPr>
              <a:t>NACIONALNE ŠTEVILKE</a:t>
            </a: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667393" y="2266698"/>
            <a:ext cx="2853480" cy="1659000"/>
          </a:xfrm>
          <a:prstGeom prst="rect">
            <a:avLst/>
          </a:prstGeom>
          <a:ln>
            <a:solidFill>
              <a:schemeClr val="tx1"/>
            </a:solidFill>
          </a:ln>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5769897-2C06-F855-2991-BE84BBD565C5}"/>
              </a:ext>
            </a:extLst>
          </p:cNvPr>
          <p:cNvPicPr>
            <a:picLocks noChangeAspect="1"/>
          </p:cNvPicPr>
          <p:nvPr/>
        </p:nvPicPr>
        <p:blipFill>
          <a:blip r:embed="rId3"/>
          <a:stretch>
            <a:fillRect/>
          </a:stretch>
        </p:blipFill>
        <p:spPr>
          <a:xfrm>
            <a:off x="3795715" y="73407"/>
            <a:ext cx="4724397" cy="3110971"/>
          </a:xfrm>
          <a:prstGeom prst="rect">
            <a:avLst/>
          </a:prstGeom>
        </p:spPr>
      </p:pic>
      <p:pic>
        <p:nvPicPr>
          <p:cNvPr id="9" name="Picture 8">
            <a:extLst>
              <a:ext uri="{FF2B5EF4-FFF2-40B4-BE49-F238E27FC236}">
                <a16:creationId xmlns:a16="http://schemas.microsoft.com/office/drawing/2014/main" id="{31754920-7715-B426-AD31-DC905B6784EB}"/>
              </a:ext>
            </a:extLst>
          </p:cNvPr>
          <p:cNvPicPr>
            <a:picLocks noChangeAspect="1"/>
          </p:cNvPicPr>
          <p:nvPr/>
        </p:nvPicPr>
        <p:blipFill>
          <a:blip r:embed="rId4"/>
          <a:stretch>
            <a:fillRect/>
          </a:stretch>
        </p:blipFill>
        <p:spPr>
          <a:xfrm>
            <a:off x="147639" y="2854176"/>
            <a:ext cx="6010275" cy="3429000"/>
          </a:xfrm>
          <a:prstGeom prst="rect">
            <a:avLst/>
          </a:prstGeom>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332248" y="3229310"/>
            <a:ext cx="5852103"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46" r="546"/>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205584" y="5496276"/>
            <a:ext cx="5986258" cy="1488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7606288" y="6283176"/>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6147789" y="4696666"/>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7007848" y="1228103"/>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sl-SI" sz="3200" b="1" dirty="0">
                <a:solidFill>
                  <a:schemeClr val="bg1"/>
                </a:solidFill>
                <a:latin typeface="EC Square Sans Pro" panose="020B0506040000020004" pitchFamily="34" charset="0"/>
              </a:rPr>
              <a:t>SLOVENIJA</a:t>
            </a:r>
          </a:p>
          <a:p>
            <a:pPr algn="ctr">
              <a:lnSpc>
                <a:spcPct val="120000"/>
              </a:lnSpc>
              <a:defRPr/>
            </a:pPr>
            <a:r>
              <a:rPr lang="sl-SI" sz="3200" b="1" dirty="0">
                <a:solidFill>
                  <a:schemeClr val="bg1"/>
                </a:solidFill>
                <a:latin typeface="EC Square Sans Pro" panose="020B0506040000020004" pitchFamily="34" charset="0"/>
              </a:rPr>
              <a:t> Podatki za živali za proizvodnjo živil</a:t>
            </a:r>
          </a:p>
        </p:txBody>
      </p:sp>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7557149" y="2751313"/>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8DC275F-C75D-84F4-20A7-830C84BCFA77}"/>
              </a:ext>
            </a:extLst>
          </p:cNvPr>
          <p:cNvSpPr txBox="1"/>
          <p:nvPr/>
        </p:nvSpPr>
        <p:spPr>
          <a:xfrm>
            <a:off x="8994450" y="2745179"/>
            <a:ext cx="2667000" cy="415498"/>
          </a:xfrm>
          <a:prstGeom prst="rect">
            <a:avLst/>
          </a:prstGeom>
          <a:noFill/>
        </p:spPr>
        <p:txBody>
          <a:bodyPr wrap="square" rtlCol="0">
            <a:spAutoFit/>
          </a:bodyPr>
          <a:lstStyle/>
          <a:p>
            <a:r>
              <a:rPr lang="pl-PL" sz="700" dirty="0"/>
              <a:t>*Podatki o </a:t>
            </a:r>
            <a:r>
              <a:rPr lang="pl-PL" sz="700" dirty="0" err="1"/>
              <a:t>vodnih</a:t>
            </a:r>
            <a:r>
              <a:rPr lang="pl-PL" sz="700" dirty="0"/>
              <a:t> </a:t>
            </a:r>
            <a:r>
              <a:rPr lang="pl-PL" sz="700" dirty="0" err="1"/>
              <a:t>kulturah</a:t>
            </a:r>
            <a:r>
              <a:rPr lang="pl-PL" sz="700" dirty="0"/>
              <a:t> v </a:t>
            </a:r>
            <a:r>
              <a:rPr lang="pl-PL" sz="700" dirty="0" err="1"/>
              <a:t>tonah</a:t>
            </a:r>
            <a:endParaRPr lang="pl-PL" sz="700" dirty="0"/>
          </a:p>
          <a:p>
            <a:r>
              <a:rPr lang="pl-PL" sz="700" dirty="0"/>
              <a:t>** 2016. Ni </a:t>
            </a:r>
            <a:r>
              <a:rPr lang="pl-PL" sz="700" dirty="0" err="1"/>
              <a:t>podatkov</a:t>
            </a:r>
            <a:r>
              <a:rPr lang="pl-PL" sz="700" dirty="0"/>
              <a:t> za 2020 </a:t>
            </a:r>
            <a:r>
              <a:rPr lang="pl-PL" sz="700" dirty="0" err="1"/>
              <a:t>niti</a:t>
            </a:r>
            <a:r>
              <a:rPr lang="pl-PL" sz="700" dirty="0"/>
              <a:t> </a:t>
            </a:r>
            <a:r>
              <a:rPr lang="pl-PL" sz="700" dirty="0" err="1"/>
              <a:t>zbranih</a:t>
            </a:r>
            <a:r>
              <a:rPr lang="pl-PL" sz="700" dirty="0"/>
              <a:t> </a:t>
            </a:r>
            <a:r>
              <a:rPr lang="pl-PL" sz="700" dirty="0" err="1"/>
              <a:t>podatkov</a:t>
            </a:r>
            <a:endParaRPr lang="pl-PL" sz="700" dirty="0"/>
          </a:p>
          <a:p>
            <a:endParaRPr lang="pl-PL" sz="700" dirty="0"/>
          </a:p>
        </p:txBody>
      </p:sp>
    </p:spTree>
    <p:extLst>
      <p:ext uri="{BB962C8B-B14F-4D97-AF65-F5344CB8AC3E}">
        <p14:creationId xmlns:p14="http://schemas.microsoft.com/office/powerpoint/2010/main" val="183827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a16="http://schemas.microsoft.com/office/drawing/2014/main" id="{4461B8EE-FACF-3B81-7A85-EDA22C5651CF}"/>
              </a:ext>
            </a:extLst>
          </p:cNvPr>
          <p:cNvSpPr>
            <a:spLocks noGrp="1"/>
          </p:cNvSpPr>
          <p:nvPr>
            <p:ph type="body" sz="quarter" idx="10"/>
          </p:nvPr>
        </p:nvSpPr>
        <p:spPr>
          <a:xfrm>
            <a:off x="750641" y="128099"/>
            <a:ext cx="8008938" cy="533400"/>
          </a:xfrm>
        </p:spPr>
        <p:txBody>
          <a:bodyPr>
            <a:normAutofit fontScale="85000" lnSpcReduction="10000"/>
          </a:bodyPr>
          <a:lstStyle/>
          <a:p>
            <a:pPr marL="0" indent="0">
              <a:buNone/>
            </a:pPr>
            <a:r>
              <a:rPr lang="sl-SI" sz="2795" b="1" dirty="0">
                <a:latin typeface="EC Square Sans Pro" panose="020B0506040000020004" pitchFamily="34" charset="0"/>
              </a:rPr>
              <a:t>Prodaja zdravil za uporabo v veterinarski medicini v SLOVENIJI</a:t>
            </a:r>
          </a:p>
        </p:txBody>
      </p:sp>
      <p:graphicFrame>
        <p:nvGraphicFramePr>
          <p:cNvPr id="5" name="Table 4">
            <a:extLst>
              <a:ext uri="{FF2B5EF4-FFF2-40B4-BE49-F238E27FC236}">
                <a16:creationId xmlns:a16="http://schemas.microsoft.com/office/drawing/2014/main" id="{EE068692-28D6-1841-DEBF-A1D9B7D4747D}"/>
              </a:ext>
            </a:extLst>
          </p:cNvPr>
          <p:cNvGraphicFramePr>
            <a:graphicFrameLocks noGrp="1"/>
          </p:cNvGraphicFramePr>
          <p:nvPr>
            <p:extLst>
              <p:ext uri="{D42A27DB-BD31-4B8C-83A1-F6EECF244321}">
                <p14:modId xmlns:p14="http://schemas.microsoft.com/office/powerpoint/2010/main" val="802040031"/>
              </p:ext>
            </p:extLst>
          </p:nvPr>
        </p:nvGraphicFramePr>
        <p:xfrm>
          <a:off x="457200" y="1377950"/>
          <a:ext cx="2667000" cy="5303520"/>
        </p:xfrm>
        <a:graphic>
          <a:graphicData uri="http://schemas.openxmlformats.org/drawingml/2006/table">
            <a:tbl>
              <a:tblPr firstRow="1" bandRow="1">
                <a:tableStyleId>{69CF1AB2-1976-4502-BF36-3FF5EA218861}</a:tableStyleId>
              </a:tblPr>
              <a:tblGrid>
                <a:gridCol w="1295400">
                  <a:extLst>
                    <a:ext uri="{9D8B030D-6E8A-4147-A177-3AD203B41FA5}">
                      <a16:colId xmlns:a16="http://schemas.microsoft.com/office/drawing/2014/main" val="753088491"/>
                    </a:ext>
                  </a:extLst>
                </a:gridCol>
                <a:gridCol w="1371600">
                  <a:extLst>
                    <a:ext uri="{9D8B030D-6E8A-4147-A177-3AD203B41FA5}">
                      <a16:colId xmlns:a16="http://schemas.microsoft.com/office/drawing/2014/main" val="29054603"/>
                    </a:ext>
                  </a:extLst>
                </a:gridCol>
              </a:tblGrid>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sl-SI" sz="2000" b="0">
                          <a:latin typeface="EC Square Sans Pro" panose="020B0506040000020004" pitchFamily="34" charset="0"/>
                        </a:rPr>
                        <a:t>97</a:t>
                      </a:r>
                    </a:p>
                  </a:txBody>
                  <a:tcPr>
                    <a:noFill/>
                  </a:tcPr>
                </a:tc>
                <a:extLst>
                  <a:ext uri="{0D108BD9-81ED-4DB2-BD59-A6C34878D82A}">
                    <a16:rowId xmlns:a16="http://schemas.microsoft.com/office/drawing/2014/main" val="3960203558"/>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sl-SI" sz="2000" b="0">
                          <a:latin typeface="EC Square Sans Pro" panose="020B0506040000020004" pitchFamily="34" charset="0"/>
                        </a:rPr>
                        <a:t>18</a:t>
                      </a:r>
                    </a:p>
                  </a:txBody>
                  <a:tcPr>
                    <a:noFill/>
                  </a:tcPr>
                </a:tc>
                <a:extLst>
                  <a:ext uri="{0D108BD9-81ED-4DB2-BD59-A6C34878D82A}">
                    <a16:rowId xmlns:a16="http://schemas.microsoft.com/office/drawing/2014/main" val="3114845265"/>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sl-SI" sz="2000" b="0">
                          <a:latin typeface="EC Square Sans Pro" panose="020B0506040000020004" pitchFamily="34" charset="0"/>
                        </a:rPr>
                        <a:t>45</a:t>
                      </a:r>
                    </a:p>
                  </a:txBody>
                  <a:tcPr>
                    <a:noFill/>
                  </a:tcPr>
                </a:tc>
                <a:extLst>
                  <a:ext uri="{0D108BD9-81ED-4DB2-BD59-A6C34878D82A}">
                    <a16:rowId xmlns:a16="http://schemas.microsoft.com/office/drawing/2014/main" val="1869848636"/>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sl-SI" sz="2000" b="0">
                          <a:latin typeface="EC Square Sans Pro" panose="020B0506040000020004" pitchFamily="34" charset="0"/>
                        </a:rPr>
                        <a:t>10</a:t>
                      </a:r>
                    </a:p>
                  </a:txBody>
                  <a:tcPr>
                    <a:noFill/>
                  </a:tcPr>
                </a:tc>
                <a:extLst>
                  <a:ext uri="{0D108BD9-81ED-4DB2-BD59-A6C34878D82A}">
                    <a16:rowId xmlns:a16="http://schemas.microsoft.com/office/drawing/2014/main" val="4156667451"/>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sl-SI" sz="2000" b="0">
                          <a:latin typeface="EC Square Sans Pro" panose="020B0506040000020004" pitchFamily="34" charset="0"/>
                        </a:rPr>
                        <a:t>2</a:t>
                      </a:r>
                    </a:p>
                  </a:txBody>
                  <a:tcPr>
                    <a:noFill/>
                  </a:tcPr>
                </a:tc>
                <a:extLst>
                  <a:ext uri="{0D108BD9-81ED-4DB2-BD59-A6C34878D82A}">
                    <a16:rowId xmlns:a16="http://schemas.microsoft.com/office/drawing/2014/main" val="1500765795"/>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2000" b="0" i="0" u="none" strike="noStrike" baseline="0">
                          <a:solidFill>
                            <a:schemeClr val="dk1"/>
                          </a:solidFill>
                          <a:latin typeface="EC Square Sans Pro" panose="020B0506040000020004" pitchFamily="34" charset="0"/>
                          <a:ea typeface="+mn-ea"/>
                          <a:cs typeface="+mn-cs"/>
                        </a:rPr>
                        <a:t>   0,01 	</a:t>
                      </a:r>
                    </a:p>
                    <a:p>
                      <a:pPr algn="l" rtl="0"/>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882644144"/>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sl-SI" sz="2000" b="0">
                          <a:latin typeface="EC Square Sans Pro" panose="020B0506040000020004" pitchFamily="34" charset="0"/>
                        </a:rPr>
                        <a:t>11</a:t>
                      </a:r>
                    </a:p>
                  </a:txBody>
                  <a:tcPr>
                    <a:noFill/>
                  </a:tcPr>
                </a:tc>
                <a:extLst>
                  <a:ext uri="{0D108BD9-81ED-4DB2-BD59-A6C34878D82A}">
                    <a16:rowId xmlns:a16="http://schemas.microsoft.com/office/drawing/2014/main" val="3157444402"/>
                  </a:ext>
                </a:extLst>
              </a:tr>
              <a:tr h="370840">
                <a:tc>
                  <a:txBody>
                    <a:bodyPr/>
                    <a:lstStyle/>
                    <a:p>
                      <a:pPr algn="ctr"/>
                      <a:r>
                        <a:rPr lang="sl-SI" sz="2000" b="0">
                          <a:latin typeface="EC Square Sans Pro" panose="020B0506040000020004" pitchFamily="34" charset="0"/>
                        </a:rPr>
                        <a:t>SKUPAJ</a:t>
                      </a:r>
                    </a:p>
                  </a:txBody>
                  <a:tcPr>
                    <a:noFill/>
                  </a:tcPr>
                </a:tc>
                <a:tc>
                  <a:txBody>
                    <a:bodyPr/>
                    <a:lstStyle/>
                    <a:p>
                      <a:pPr algn="ctr"/>
                      <a:r>
                        <a:rPr lang="sl-SI" sz="2000" b="0">
                          <a:latin typeface="EC Square Sans Pro" panose="020B0506040000020004" pitchFamily="34" charset="0"/>
                        </a:rPr>
                        <a:t>182</a:t>
                      </a:r>
                    </a:p>
                  </a:txBody>
                  <a:tcPr>
                    <a:noFill/>
                  </a:tcPr>
                </a:tc>
                <a:extLst>
                  <a:ext uri="{0D108BD9-81ED-4DB2-BD59-A6C34878D82A}">
                    <a16:rowId xmlns:a16="http://schemas.microsoft.com/office/drawing/2014/main" val="3738255626"/>
                  </a:ext>
                </a:extLst>
              </a:tr>
            </a:tbl>
          </a:graphicData>
        </a:graphic>
      </p:graphicFrame>
      <p:sp>
        <p:nvSpPr>
          <p:cNvPr id="6" name="CuadroTexto 34">
            <a:extLst>
              <a:ext uri="{FF2B5EF4-FFF2-40B4-BE49-F238E27FC236}">
                <a16:creationId xmlns:a16="http://schemas.microsoft.com/office/drawing/2014/main" id="{582D7E90-09BF-13BE-B023-C6A2E200B0BA}"/>
              </a:ext>
            </a:extLst>
          </p:cNvPr>
          <p:cNvSpPr txBox="1"/>
          <p:nvPr/>
        </p:nvSpPr>
        <p:spPr>
          <a:xfrm>
            <a:off x="1771650" y="840337"/>
            <a:ext cx="1241554" cy="537613"/>
          </a:xfrm>
          <a:prstGeom prst="rect">
            <a:avLst/>
          </a:prstGeom>
          <a:noFill/>
        </p:spPr>
        <p:txBody>
          <a:bodyPr wrap="square" rtlCol="0">
            <a:spAutoFit/>
          </a:bodyPr>
          <a:lstStyle/>
          <a:p>
            <a:pPr algn="ctr"/>
            <a:r>
              <a:rPr lang="sl-SI" sz="1797" b="1" dirty="0">
                <a:solidFill>
                  <a:srgbClr val="003399"/>
                </a:solidFill>
              </a:rPr>
              <a:t>PCU</a:t>
            </a:r>
          </a:p>
          <a:p>
            <a:pPr algn="ctr"/>
            <a:r>
              <a:rPr lang="sl-SI" sz="1098" b="1" dirty="0">
                <a:solidFill>
                  <a:srgbClr val="003399"/>
                </a:solidFill>
              </a:rPr>
              <a:t>2022 </a:t>
            </a:r>
            <a:r>
              <a:rPr lang="sl-SI" sz="799" b="1" dirty="0">
                <a:solidFill>
                  <a:srgbClr val="003399"/>
                </a:solidFill>
              </a:rPr>
              <a:t>(1.000 ton)</a:t>
            </a:r>
          </a:p>
        </p:txBody>
      </p:sp>
      <p:pic>
        <p:nvPicPr>
          <p:cNvPr id="7" name="Picture 6" descr="840+ Heifer Illustrations, Royalty-Free Vector Graphics &amp; Clip Art - iStock  | Heifer cows, Heifer vector, Heifer milk">
            <a:extLst>
              <a:ext uri="{FF2B5EF4-FFF2-40B4-BE49-F238E27FC236}">
                <a16:creationId xmlns:a16="http://schemas.microsoft.com/office/drawing/2014/main" id="{1AA01191-3655-4874-AE0D-AB890313EBB1}"/>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6340" t="28652" r="15867" b="28682"/>
          <a:stretch/>
        </p:blipFill>
        <p:spPr bwMode="auto">
          <a:xfrm flipH="1">
            <a:off x="762000" y="1454150"/>
            <a:ext cx="448735" cy="4689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descr="Silhouette of a pig Royalty Free Vector Image - VectorStock">
            <a:extLst>
              <a:ext uri="{FF2B5EF4-FFF2-40B4-BE49-F238E27FC236}">
                <a16:creationId xmlns:a16="http://schemas.microsoft.com/office/drawing/2014/main" id="{4E80FA01-15A6-4026-B7D9-200B1AE9FBB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44" t="18131" r="2411" b="24735"/>
          <a:stretch/>
        </p:blipFill>
        <p:spPr bwMode="auto">
          <a:xfrm flipH="1">
            <a:off x="699005" y="2134132"/>
            <a:ext cx="456885" cy="468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oat Vector Art Stock Images | Depositphotos">
            <a:extLst>
              <a:ext uri="{FF2B5EF4-FFF2-40B4-BE49-F238E27FC236}">
                <a16:creationId xmlns:a16="http://schemas.microsoft.com/office/drawing/2014/main" id="{D71D1E27-B698-4724-B38B-E98A26B8A84E}"/>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755" t="14682" r="10177" b="14207"/>
          <a:stretch/>
        </p:blipFill>
        <p:spPr bwMode="auto">
          <a:xfrm flipH="1">
            <a:off x="824275" y="3536302"/>
            <a:ext cx="361883" cy="4934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descr="Chicken Icon Vector Art, Icons, and Graphics for Free Download">
            <a:extLst>
              <a:ext uri="{FF2B5EF4-FFF2-40B4-BE49-F238E27FC236}">
                <a16:creationId xmlns:a16="http://schemas.microsoft.com/office/drawing/2014/main" id="{1539A8E2-898C-4113-874B-117C89CA4A6A}"/>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4649" t="19410" r="24531" b="22786"/>
          <a:stretch/>
        </p:blipFill>
        <p:spPr bwMode="auto">
          <a:xfrm>
            <a:off x="783854" y="2814114"/>
            <a:ext cx="287186" cy="566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descr="Rabbit Icons - Free SVG &amp; PNG Rabbit Images - Noun Project">
            <a:extLst>
              <a:ext uri="{FF2B5EF4-FFF2-40B4-BE49-F238E27FC236}">
                <a16:creationId xmlns:a16="http://schemas.microsoft.com/office/drawing/2014/main" id="{5610B2E1-E484-4798-BC08-72BC78FBC13B}"/>
              </a:ext>
            </a:extLst>
          </p:cNvPr>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753849" y="4830401"/>
            <a:ext cx="390768" cy="5538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ish Icon Vector Isolated Stock Illustration - Download Image Now - Fish,  Icon, Vector - iStock">
            <a:extLst>
              <a:ext uri="{FF2B5EF4-FFF2-40B4-BE49-F238E27FC236}">
                <a16:creationId xmlns:a16="http://schemas.microsoft.com/office/drawing/2014/main" id="{534CF701-9F97-43C6-BA0E-F6D238E43343}"/>
              </a:ext>
            </a:extLst>
          </p:cNvPr>
          <p:cNvPicPr>
            <a:picLocks noChangeAspect="1" noChangeArrowheads="1"/>
          </p:cNvPicPr>
          <p:nvPr/>
        </p:nvPicPr>
        <p:blipFill rotWithShape="1">
          <a:blip r:embed="rId7" cstate="email">
            <a:biLevel thresh="75000"/>
            <a:extLst>
              <a:ext uri="{28A0092B-C50C-407E-A947-70E740481C1C}">
                <a14:useLocalDpi xmlns:a14="http://schemas.microsoft.com/office/drawing/2010/main" val="0"/>
              </a:ext>
            </a:extLst>
          </a:blip>
          <a:srcRect l="12037" t="29604" r="9625" b="30401"/>
          <a:stretch/>
        </p:blipFill>
        <p:spPr bwMode="auto">
          <a:xfrm flipH="1">
            <a:off x="779843" y="4267637"/>
            <a:ext cx="390768" cy="4700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descr="Over 900 Free Horse Vectors - Pixabay - Pixabay">
            <a:extLst>
              <a:ext uri="{FF2B5EF4-FFF2-40B4-BE49-F238E27FC236}">
                <a16:creationId xmlns:a16="http://schemas.microsoft.com/office/drawing/2014/main" id="{11CECAB7-7CD2-4835-96EF-DEE3A5687C25}"/>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24275" y="5711120"/>
            <a:ext cx="331615" cy="462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CuadroTexto 38">
            <a:extLst>
              <a:ext uri="{FF2B5EF4-FFF2-40B4-BE49-F238E27FC236}">
                <a16:creationId xmlns:a16="http://schemas.microsoft.com/office/drawing/2014/main" id="{2E32AFCA-9020-3F54-865B-29506A86A212}"/>
              </a:ext>
            </a:extLst>
          </p:cNvPr>
          <p:cNvSpPr txBox="1"/>
          <p:nvPr/>
        </p:nvSpPr>
        <p:spPr>
          <a:xfrm>
            <a:off x="3124201" y="732517"/>
            <a:ext cx="2667000" cy="921984"/>
          </a:xfrm>
          <a:prstGeom prst="rect">
            <a:avLst/>
          </a:prstGeom>
          <a:noFill/>
        </p:spPr>
        <p:txBody>
          <a:bodyPr wrap="square" rtlCol="0">
            <a:spAutoFit/>
          </a:bodyPr>
          <a:lstStyle/>
          <a:p>
            <a:pPr algn="ctr"/>
            <a:r>
              <a:rPr lang="sl-SI" sz="1797" b="1" dirty="0">
                <a:solidFill>
                  <a:srgbClr val="003399"/>
                </a:solidFill>
              </a:rPr>
              <a:t>Prodaja protimikrobnih sredstev</a:t>
            </a:r>
          </a:p>
        </p:txBody>
      </p:sp>
      <p:sp>
        <p:nvSpPr>
          <p:cNvPr id="16" name="Rectángulo 28">
            <a:extLst>
              <a:ext uri="{FF2B5EF4-FFF2-40B4-BE49-F238E27FC236}">
                <a16:creationId xmlns:a16="http://schemas.microsoft.com/office/drawing/2014/main" id="{44FA2BA8-D249-0546-028B-46EE2D09D0C8}"/>
              </a:ext>
            </a:extLst>
          </p:cNvPr>
          <p:cNvSpPr/>
          <p:nvPr/>
        </p:nvSpPr>
        <p:spPr>
          <a:xfrm>
            <a:off x="3248127" y="1371599"/>
            <a:ext cx="2381045" cy="39559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sp>
        <p:nvSpPr>
          <p:cNvPr id="18" name="CuadroTexto 10">
            <a:extLst>
              <a:ext uri="{FF2B5EF4-FFF2-40B4-BE49-F238E27FC236}">
                <a16:creationId xmlns:a16="http://schemas.microsoft.com/office/drawing/2014/main" id="{4596F090-6BEF-77F2-EBA3-2D576F224142}"/>
              </a:ext>
            </a:extLst>
          </p:cNvPr>
          <p:cNvSpPr txBox="1"/>
          <p:nvPr/>
        </p:nvSpPr>
        <p:spPr>
          <a:xfrm>
            <a:off x="3349598" y="1509367"/>
            <a:ext cx="2345061" cy="553228"/>
          </a:xfrm>
          <a:prstGeom prst="rect">
            <a:avLst/>
          </a:prstGeom>
          <a:noFill/>
        </p:spPr>
        <p:txBody>
          <a:bodyPr wrap="square" rtlCol="0">
            <a:spAutoFit/>
          </a:bodyPr>
          <a:lstStyle/>
          <a:p>
            <a:pPr algn="l"/>
            <a:r>
              <a:rPr lang="sl-SI" sz="1198" b="1">
                <a:solidFill>
                  <a:schemeClr val="lt1"/>
                </a:solidFill>
                <a:latin typeface="EC Square Sans Pro" panose="020B0506040000020004" pitchFamily="34" charset="0"/>
              </a:rPr>
              <a:t>2018</a:t>
            </a:r>
          </a:p>
          <a:p>
            <a:pPr algn="ctr"/>
            <a:r>
              <a:rPr lang="sl-SI" sz="1797" b="1">
                <a:solidFill>
                  <a:schemeClr val="lt1"/>
                </a:solidFill>
                <a:latin typeface="EC Square Sans Pro" panose="020B0506040000020004" pitchFamily="34" charset="0"/>
              </a:rPr>
              <a:t>43,2 mg/PCU</a:t>
            </a:r>
          </a:p>
        </p:txBody>
      </p:sp>
      <p:sp>
        <p:nvSpPr>
          <p:cNvPr id="19" name="Flecha: hacia abajo 11">
            <a:extLst>
              <a:ext uri="{FF2B5EF4-FFF2-40B4-BE49-F238E27FC236}">
                <a16:creationId xmlns:a16="http://schemas.microsoft.com/office/drawing/2014/main" id="{5EDEED4F-C502-6DB8-5C8C-6E0A539A94FA}"/>
              </a:ext>
            </a:extLst>
          </p:cNvPr>
          <p:cNvSpPr/>
          <p:nvPr/>
        </p:nvSpPr>
        <p:spPr>
          <a:xfrm>
            <a:off x="4103873" y="2091702"/>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20" name="CuadroTexto 51">
            <a:extLst>
              <a:ext uri="{FF2B5EF4-FFF2-40B4-BE49-F238E27FC236}">
                <a16:creationId xmlns:a16="http://schemas.microsoft.com/office/drawing/2014/main" id="{89B1365E-8D7C-1DA7-0DAA-58517DE90052}"/>
              </a:ext>
            </a:extLst>
          </p:cNvPr>
          <p:cNvSpPr txBox="1"/>
          <p:nvPr/>
        </p:nvSpPr>
        <p:spPr>
          <a:xfrm>
            <a:off x="3321936" y="2480228"/>
            <a:ext cx="2345061" cy="1382879"/>
          </a:xfrm>
          <a:prstGeom prst="rect">
            <a:avLst/>
          </a:prstGeom>
          <a:noFill/>
        </p:spPr>
        <p:txBody>
          <a:bodyPr wrap="square" rtlCol="0">
            <a:spAutoFit/>
          </a:bodyPr>
          <a:lstStyle/>
          <a:p>
            <a:pPr algn="l"/>
            <a:r>
              <a:rPr lang="sl-SI" sz="1198" b="1" dirty="0">
                <a:solidFill>
                  <a:schemeClr val="lt1"/>
                </a:solidFill>
                <a:latin typeface="EC Square Sans Pro" panose="020B0506040000020004" pitchFamily="34" charset="0"/>
              </a:rPr>
              <a:t>2022</a:t>
            </a:r>
          </a:p>
          <a:p>
            <a:pPr algn="ctr"/>
            <a:r>
              <a:rPr lang="sl-SI" sz="3594" b="1" dirty="0">
                <a:solidFill>
                  <a:schemeClr val="lt1"/>
                </a:solidFill>
                <a:latin typeface="EC Square Sans Pro" panose="020B0506040000020004" pitchFamily="34" charset="0"/>
              </a:rPr>
              <a:t>25,7 mg/PCU</a:t>
            </a:r>
          </a:p>
        </p:txBody>
      </p:sp>
      <p:sp>
        <p:nvSpPr>
          <p:cNvPr id="21" name="CuadroTexto 52">
            <a:extLst>
              <a:ext uri="{FF2B5EF4-FFF2-40B4-BE49-F238E27FC236}">
                <a16:creationId xmlns:a16="http://schemas.microsoft.com/office/drawing/2014/main" id="{C5D9B750-8A57-57B3-CD20-488D760F3C8C}"/>
              </a:ext>
            </a:extLst>
          </p:cNvPr>
          <p:cNvSpPr txBox="1"/>
          <p:nvPr/>
        </p:nvSpPr>
        <p:spPr>
          <a:xfrm>
            <a:off x="3868978" y="4283513"/>
            <a:ext cx="1216946" cy="337928"/>
          </a:xfrm>
          <a:prstGeom prst="rect">
            <a:avLst/>
          </a:prstGeom>
          <a:solidFill>
            <a:schemeClr val="bg1"/>
          </a:solidFill>
        </p:spPr>
        <p:txBody>
          <a:bodyPr wrap="square" rtlCol="0">
            <a:spAutoFit/>
          </a:bodyPr>
          <a:lstStyle/>
          <a:p>
            <a:pPr algn="ctr"/>
            <a:r>
              <a:rPr lang="sl-SI" sz="1597" b="1">
                <a:solidFill>
                  <a:srgbClr val="003399"/>
                </a:solidFill>
                <a:latin typeface="EC Square Sans Pro" panose="020B0506040000020004" pitchFamily="34" charset="0"/>
              </a:rPr>
              <a:t>–41 %</a:t>
            </a:r>
          </a:p>
        </p:txBody>
      </p:sp>
      <p:sp>
        <p:nvSpPr>
          <p:cNvPr id="22" name="CuadroTexto 42">
            <a:extLst>
              <a:ext uri="{FF2B5EF4-FFF2-40B4-BE49-F238E27FC236}">
                <a16:creationId xmlns:a16="http://schemas.microsoft.com/office/drawing/2014/main" id="{C2135BAF-CBED-A336-29B8-2BA158C33AD4}"/>
              </a:ext>
            </a:extLst>
          </p:cNvPr>
          <p:cNvSpPr txBox="1"/>
          <p:nvPr/>
        </p:nvSpPr>
        <p:spPr>
          <a:xfrm>
            <a:off x="7921419" y="860682"/>
            <a:ext cx="3422662" cy="368649"/>
          </a:xfrm>
          <a:prstGeom prst="rect">
            <a:avLst/>
          </a:prstGeom>
          <a:noFill/>
        </p:spPr>
        <p:txBody>
          <a:bodyPr wrap="square" rtlCol="0">
            <a:spAutoFit/>
          </a:bodyPr>
          <a:lstStyle/>
          <a:p>
            <a:pPr algn="ctr"/>
            <a:r>
              <a:rPr lang="sl-SI" sz="1797" b="1" dirty="0">
                <a:solidFill>
                  <a:srgbClr val="003399"/>
                </a:solidFill>
              </a:rPr>
              <a:t>Prodajni trendi (2011–2022)</a:t>
            </a:r>
          </a:p>
        </p:txBody>
      </p:sp>
      <p:pic>
        <p:nvPicPr>
          <p:cNvPr id="24" name="Picture 23">
            <a:extLst>
              <a:ext uri="{FF2B5EF4-FFF2-40B4-BE49-F238E27FC236}">
                <a16:creationId xmlns:a16="http://schemas.microsoft.com/office/drawing/2014/main" id="{EA7BE650-59DD-99D0-5C97-CE97B304B1D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909926" y="1225550"/>
            <a:ext cx="5528225" cy="3658743"/>
          </a:xfrm>
          <a:prstGeom prst="rect">
            <a:avLst/>
          </a:prstGeom>
        </p:spPr>
      </p:pic>
      <p:pic>
        <p:nvPicPr>
          <p:cNvPr id="26" name="Picture 25">
            <a:extLst>
              <a:ext uri="{FF2B5EF4-FFF2-40B4-BE49-F238E27FC236}">
                <a16:creationId xmlns:a16="http://schemas.microsoft.com/office/drawing/2014/main" id="{7BD5C7EF-8151-D4FB-5759-99AD19279E2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135667" y="4951737"/>
            <a:ext cx="9011767" cy="1866791"/>
          </a:xfrm>
          <a:prstGeom prst="rect">
            <a:avLst/>
          </a:prstGeom>
        </p:spPr>
      </p:pic>
    </p:spTree>
    <p:extLst>
      <p:ext uri="{BB962C8B-B14F-4D97-AF65-F5344CB8AC3E}">
        <p14:creationId xmlns:p14="http://schemas.microsoft.com/office/powerpoint/2010/main" val="143965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525000" y="1802502"/>
            <a:ext cx="2505075" cy="307777"/>
          </a:xfrm>
          <a:prstGeom prst="rect">
            <a:avLst/>
          </a:prstGeom>
          <a:solidFill>
            <a:srgbClr val="6BB188"/>
          </a:solidFill>
        </p:spPr>
        <p:txBody>
          <a:bodyPr wrap="square">
            <a:spAutoFit/>
          </a:bodyPr>
          <a:lstStyle/>
          <a:p>
            <a:r>
              <a:rPr lang="sl-SI" sz="1400" b="1" i="0" u="none" strike="noStrike" baseline="0">
                <a:solidFill>
                  <a:srgbClr val="003399"/>
                </a:solidFill>
                <a:latin typeface="Verdana" panose="020B0604030504040204" pitchFamily="34" charset="0"/>
                <a:hlinkClick r:id="rId3"/>
              </a:rPr>
              <a:t>Informacije o državi </a:t>
            </a:r>
          </a:p>
        </p:txBody>
      </p:sp>
      <p:sp>
        <p:nvSpPr>
          <p:cNvPr id="8" name="CuadroTexto 7">
            <a:extLst>
              <a:ext uri="{FF2B5EF4-FFF2-40B4-BE49-F238E27FC236}">
                <a16:creationId xmlns:a16="http://schemas.microsoft.com/office/drawing/2014/main" id="{289DEF0B-35EA-44F6-91E3-B7F31236D5B3}"/>
              </a:ext>
            </a:extLst>
          </p:cNvPr>
          <p:cNvSpPr txBox="1"/>
          <p:nvPr/>
        </p:nvSpPr>
        <p:spPr>
          <a:xfrm>
            <a:off x="9634537" y="2157510"/>
            <a:ext cx="2286000" cy="307777"/>
          </a:xfrm>
          <a:prstGeom prst="rect">
            <a:avLst/>
          </a:prstGeom>
          <a:solidFill>
            <a:schemeClr val="bg1">
              <a:lumMod val="75000"/>
            </a:schemeClr>
          </a:solidFill>
        </p:spPr>
        <p:txBody>
          <a:bodyPr wrap="square">
            <a:spAutoFit/>
          </a:bodyPr>
          <a:lstStyle/>
          <a:p>
            <a:pPr algn="ctr"/>
            <a:r>
              <a:rPr lang="sl-SI" sz="1400" b="1" i="0" u="none" strike="noStrike" baseline="0">
                <a:solidFill>
                  <a:srgbClr val="00339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Poročilo ESVAC</a:t>
            </a: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fontScale="85000" lnSpcReduction="10000"/>
          </a:bodyPr>
          <a:lstStyle/>
          <a:p>
            <a:pPr marL="0" indent="0">
              <a:buNone/>
            </a:pPr>
            <a:r>
              <a:rPr lang="sl-SI" sz="2800" b="1" dirty="0">
                <a:latin typeface="EC Square Sans Pro" panose="020B0506040000020004" pitchFamily="34" charset="0"/>
              </a:rPr>
              <a:t>Prodaja zdravil za uporabo v veterinarski medicini v SLOVENIJI</a:t>
            </a:r>
          </a:p>
        </p:txBody>
      </p:sp>
      <p:pic>
        <p:nvPicPr>
          <p:cNvPr id="15" name="Imagen 14">
            <a:extLst>
              <a:ext uri="{FF2B5EF4-FFF2-40B4-BE49-F238E27FC236}">
                <a16:creationId xmlns:a16="http://schemas.microsoft.com/office/drawing/2014/main" id="{ED90EBFC-295D-411D-8B79-CECB89C2A2C3}"/>
              </a:ext>
            </a:extLst>
          </p:cNvPr>
          <p:cNvPicPr>
            <a:picLocks noChangeAspect="1"/>
          </p:cNvPicPr>
          <p:nvPr/>
        </p:nvPicPr>
        <p:blipFill>
          <a:blip r:embed="rId5">
            <a:extLst>
              <a:ext uri="{28A0092B-C50C-407E-A947-70E740481C1C}">
                <a14:useLocalDpi xmlns:a14="http://schemas.microsoft.com/office/drawing/2010/main" val="0"/>
              </a:ext>
            </a:extLst>
          </a:blip>
          <a:srcRect t="6604" b="6604"/>
          <a:stretch/>
        </p:blipFill>
        <p:spPr>
          <a:xfrm>
            <a:off x="917643" y="4044950"/>
            <a:ext cx="8242306" cy="1693085"/>
          </a:xfrm>
          <a:prstGeom prst="rect">
            <a:avLst/>
          </a:prstGeom>
        </p:spPr>
      </p:pic>
      <p:pic>
        <p:nvPicPr>
          <p:cNvPr id="3" name="Picture 2">
            <a:extLst>
              <a:ext uri="{FF2B5EF4-FFF2-40B4-BE49-F238E27FC236}">
                <a16:creationId xmlns:a16="http://schemas.microsoft.com/office/drawing/2014/main" id="{C28E199D-AF32-7F6B-3BAA-F2E5BF31F4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17643" y="1169347"/>
            <a:ext cx="7572809" cy="2342203"/>
          </a:xfrm>
          <a:prstGeom prst="rect">
            <a:avLst/>
          </a:prstGeom>
        </p:spPr>
      </p:pic>
    </p:spTree>
    <p:extLst>
      <p:ext uri="{BB962C8B-B14F-4D97-AF65-F5344CB8AC3E}">
        <p14:creationId xmlns:p14="http://schemas.microsoft.com/office/powerpoint/2010/main" val="17633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2CA574-FA54-1F5D-2C27-888ABA846E82}"/>
              </a:ext>
            </a:extLst>
          </p:cNvPr>
          <p:cNvPicPr>
            <a:picLocks noChangeAspect="1"/>
          </p:cNvPicPr>
          <p:nvPr/>
        </p:nvPicPr>
        <p:blipFill>
          <a:blip r:embed="rId3"/>
          <a:stretch>
            <a:fillRect/>
          </a:stretch>
        </p:blipFill>
        <p:spPr>
          <a:xfrm>
            <a:off x="1219200" y="1032404"/>
            <a:ext cx="9340516" cy="5712556"/>
          </a:xfrm>
          <a:prstGeom prst="rect">
            <a:avLst/>
          </a:prstGeom>
        </p:spPr>
      </p:pic>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222249"/>
            <a:ext cx="11353800" cy="914400"/>
          </a:xfrm>
        </p:spPr>
        <p:txBody>
          <a:bodyPr>
            <a:normAutofit fontScale="32500" lnSpcReduction="20000"/>
          </a:bodyPr>
          <a:lstStyle/>
          <a:p>
            <a:pPr marL="0" indent="0">
              <a:lnSpc>
                <a:spcPct val="170000"/>
              </a:lnSpc>
              <a:buNone/>
            </a:pPr>
            <a:r>
              <a:rPr lang="sl-SI" sz="5500" b="1" dirty="0">
                <a:latin typeface="EC Square Sans Pro" panose="020B0506040000020004" pitchFamily="34" charset="0"/>
              </a:rPr>
              <a:t>Poraba 3. in 4. generacije </a:t>
            </a:r>
            <a:r>
              <a:rPr lang="sl-SI" sz="5500" b="1" dirty="0" err="1">
                <a:latin typeface="EC Square Sans Pro" panose="020B0506040000020004" pitchFamily="34" charset="0"/>
              </a:rPr>
              <a:t>cefalosporinov</a:t>
            </a:r>
            <a:r>
              <a:rPr lang="sl-SI" sz="5500" b="1" dirty="0">
                <a:latin typeface="EC Square Sans Pro" panose="020B0506040000020004" pitchFamily="34" charset="0"/>
              </a:rPr>
              <a:t>, </a:t>
            </a:r>
            <a:r>
              <a:rPr lang="sl-SI" sz="5500" b="1" dirty="0" err="1">
                <a:latin typeface="EC Square Sans Pro" panose="020B0506040000020004" pitchFamily="34" charset="0"/>
              </a:rPr>
              <a:t>fluorokinolonov</a:t>
            </a:r>
            <a:r>
              <a:rPr lang="sl-SI" sz="5500" b="1" dirty="0">
                <a:latin typeface="EC Square Sans Pro" panose="020B0506040000020004" pitchFamily="34" charset="0"/>
              </a:rPr>
              <a:t>, drugih </a:t>
            </a:r>
            <a:r>
              <a:rPr lang="sl-SI" sz="5500" b="1" dirty="0" err="1">
                <a:latin typeface="EC Square Sans Pro" panose="020B0506040000020004" pitchFamily="34" charset="0"/>
              </a:rPr>
              <a:t>kinolonov</a:t>
            </a:r>
            <a:r>
              <a:rPr lang="sl-SI" sz="5500" b="1" dirty="0">
                <a:latin typeface="EC Square Sans Pro" panose="020B0506040000020004" pitchFamily="34" charset="0"/>
              </a:rPr>
              <a:t> in </a:t>
            </a:r>
            <a:r>
              <a:rPr lang="sl-SI" sz="5500" b="1" dirty="0" err="1">
                <a:latin typeface="EC Square Sans Pro" panose="020B0506040000020004" pitchFamily="34" charset="0"/>
              </a:rPr>
              <a:t>polimiksinov</a:t>
            </a:r>
            <a:r>
              <a:rPr lang="sl-SI" sz="5500" b="1" dirty="0">
                <a:latin typeface="EC Square Sans Pro" panose="020B0506040000020004" pitchFamily="34" charset="0"/>
              </a:rPr>
              <a:t> (mg/PCU) pri živalih za proizvodnjo živil v letu 2022</a:t>
            </a:r>
          </a:p>
          <a:p>
            <a:pPr marL="0" indent="0">
              <a:buNone/>
            </a:pPr>
            <a:endParaRPr lang="en-GB" dirty="0"/>
          </a:p>
        </p:txBody>
      </p:sp>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6707186" y="4198938"/>
            <a:ext cx="4264026"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sl-SI" sz="1050" i="1">
                <a:solidFill>
                  <a:srgbClr val="003399"/>
                </a:solidFill>
              </a:rPr>
              <a:t>Vir:</a:t>
            </a:r>
            <a:r>
              <a:rPr lang="sl-SI" sz="1050">
                <a:solidFill>
                  <a:srgbClr val="003399"/>
                </a:solidFill>
              </a:rPr>
              <a:t> 13. poročilo ESVAC</a:t>
            </a:r>
          </a:p>
        </p:txBody>
      </p:sp>
    </p:spTree>
    <p:extLst>
      <p:ext uri="{BB962C8B-B14F-4D97-AF65-F5344CB8AC3E}">
        <p14:creationId xmlns:p14="http://schemas.microsoft.com/office/powerpoint/2010/main" val="54646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sl-SI">
                <a:latin typeface="EC Square Sans Pro" panose="020B0506040000020004" pitchFamily="34" charset="0"/>
              </a:rPr>
              <a:t>Poraba </a:t>
            </a:r>
            <a:r>
              <a:rPr lang="sl-SI" b="1">
                <a:latin typeface="EC Square Sans Pro" panose="020B0506040000020004" pitchFamily="34" charset="0"/>
              </a:rPr>
              <a:t>fluorokinolonov</a:t>
            </a:r>
            <a:r>
              <a:rPr lang="sl-SI">
                <a:latin typeface="EC Square Sans Pro" panose="020B0506040000020004" pitchFamily="34" charset="0"/>
              </a:rPr>
              <a:t> in </a:t>
            </a:r>
            <a:r>
              <a:rPr lang="sl-SI" b="1">
                <a:latin typeface="EC Square Sans Pro" panose="020B0506040000020004" pitchFamily="34" charset="0"/>
              </a:rPr>
              <a:t>drugih kinolonov</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a:blip r:embed="rId3">
            <a:extLst>
              <a:ext uri="{28A0092B-C50C-407E-A947-70E740481C1C}">
                <a14:useLocalDpi xmlns:a14="http://schemas.microsoft.com/office/drawing/2010/main" val="0"/>
              </a:ext>
            </a:extLst>
          </a:blip>
          <a:srcRect l="147" r="147"/>
          <a:stretch/>
        </p:blipFill>
        <p:spPr>
          <a:xfrm>
            <a:off x="595630" y="1149351"/>
            <a:ext cx="11000740" cy="5410199"/>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214610" y="5340350"/>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sl-SI" sz="90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Vir: JIACRA III – poraba protimikrobnih snovi in odpornost bakterij pri ljudeh in živalih</a:t>
            </a:r>
          </a:p>
        </p:txBody>
      </p:sp>
    </p:spTree>
    <p:extLst>
      <p:ext uri="{BB962C8B-B14F-4D97-AF65-F5344CB8AC3E}">
        <p14:creationId xmlns:p14="http://schemas.microsoft.com/office/powerpoint/2010/main" val="250556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normAutofit fontScale="92500" lnSpcReduction="10000"/>
          </a:bodyPr>
          <a:lstStyle/>
          <a:p>
            <a:pPr marL="0" indent="0" algn="l">
              <a:buNone/>
            </a:pPr>
            <a:r>
              <a:rPr lang="sl-SI" sz="3200" b="1" dirty="0">
                <a:solidFill>
                  <a:srgbClr val="003399"/>
                </a:solidFill>
                <a:latin typeface="EC Square Sans Pro" panose="020B0506040000020004" pitchFamily="34" charset="0"/>
              </a:rPr>
              <a:t>Splošna navodila glede vpliva protimikrobne odpornosti Osredotočanje na številke držav o uporabi protimikrobnih snovi in o protimikrobni odpornosti </a:t>
            </a:r>
          </a:p>
          <a:p>
            <a:pPr algn="l"/>
            <a:endParaRPr lang="es-ES" sz="3600" b="1" dirty="0">
              <a:solidFill>
                <a:srgbClr val="003399"/>
              </a:solidFill>
              <a:effectLst/>
              <a:latin typeface="EC Square Sans Pro" panose="020B0506040000020004" pitchFamily="34" charset="0"/>
            </a:endParaRPr>
          </a:p>
          <a:p>
            <a:endParaRPr lang="es-ES" dirty="0"/>
          </a:p>
        </p:txBody>
      </p:sp>
      <p:sp>
        <p:nvSpPr>
          <p:cNvPr id="4" name="Marcador de texto 2">
            <a:extLst>
              <a:ext uri="{FF2B5EF4-FFF2-40B4-BE49-F238E27FC236}">
                <a16:creationId xmlns:a16="http://schemas.microsoft.com/office/drawing/2014/main" id="{4E95D31D-F549-96D7-F89F-6B0EAF0A6468}"/>
              </a:ext>
            </a:extLst>
          </p:cNvPr>
          <p:cNvSpPr txBox="1">
            <a:spLocks/>
          </p:cNvSpPr>
          <p:nvPr/>
        </p:nvSpPr>
        <p:spPr>
          <a:xfrm>
            <a:off x="6137407" y="5549009"/>
            <a:ext cx="4495800" cy="32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dirty="0">
                <a:latin typeface="EC Square Sans Pro" panose="020B0506040000020004" pitchFamily="34" charset="0"/>
              </a:rPr>
              <a:t>Slovenija, 12. december 2024</a:t>
            </a: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569660"/>
          </a:xfrm>
          <a:prstGeom prst="rect">
            <a:avLst/>
          </a:prstGeom>
          <a:solidFill>
            <a:schemeClr val="bg1"/>
          </a:solidFill>
        </p:spPr>
        <p:txBody>
          <a:bodyPr wrap="square" rtlCol="0">
            <a:spAutoFit/>
          </a:bodyPr>
          <a:lstStyle/>
          <a:p>
            <a:r>
              <a:rPr lang="sl-SI" sz="2400" i="1" dirty="0">
                <a:latin typeface="EC Square Sans Pro" panose="020B0506040000020004" pitchFamily="34" charset="0"/>
              </a:rPr>
              <a:t>Primer 1 </a:t>
            </a:r>
          </a:p>
          <a:p>
            <a:r>
              <a:rPr lang="sl-SI" sz="2400" dirty="0">
                <a:latin typeface="EC Square Sans Pro" panose="020B0506040000020004" pitchFamily="34" charset="0"/>
              </a:rPr>
              <a:t>Trendi glede </a:t>
            </a:r>
            <a:r>
              <a:rPr lang="sl-SI" sz="2400" b="1" dirty="0">
                <a:latin typeface="EC Square Sans Pro" panose="020B0506040000020004" pitchFamily="34" charset="0"/>
              </a:rPr>
              <a:t>odpornosti</a:t>
            </a:r>
            <a:r>
              <a:rPr lang="sl-SI" sz="2400" dirty="0">
                <a:latin typeface="EC Square Sans Pro" panose="020B0506040000020004" pitchFamily="34" charset="0"/>
              </a:rPr>
              <a:t> na izbrane </a:t>
            </a:r>
            <a:r>
              <a:rPr lang="sl-SI" sz="2400" b="1" dirty="0">
                <a:latin typeface="EC Square Sans Pro" panose="020B0506040000020004" pitchFamily="34" charset="0"/>
              </a:rPr>
              <a:t>protimikrobne snovi </a:t>
            </a:r>
            <a:r>
              <a:rPr lang="sl-SI" sz="2400" dirty="0">
                <a:latin typeface="EC Square Sans Pro" panose="020B0506040000020004" pitchFamily="34" charset="0"/>
              </a:rPr>
              <a:t>pri indikatorju </a:t>
            </a:r>
            <a:r>
              <a:rPr lang="sl-SI" sz="2400" b="1" i="1" dirty="0">
                <a:latin typeface="EC Square Sans Pro" panose="020B0506040000020004" pitchFamily="34" charset="0"/>
              </a:rPr>
              <a:t>E. coli </a:t>
            </a:r>
            <a:r>
              <a:rPr lang="sl-SI" sz="2400" dirty="0">
                <a:latin typeface="EC Square Sans Pro" panose="020B0506040000020004" pitchFamily="34" charset="0"/>
              </a:rPr>
              <a:t>pri </a:t>
            </a:r>
            <a:r>
              <a:rPr lang="sl-SI" sz="2400" b="1" dirty="0">
                <a:latin typeface="EC Square Sans Pro" panose="020B0506040000020004" pitchFamily="34" charset="0"/>
              </a:rPr>
              <a:t>prašičih,</a:t>
            </a:r>
            <a:r>
              <a:rPr lang="sl-SI" sz="2400" dirty="0">
                <a:latin typeface="EC Square Sans Pro" panose="020B0506040000020004" pitchFamily="34"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a:blip r:embed="rId3" cstate="email">
            <a:extLst>
              <a:ext uri="{28A0092B-C50C-407E-A947-70E740481C1C}">
                <a14:useLocalDpi xmlns:a14="http://schemas.microsoft.com/office/drawing/2010/main" val="0"/>
              </a:ext>
            </a:extLst>
          </a:blip>
          <a:srcRect l="1136" r="1136"/>
          <a:stretch/>
        </p:blipFill>
        <p:spPr>
          <a:xfrm>
            <a:off x="685477" y="99162"/>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a:blip r:embed="rId4" cstate="email">
            <a:extLst>
              <a:ext uri="{28A0092B-C50C-407E-A947-70E740481C1C}">
                <a14:useLocalDpi xmlns:a14="http://schemas.microsoft.com/office/drawing/2010/main" val="0"/>
              </a:ext>
            </a:extLst>
          </a:blip>
          <a:srcRect l="538" r="538"/>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sl-SI" sz="3200" dirty="0">
                <a:latin typeface="EC Square Sans Pro" panose="020B0506040000020004" pitchFamily="34" charset="0"/>
              </a:rPr>
              <a:t>Odpornost na:</a:t>
            </a:r>
          </a:p>
          <a:p>
            <a:endParaRPr lang="en-GB" sz="3200" dirty="0">
              <a:latin typeface="EC Square Sans Pro" panose="020B0506040000020004" pitchFamily="34" charset="0"/>
            </a:endParaRPr>
          </a:p>
          <a:p>
            <a:r>
              <a:rPr lang="sl-SI" sz="3200" dirty="0" err="1">
                <a:latin typeface="EC Square Sans Pro" panose="020B0506040000020004" pitchFamily="34" charset="0"/>
              </a:rPr>
              <a:t>ampicillin</a:t>
            </a:r>
            <a:r>
              <a:rPr lang="sl-SI" sz="3200" dirty="0">
                <a:latin typeface="EC Square Sans Pro" panose="020B0506040000020004" pitchFamily="34" charset="0"/>
              </a:rPr>
              <a:t> (AMP)</a:t>
            </a:r>
          </a:p>
          <a:p>
            <a:endParaRPr lang="en-GB" sz="2400" dirty="0">
              <a:latin typeface="EC Square Sans Pro" panose="020B0506040000020004" pitchFamily="34" charset="0"/>
            </a:endParaRPr>
          </a:p>
          <a:p>
            <a:r>
              <a:rPr lang="sl-SI" sz="3200" dirty="0" err="1">
                <a:latin typeface="EC Square Sans Pro" panose="020B0506040000020004" pitchFamily="34" charset="0"/>
              </a:rPr>
              <a:t>cefotaksim</a:t>
            </a:r>
            <a:r>
              <a:rPr lang="sl-SI" sz="3200" dirty="0">
                <a:latin typeface="EC Square Sans Pro" panose="020B0506040000020004" pitchFamily="34" charset="0"/>
              </a:rPr>
              <a:t> (CTX)</a:t>
            </a:r>
          </a:p>
          <a:p>
            <a:endParaRPr lang="en-GB" dirty="0">
              <a:latin typeface="EC Square Sans Pro" panose="020B0506040000020004" pitchFamily="34" charset="0"/>
            </a:endParaRPr>
          </a:p>
          <a:p>
            <a:r>
              <a:rPr lang="sl-SI" sz="3200" dirty="0" err="1">
                <a:latin typeface="EC Square Sans Pro" panose="020B0506040000020004" pitchFamily="34" charset="0"/>
              </a:rPr>
              <a:t>ciprofloksacin</a:t>
            </a:r>
            <a:r>
              <a:rPr lang="sl-SI" sz="3200" dirty="0">
                <a:latin typeface="EC Square Sans Pro" panose="020B0506040000020004" pitchFamily="34" charset="0"/>
              </a:rPr>
              <a:t> (CIP)</a:t>
            </a:r>
          </a:p>
          <a:p>
            <a:endParaRPr lang="en-GB" sz="2800" dirty="0">
              <a:latin typeface="EC Square Sans Pro" panose="020B0506040000020004" pitchFamily="34" charset="0"/>
            </a:endParaRPr>
          </a:p>
          <a:p>
            <a:r>
              <a:rPr lang="sl-SI" sz="3200" dirty="0">
                <a:latin typeface="EC Square Sans Pro" panose="020B0506040000020004" pitchFamily="34" charset="0"/>
              </a:rPr>
              <a:t>tetraciklin (TET)</a:t>
            </a:r>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sl-SI" sz="4000" b="1">
                <a:latin typeface="EC Square Sans Pro" panose="020B0506040000020004" pitchFamily="34" charset="0"/>
                <a:cs typeface="+mn-cs"/>
              </a:rPr>
              <a:t>Dosežki</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36">
            <a:extLst>
              <a:ext uri="{FF2B5EF4-FFF2-40B4-BE49-F238E27FC236}">
                <a16:creationId xmlns:a16="http://schemas.microsoft.com/office/drawing/2014/main" id="{9ACFE1DB-F97D-41CC-A5E0-4B7C1D478ED7}"/>
              </a:ext>
            </a:extLst>
          </p:cNvPr>
          <p:cNvSpPr/>
          <p:nvPr/>
        </p:nvSpPr>
        <p:spPr>
          <a:xfrm>
            <a:off x="685477"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824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a:blip r:embed="rId3" cstate="email">
            <a:extLst>
              <a:ext uri="{28A0092B-C50C-407E-A947-70E740481C1C}">
                <a14:useLocalDpi xmlns:a14="http://schemas.microsoft.com/office/drawing/2010/main" val="0"/>
              </a:ext>
            </a:extLst>
          </a:blip>
          <a:srcRect t="610" b="610"/>
          <a:stretch/>
        </p:blipFill>
        <p:spPr>
          <a:xfrm>
            <a:off x="609600" y="0"/>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a:blip r:embed="rId4" cstate="email">
            <a:extLst>
              <a:ext uri="{28A0092B-C50C-407E-A947-70E740481C1C}">
                <a14:useLocalDpi xmlns:a14="http://schemas.microsoft.com/office/drawing/2010/main" val="0"/>
              </a:ext>
            </a:extLst>
          </a:blip>
          <a:srcRect l="65" r="65"/>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3988653" y="4792925"/>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sl-SI" sz="2400" i="1" dirty="0">
                <a:latin typeface="EC Square Sans Pro" panose="020B0506040000020004" pitchFamily="34" charset="0"/>
              </a:rPr>
              <a:t>Primer 2</a:t>
            </a:r>
            <a:r>
              <a:rPr lang="sl-SI" sz="2400" dirty="0">
                <a:latin typeface="EC Square Sans Pro" panose="020B0506040000020004" pitchFamily="34" charset="0"/>
              </a:rPr>
              <a:t> </a:t>
            </a:r>
          </a:p>
          <a:p>
            <a:r>
              <a:rPr lang="sl-SI" sz="2400" dirty="0">
                <a:latin typeface="EC Square Sans Pro" panose="020B0506040000020004" pitchFamily="34" charset="0"/>
              </a:rPr>
              <a:t>Trendi glede </a:t>
            </a:r>
            <a:r>
              <a:rPr lang="sl-SI" sz="2400" b="1" dirty="0">
                <a:latin typeface="EC Square Sans Pro" panose="020B0506040000020004" pitchFamily="34" charset="0"/>
              </a:rPr>
              <a:t>odpornosti</a:t>
            </a:r>
            <a:r>
              <a:rPr lang="sl-SI" sz="2400" dirty="0">
                <a:latin typeface="EC Square Sans Pro" panose="020B0506040000020004" pitchFamily="34" charset="0"/>
              </a:rPr>
              <a:t> na izbrane </a:t>
            </a:r>
            <a:r>
              <a:rPr lang="sl-SI" sz="2400" b="1" dirty="0">
                <a:latin typeface="EC Square Sans Pro" panose="020B0506040000020004" pitchFamily="34" charset="0"/>
              </a:rPr>
              <a:t>protimikrobne </a:t>
            </a:r>
            <a:r>
              <a:rPr lang="sl-SI" sz="2400" b="1" dirty="0" err="1">
                <a:latin typeface="EC Square Sans Pro" panose="020B0506040000020004" pitchFamily="34" charset="0"/>
              </a:rPr>
              <a:t>snovi</a:t>
            </a:r>
            <a:r>
              <a:rPr lang="sl-SI" sz="2400" dirty="0" err="1">
                <a:latin typeface="EC Square Sans Pro" panose="020B0506040000020004" pitchFamily="34" charset="0"/>
              </a:rPr>
              <a:t>pri</a:t>
            </a:r>
            <a:r>
              <a:rPr lang="sl-SI" sz="2400" dirty="0">
                <a:latin typeface="EC Square Sans Pro" panose="020B0506040000020004" pitchFamily="34" charset="0"/>
              </a:rPr>
              <a:t> indikatorju </a:t>
            </a:r>
            <a:r>
              <a:rPr lang="sl-SI" sz="2400" b="1" i="1" dirty="0">
                <a:latin typeface="EC Square Sans Pro" panose="020B0506040000020004" pitchFamily="34" charset="0"/>
              </a:rPr>
              <a:t>E. coli</a:t>
            </a:r>
            <a:r>
              <a:rPr lang="sl-SI" sz="2400" i="1" dirty="0">
                <a:latin typeface="EC Square Sans Pro" panose="020B0506040000020004" pitchFamily="34" charset="0"/>
              </a:rPr>
              <a:t> </a:t>
            </a:r>
            <a:r>
              <a:rPr lang="sl-SI" sz="2400" b="1" dirty="0">
                <a:latin typeface="EC Square Sans Pro" panose="020B0506040000020004" pitchFamily="34" charset="0"/>
              </a:rPr>
              <a:t>iz</a:t>
            </a:r>
            <a:r>
              <a:rPr lang="sl-SI" sz="2400" dirty="0">
                <a:latin typeface="EC Square Sans Pro" panose="020B0506040000020004" pitchFamily="34" charset="0"/>
              </a:rPr>
              <a:t> </a:t>
            </a:r>
            <a:r>
              <a:rPr lang="sl-SI" sz="2400" b="1" dirty="0" err="1">
                <a:latin typeface="EC Square Sans Pro" panose="020B0506040000020004" pitchFamily="34" charset="0"/>
              </a:rPr>
              <a:t>brojlerjev</a:t>
            </a:r>
            <a:r>
              <a:rPr lang="sl-SI" sz="2400" b="1" dirty="0">
                <a:latin typeface="EC Square Sans Pro" panose="020B0506040000020004" pitchFamily="34" charset="0"/>
              </a:rPr>
              <a:t>,</a:t>
            </a:r>
            <a:r>
              <a:rPr lang="sl-SI" sz="2400" dirty="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90276" y="3662520"/>
            <a:ext cx="4047460" cy="3293209"/>
          </a:xfrm>
          <a:prstGeom prst="rect">
            <a:avLst/>
          </a:prstGeom>
          <a:noFill/>
        </p:spPr>
        <p:txBody>
          <a:bodyPr wrap="square">
            <a:spAutoFit/>
          </a:bodyPr>
          <a:lstStyle/>
          <a:p>
            <a:r>
              <a:rPr lang="sl-SI" sz="2800" dirty="0">
                <a:latin typeface="EC Square Sans Pro" panose="020B0506040000020004" pitchFamily="34" charset="0"/>
              </a:rPr>
              <a:t>Odpornost na:</a:t>
            </a:r>
          </a:p>
          <a:p>
            <a:r>
              <a:rPr lang="sl-SI" sz="2800" dirty="0" err="1">
                <a:latin typeface="EC Square Sans Pro" panose="020B0506040000020004" pitchFamily="34" charset="0"/>
              </a:rPr>
              <a:t>ampicillin</a:t>
            </a:r>
            <a:r>
              <a:rPr lang="sl-SI" sz="2800" dirty="0">
                <a:latin typeface="EC Square Sans Pro" panose="020B0506040000020004" pitchFamily="34" charset="0"/>
              </a:rPr>
              <a:t> (AMP)</a:t>
            </a:r>
          </a:p>
          <a:p>
            <a:endParaRPr lang="en-GB" sz="2000" dirty="0">
              <a:latin typeface="EC Square Sans Pro" panose="020B0506040000020004" pitchFamily="34" charset="0"/>
            </a:endParaRPr>
          </a:p>
          <a:p>
            <a:r>
              <a:rPr lang="sl-SI" sz="2800" dirty="0" err="1">
                <a:latin typeface="EC Square Sans Pro" panose="020B0506040000020004" pitchFamily="34" charset="0"/>
              </a:rPr>
              <a:t>cefotaksim</a:t>
            </a:r>
            <a:r>
              <a:rPr lang="sl-SI" sz="2800" dirty="0">
                <a:latin typeface="EC Square Sans Pro" panose="020B0506040000020004" pitchFamily="34" charset="0"/>
              </a:rPr>
              <a:t> (CTX)</a:t>
            </a:r>
          </a:p>
          <a:p>
            <a:endParaRPr lang="en-GB" sz="1600" dirty="0">
              <a:latin typeface="EC Square Sans Pro" panose="020B0506040000020004" pitchFamily="34" charset="0"/>
            </a:endParaRPr>
          </a:p>
          <a:p>
            <a:r>
              <a:rPr lang="sl-SI" sz="2800" dirty="0" err="1">
                <a:latin typeface="EC Square Sans Pro" panose="020B0506040000020004" pitchFamily="34" charset="0"/>
              </a:rPr>
              <a:t>ciprofloksacin</a:t>
            </a:r>
            <a:r>
              <a:rPr lang="sl-SI" sz="2800" dirty="0">
                <a:latin typeface="EC Square Sans Pro" panose="020B0506040000020004" pitchFamily="34" charset="0"/>
              </a:rPr>
              <a:t> (CIP)</a:t>
            </a:r>
          </a:p>
          <a:p>
            <a:endParaRPr lang="en-GB" sz="2400" dirty="0">
              <a:latin typeface="EC Square Sans Pro" panose="020B0506040000020004" pitchFamily="34" charset="0"/>
            </a:endParaRPr>
          </a:p>
          <a:p>
            <a:r>
              <a:rPr lang="sl-SI" sz="2800" dirty="0">
                <a:latin typeface="EC Square Sans Pro" panose="020B0506040000020004" pitchFamily="34" charset="0"/>
              </a:rPr>
              <a:t>tetraciklin (TET)</a:t>
            </a:r>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sl-SI" sz="4000" b="1">
                <a:latin typeface="EC Square Sans Pro" panose="020B0506040000020004" pitchFamily="34" charset="0"/>
                <a:cs typeface="+mn-cs"/>
              </a:rPr>
              <a:t>Dosežki</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611BE222-C18A-4132-B90F-CA64B56986C3}"/>
              </a:ext>
            </a:extLst>
          </p:cNvPr>
          <p:cNvSpPr/>
          <p:nvPr/>
        </p:nvSpPr>
        <p:spPr>
          <a:xfrm>
            <a:off x="2813051" y="0"/>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84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sl-SI" noProof="0"/>
              <a:t>Hvala vam!</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sl-SI" sz="4800" dirty="0">
                <a:solidFill>
                  <a:schemeClr val="bg1"/>
                </a:solidFill>
                <a:latin typeface="EC Square Sans Pro" panose="020B0506040000020004" pitchFamily="34" charset="0"/>
              </a:rPr>
              <a:t>Globalna grožnja</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04800" y="2827000"/>
            <a:ext cx="4648200" cy="3881612"/>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830997"/>
          </a:xfrm>
          <a:prstGeom prst="rect">
            <a:avLst/>
          </a:prstGeom>
          <a:solidFill>
            <a:srgbClr val="003399"/>
          </a:solidFill>
        </p:spPr>
        <p:txBody>
          <a:bodyPr wrap="square">
            <a:spAutoFit/>
          </a:bodyPr>
          <a:lstStyle/>
          <a:p>
            <a:pPr algn="ctr"/>
            <a:r>
              <a:rPr lang="sl-SI" sz="4800" dirty="0">
                <a:solidFill>
                  <a:schemeClr val="bg1"/>
                </a:solidFill>
                <a:latin typeface="EC Square Sans Pro" panose="020B0506040000020004" pitchFamily="34" charset="0"/>
              </a:rPr>
              <a:t>Ekonomski vpliv</a:t>
            </a: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sl-SI" sz="2800" dirty="0">
                <a:latin typeface="EC Square Sans Pro" panose="020B0506040000020004" pitchFamily="34" charset="0"/>
              </a:rPr>
              <a:t>Protimikrobna odpornost</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705600" y="2238132"/>
            <a:ext cx="4953000" cy="1354217"/>
          </a:xfrm>
          <a:prstGeom prst="rect">
            <a:avLst/>
          </a:prstGeom>
          <a:noFill/>
        </p:spPr>
        <p:txBody>
          <a:bodyPr wrap="square">
            <a:spAutoFit/>
          </a:bodyPr>
          <a:lstStyle/>
          <a:p>
            <a:pPr algn="l"/>
            <a:r>
              <a:rPr lang="sl-SI" b="0" i="0" dirty="0">
                <a:solidFill>
                  <a:srgbClr val="3F4A52"/>
                </a:solidFill>
                <a:effectLst/>
                <a:latin typeface="EC Square Sans Pro" panose="020B0506040000020004" pitchFamily="34" charset="0"/>
              </a:rPr>
              <a:t>Ocenjeni stroški protimikrobne odpornosti za zdravstvene sisteme v Evropi znašajo:</a:t>
            </a:r>
          </a:p>
          <a:p>
            <a:pPr algn="l"/>
            <a:endParaRPr lang="sl-SI" sz="600" b="0" i="0" dirty="0">
              <a:solidFill>
                <a:srgbClr val="3F4A52"/>
              </a:solidFill>
              <a:effectLst/>
              <a:latin typeface="EC Square Sans Pro" panose="020B0506040000020004" pitchFamily="34" charset="0"/>
            </a:endParaRPr>
          </a:p>
          <a:p>
            <a:pPr algn="ctr"/>
            <a:r>
              <a:rPr lang="sl-SI" sz="4000" b="1" i="0" dirty="0">
                <a:solidFill>
                  <a:srgbClr val="003399"/>
                </a:solidFill>
                <a:effectLst/>
                <a:latin typeface="EC Square Sans Pro" panose="020B0506040000020004" pitchFamily="34" charset="0"/>
              </a:rPr>
              <a:t>1,1 milijarde EUR/leto </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spAutoFit/>
          </a:bodyPr>
          <a:lstStyle/>
          <a:p>
            <a:r>
              <a:rPr lang="sl-SI" dirty="0">
                <a:solidFill>
                  <a:srgbClr val="3F4A52"/>
                </a:solidFill>
                <a:latin typeface="EC Square Sans Pro" panose="020B0506040000020004" pitchFamily="34" charset="0"/>
              </a:rPr>
              <a:t>Ocenjeno število smrti zaradi protimikrobne odpornosti leta 2050 v primerjavi s trenutnimi pogostimi vzroki smrti</a:t>
            </a:r>
          </a:p>
        </p:txBody>
      </p:sp>
      <p:pic>
        <p:nvPicPr>
          <p:cNvPr id="8" name="Picture 7">
            <a:extLst>
              <a:ext uri="{FF2B5EF4-FFF2-40B4-BE49-F238E27FC236}">
                <a16:creationId xmlns:a16="http://schemas.microsoft.com/office/drawing/2014/main" id="{90B716D8-9625-1DFF-BDE4-6B34148141A1}"/>
              </a:ext>
            </a:extLst>
          </p:cNvPr>
          <p:cNvPicPr>
            <a:picLocks noChangeAspect="1"/>
          </p:cNvPicPr>
          <p:nvPr/>
        </p:nvPicPr>
        <p:blipFill>
          <a:blip r:embed="rId4"/>
          <a:stretch>
            <a:fillRect/>
          </a:stretch>
        </p:blipFill>
        <p:spPr>
          <a:xfrm>
            <a:off x="6934200" y="4121149"/>
            <a:ext cx="2136461" cy="2624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59FA4421-ED24-D424-07D1-6E4AE6C01B9A}"/>
              </a:ext>
            </a:extLst>
          </p:cNvPr>
          <p:cNvSpPr txBox="1"/>
          <p:nvPr/>
        </p:nvSpPr>
        <p:spPr>
          <a:xfrm>
            <a:off x="9296400" y="4218281"/>
            <a:ext cx="2590800" cy="2123658"/>
          </a:xfrm>
          <a:prstGeom prst="rect">
            <a:avLst/>
          </a:prstGeom>
          <a:noFill/>
        </p:spPr>
        <p:txBody>
          <a:bodyPr wrap="square" rtlCol="0">
            <a:spAutoFit/>
          </a:bodyPr>
          <a:lstStyle/>
          <a:p>
            <a:r>
              <a:rPr lang="sl-SI" sz="2800" b="1" dirty="0"/>
              <a:t>Novo poročilo iz leta 2023: </a:t>
            </a:r>
          </a:p>
          <a:p>
            <a:endParaRPr lang="en-US" sz="2800" b="1" dirty="0"/>
          </a:p>
          <a:p>
            <a:r>
              <a:rPr lang="sl-SI" sz="4800" b="1" dirty="0">
                <a:solidFill>
                  <a:srgbClr val="003399"/>
                </a:solidFill>
                <a:latin typeface="EC Square Sans Pro" panose="020B0506040000020004" pitchFamily="34" charset="0"/>
              </a:rPr>
              <a:t>$$ ↑↑</a:t>
            </a: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6" y="3954843"/>
            <a:ext cx="3029283" cy="1569660"/>
          </a:xfrm>
          <a:prstGeom prst="rect">
            <a:avLst/>
          </a:prstGeom>
          <a:noFill/>
        </p:spPr>
        <p:txBody>
          <a:bodyPr wrap="square" rtlCol="0">
            <a:spAutoFit/>
          </a:bodyPr>
          <a:lstStyle/>
          <a:p>
            <a:r>
              <a:rPr lang="sl-SI" sz="2400" dirty="0">
                <a:latin typeface="EC Square Sans Pro" panose="020B0506040000020004" pitchFamily="34" charset="0"/>
              </a:rPr>
              <a:t>Uporaba, čezmerna uporaba in zloraba </a:t>
            </a:r>
            <a:r>
              <a:rPr lang="sl-SI" sz="2400" dirty="0">
                <a:solidFill>
                  <a:schemeClr val="tx1"/>
                </a:solidFill>
                <a:latin typeface="EC Square Sans Pro" panose="020B0506040000020004" pitchFamily="34" charset="0"/>
              </a:rPr>
              <a:t>protimikrobnih snovi</a:t>
            </a:r>
          </a:p>
          <a:p>
            <a:endParaRPr lang="en-GB" sz="24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200329"/>
          </a:xfrm>
          <a:prstGeom prst="rect">
            <a:avLst/>
          </a:prstGeom>
          <a:noFill/>
        </p:spPr>
        <p:txBody>
          <a:bodyPr wrap="square" rtlCol="0">
            <a:spAutoFit/>
          </a:bodyPr>
          <a:lstStyle/>
          <a:p>
            <a:r>
              <a:rPr lang="sl-SI" sz="2400" dirty="0">
                <a:solidFill>
                  <a:schemeClr val="tx1"/>
                </a:solidFill>
                <a:latin typeface="EC Square Sans Pro" panose="020B0506040000020004" pitchFamily="34" charset="0"/>
              </a:rPr>
              <a:t>Mikrobi </a:t>
            </a:r>
            <a:r>
              <a:rPr lang="sl-SI" sz="2400" dirty="0">
                <a:latin typeface="EC Square Sans Pro" panose="020B0506040000020004" pitchFamily="34" charset="0"/>
              </a:rPr>
              <a:t>razvijejo odpornost</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200329"/>
          </a:xfrm>
          <a:prstGeom prst="rect">
            <a:avLst/>
          </a:prstGeom>
          <a:noFill/>
        </p:spPr>
        <p:txBody>
          <a:bodyPr wrap="square" rtlCol="0">
            <a:spAutoFit/>
          </a:bodyPr>
          <a:lstStyle/>
          <a:p>
            <a:r>
              <a:rPr lang="sl-SI" sz="2400" dirty="0">
                <a:latin typeface="EC Square Sans Pro" panose="020B0506040000020004" pitchFamily="34" charset="0"/>
              </a:rPr>
              <a:t>Protimikrobne</a:t>
            </a:r>
            <a:r>
              <a:rPr lang="sl-SI" sz="2400" dirty="0">
                <a:solidFill>
                  <a:schemeClr val="tx1"/>
                </a:solidFill>
                <a:latin typeface="EC Square Sans Pro" panose="020B0506040000020004" pitchFamily="34" charset="0"/>
              </a:rPr>
              <a:t> </a:t>
            </a:r>
            <a:r>
              <a:rPr lang="sl-SI" sz="2400" dirty="0" err="1">
                <a:solidFill>
                  <a:schemeClr val="tx1"/>
                </a:solidFill>
                <a:latin typeface="EC Square Sans Pro" panose="020B0506040000020004" pitchFamily="34" charset="0"/>
              </a:rPr>
              <a:t>snovi</a:t>
            </a:r>
            <a:r>
              <a:rPr lang="sl-SI" sz="2400" dirty="0" err="1">
                <a:latin typeface="EC Square Sans Pro" panose="020B0506040000020004" pitchFamily="34" charset="0"/>
              </a:rPr>
              <a:t>postanejo</a:t>
            </a:r>
            <a:r>
              <a:rPr lang="sl-SI" sz="2400" dirty="0">
                <a:latin typeface="EC Square Sans Pro" panose="020B0506040000020004" pitchFamily="34" charset="0"/>
              </a:rPr>
              <a:t> manj učinkovite</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680286" cy="1569660"/>
          </a:xfrm>
          <a:prstGeom prst="rect">
            <a:avLst/>
          </a:prstGeom>
          <a:noFill/>
        </p:spPr>
        <p:txBody>
          <a:bodyPr wrap="square" rtlCol="0">
            <a:spAutoFit/>
          </a:bodyPr>
          <a:lstStyle/>
          <a:p>
            <a:r>
              <a:rPr lang="sl-SI" sz="2400" dirty="0">
                <a:latin typeface="EC Square Sans Pro" panose="020B0506040000020004" pitchFamily="34" charset="0"/>
              </a:rPr>
              <a:t>Bolezni se širijo z večjo lahkoto, so prisotne dlje ali povzročijo več smrti</a:t>
            </a: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4"/>
            <a:ext cx="10225227" cy="955031"/>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l-SI" sz="3600" b="1" dirty="0">
                <a:solidFill>
                  <a:schemeClr val="bg1"/>
                </a:solidFill>
                <a:latin typeface="EC Square Sans Pro" panose="020B0506040000020004" pitchFamily="34" charset="0"/>
              </a:rPr>
              <a:t>Kaj je protimikrobna odpornost in kako do nje pride?</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sl-SI" sz="2800" dirty="0">
                <a:latin typeface="EC Square Sans Pro" panose="020B0506040000020004"/>
              </a:rPr>
              <a:t>Do protimikrobne odpornosti (AMR) pride, ko se mikroorganizmi (bakterije, virusi ali glivice), ki povzročajo okužbe, upirajo učinkom zdravil, uporabljenih za njihovo zdravljenje. </a:t>
            </a: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sl-SI" sz="4000" b="1" dirty="0">
                <a:solidFill>
                  <a:schemeClr val="bg1"/>
                </a:solidFill>
                <a:latin typeface="EC Square Sans Pro" panose="020B0506040000020004" pitchFamily="34" charset="0"/>
              </a:rPr>
              <a:t>Protimikrobna odpornost je prisotna pri ljudeh, živalih, rastlinah in v okolju</a:t>
            </a: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3" name="Picture 2">
            <a:extLst>
              <a:ext uri="{FF2B5EF4-FFF2-40B4-BE49-F238E27FC236}">
                <a16:creationId xmlns:a16="http://schemas.microsoft.com/office/drawing/2014/main" id="{0E8A1558-21C3-4246-9A71-9A92ECE4C170}"/>
              </a:ext>
            </a:extLst>
          </p:cNvPr>
          <p:cNvPicPr/>
          <p:nvPr/>
        </p:nvPicPr>
        <p:blipFill>
          <a:blip r:embed="rId3" cstate="email">
            <a:extLst>
              <a:ext uri="{28A0092B-C50C-407E-A947-70E740481C1C}">
                <a14:useLocalDpi xmlns:a14="http://schemas.microsoft.com/office/drawing/2010/main" val="0"/>
              </a:ext>
            </a:extLst>
          </a:blip>
          <a:srcRect/>
          <a:stretch/>
        </p:blipFill>
        <p:spPr bwMode="auto">
          <a:xfrm>
            <a:off x="7269151" y="20231"/>
            <a:ext cx="3486149"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sl-SI" sz="1100" dirty="0"/>
              <a:t>Raba protimikrobnih snovi pri živalih</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447800" cy="430887"/>
          </a:xfrm>
          <a:prstGeom prst="rect">
            <a:avLst/>
          </a:prstGeom>
          <a:noFill/>
        </p:spPr>
        <p:txBody>
          <a:bodyPr wrap="square" rtlCol="0">
            <a:spAutoFit/>
          </a:bodyPr>
          <a:lstStyle/>
          <a:p>
            <a:pPr algn="ctr"/>
            <a:r>
              <a:rPr lang="sl-SI" sz="1100" dirty="0"/>
              <a:t>Raba protimikrobnih snovi pri ljudeh</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sl-SI" dirty="0"/>
              <a:t>Ž</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sl-SI"/>
              <a:t>L</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2923877"/>
          </a:xfrm>
          <a:prstGeom prst="rect">
            <a:avLst/>
          </a:prstGeom>
          <a:noFill/>
        </p:spPr>
        <p:txBody>
          <a:bodyPr wrap="square">
            <a:spAutoFit/>
          </a:bodyPr>
          <a:lstStyle/>
          <a:p>
            <a:pPr algn="ctr"/>
            <a:r>
              <a:rPr lang="sl-SI" sz="4000" b="1" dirty="0">
                <a:solidFill>
                  <a:srgbClr val="2C7470"/>
                </a:solidFill>
                <a:latin typeface="EC Square Sans Pro" panose="020B0506040000020004" pitchFamily="34" charset="0"/>
              </a:rPr>
              <a:t>Odporne bakterije vsako leto okužijo 800.000 ljudi </a:t>
            </a:r>
            <a:br>
              <a:rPr lang="sl-SI" sz="4000" b="1" dirty="0">
                <a:solidFill>
                  <a:srgbClr val="2C7470"/>
                </a:solidFill>
                <a:latin typeface="EC Square Sans Pro" panose="020B0506040000020004" pitchFamily="34" charset="0"/>
              </a:rPr>
            </a:br>
            <a:r>
              <a:rPr lang="sl-SI" sz="4000" b="1" dirty="0">
                <a:solidFill>
                  <a:srgbClr val="2C7470"/>
                </a:solidFill>
                <a:latin typeface="EC Square Sans Pro" panose="020B0506040000020004" pitchFamily="34" charset="0"/>
              </a:rPr>
              <a:t>v EU/EFTA</a:t>
            </a:r>
          </a:p>
          <a:p>
            <a:pPr algn="ctr"/>
            <a:r>
              <a:rPr lang="sl-SI" sz="2400" b="1" dirty="0">
                <a:solidFill>
                  <a:srgbClr val="2C7470"/>
                </a:solidFill>
                <a:latin typeface="EC Square Sans Pro" panose="020B0506040000020004" pitchFamily="34" charset="0"/>
              </a:rPr>
              <a:t>(Podatki ECDC iz leta 2022)</a:t>
            </a: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extLst>
              <p:ext uri="{D42A27DB-BD31-4B8C-83A1-F6EECF244321}">
                <p14:modId xmlns:p14="http://schemas.microsoft.com/office/powerpoint/2010/main" val="4251203801"/>
              </p:ext>
            </p:extLst>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sl-SI" sz="1100" b="0" i="1" dirty="0">
                <a:solidFill>
                  <a:srgbClr val="3F4A52"/>
                </a:solidFill>
                <a:effectLst/>
                <a:latin typeface="EC Square Sans Pro" panose="020B0506040000020004" pitchFamily="34" charset="0"/>
              </a:rPr>
              <a:t>Vir: Evropski center za preprečevanje in obvladovanje bolezni (ECDC)</a:t>
            </a:r>
            <a:endParaRPr lang="sl-SI" sz="1100" b="0" i="0" dirty="0">
              <a:solidFill>
                <a:srgbClr val="3F4A52"/>
              </a:solidFill>
              <a:effectLst/>
              <a:latin typeface="EC Square Sans Pro" panose="020B0506040000020004" pitchFamily="34" charset="0"/>
            </a:endParaRP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29064-E304-535F-88F9-AF8222B2E65E}"/>
              </a:ext>
            </a:extLst>
          </p:cNvPr>
          <p:cNvSpPr>
            <a:spLocks noGrp="1"/>
          </p:cNvSpPr>
          <p:nvPr>
            <p:ph type="body" sz="quarter" idx="10"/>
          </p:nvPr>
        </p:nvSpPr>
        <p:spPr>
          <a:xfrm>
            <a:off x="609600" y="844550"/>
            <a:ext cx="4076792" cy="1219200"/>
          </a:xfrm>
        </p:spPr>
        <p:txBody>
          <a:bodyPr>
            <a:normAutofit lnSpcReduction="10000"/>
          </a:bodyPr>
          <a:lstStyle/>
          <a:p>
            <a:pPr marL="0" indent="0">
              <a:buNone/>
            </a:pPr>
            <a:r>
              <a:rPr lang="sl-SI" sz="2800" b="1" dirty="0"/>
              <a:t>Odpornost ogroža javno zdravje IN zdravje živali</a:t>
            </a:r>
          </a:p>
        </p:txBody>
      </p:sp>
      <p:pic>
        <p:nvPicPr>
          <p:cNvPr id="4" name="Picture 3">
            <a:extLst>
              <a:ext uri="{FF2B5EF4-FFF2-40B4-BE49-F238E27FC236}">
                <a16:creationId xmlns:a16="http://schemas.microsoft.com/office/drawing/2014/main" id="{D277FCF1-ADF9-885E-8887-E8961B4FD1AD}"/>
              </a:ext>
            </a:extLst>
          </p:cNvPr>
          <p:cNvPicPr>
            <a:picLocks noChangeAspect="1"/>
          </p:cNvPicPr>
          <p:nvPr/>
        </p:nvPicPr>
        <p:blipFill>
          <a:blip r:embed="rId3"/>
          <a:stretch>
            <a:fillRect/>
          </a:stretch>
        </p:blipFill>
        <p:spPr>
          <a:xfrm>
            <a:off x="5715000" y="996950"/>
            <a:ext cx="5425910" cy="5319221"/>
          </a:xfrm>
          <a:prstGeom prst="rect">
            <a:avLst/>
          </a:prstGeom>
        </p:spPr>
      </p:pic>
      <p:sp>
        <p:nvSpPr>
          <p:cNvPr id="5" name="TextBox 4">
            <a:extLst>
              <a:ext uri="{FF2B5EF4-FFF2-40B4-BE49-F238E27FC236}">
                <a16:creationId xmlns:a16="http://schemas.microsoft.com/office/drawing/2014/main" id="{19390E1F-0E92-BF6B-8A63-B8A0FB7D3E27}"/>
              </a:ext>
            </a:extLst>
          </p:cNvPr>
          <p:cNvSpPr txBox="1"/>
          <p:nvPr/>
        </p:nvSpPr>
        <p:spPr>
          <a:xfrm>
            <a:off x="762000" y="3130550"/>
            <a:ext cx="4724400" cy="2677656"/>
          </a:xfrm>
          <a:prstGeom prst="rect">
            <a:avLst/>
          </a:prstGeom>
          <a:noFill/>
        </p:spPr>
        <p:txBody>
          <a:bodyPr wrap="square" rtlCol="0">
            <a:spAutoFit/>
          </a:bodyPr>
          <a:lstStyle/>
          <a:p>
            <a:r>
              <a:rPr lang="sl-SI" sz="2400" dirty="0">
                <a:hlinkClick r:id="rId4"/>
              </a:rPr>
              <a:t>Nadzorna plošča EFSA (Evropske agencije za varnost hrane)</a:t>
            </a:r>
            <a:r>
              <a:rPr lang="sl-SI" sz="2400" dirty="0"/>
              <a:t>: </a:t>
            </a:r>
          </a:p>
          <a:p>
            <a:endParaRPr lang="en-US" sz="2400" dirty="0"/>
          </a:p>
          <a:p>
            <a:r>
              <a:rPr lang="sl-SI" sz="2400" dirty="0"/>
              <a:t>Pojav </a:t>
            </a:r>
            <a:r>
              <a:rPr lang="sl-SI" sz="2400" dirty="0">
                <a:solidFill>
                  <a:schemeClr val="tx1"/>
                </a:solidFill>
              </a:rPr>
              <a:t>protimikrobne odpornosti proti tetraciklinu</a:t>
            </a:r>
            <a:r>
              <a:rPr lang="sl-SI" sz="2400" dirty="0">
                <a:solidFill>
                  <a:srgbClr val="FF0000"/>
                </a:solidFill>
              </a:rPr>
              <a:t> </a:t>
            </a:r>
            <a:r>
              <a:rPr lang="sl-SI" sz="2400" dirty="0"/>
              <a:t>za </a:t>
            </a:r>
            <a:r>
              <a:rPr lang="sl-SI" sz="2400" i="1" dirty="0" err="1"/>
              <a:t>Campylobacter</a:t>
            </a:r>
            <a:r>
              <a:rPr lang="sl-SI" sz="2400" i="1" dirty="0">
                <a:latin typeface="Times New Roman" panose="02020603050405020304" pitchFamily="18" charset="0"/>
                <a:cs typeface="Times New Roman" panose="02020603050405020304" pitchFamily="18" charset="0"/>
              </a:rPr>
              <a:t> </a:t>
            </a:r>
            <a:r>
              <a:rPr lang="sl-SI" sz="2400" i="1" dirty="0"/>
              <a:t>j.</a:t>
            </a:r>
            <a:r>
              <a:rPr lang="sl-SI" sz="2400" dirty="0"/>
              <a:t> pri </a:t>
            </a:r>
            <a:r>
              <a:rPr lang="sl-SI" sz="2400" dirty="0" err="1"/>
              <a:t>brojlerjih</a:t>
            </a:r>
            <a:endParaRPr lang="sl-SI" sz="2400" dirty="0"/>
          </a:p>
        </p:txBody>
      </p:sp>
    </p:spTree>
    <p:extLst>
      <p:ext uri="{BB962C8B-B14F-4D97-AF65-F5344CB8AC3E}">
        <p14:creationId xmlns:p14="http://schemas.microsoft.com/office/powerpoint/2010/main" val="67105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7788-364F-49D4-1FF5-5AAE19F7407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600200" y="426759"/>
            <a:ext cx="8591921" cy="6443940"/>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38200" y="158750"/>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sl-SI" sz="3200" b="1" dirty="0">
                <a:solidFill>
                  <a:schemeClr val="bg1"/>
                </a:solidFill>
                <a:latin typeface="EC Square Sans Pro" panose="020B0506040000020004" pitchFamily="34" charset="0"/>
              </a:rPr>
              <a:t>Različni razredi protimikrobnih snovi </a:t>
            </a:r>
          </a:p>
        </p:txBody>
      </p:sp>
    </p:spTree>
    <p:extLst>
      <p:ext uri="{BB962C8B-B14F-4D97-AF65-F5344CB8AC3E}">
        <p14:creationId xmlns:p14="http://schemas.microsoft.com/office/powerpoint/2010/main" val="348201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sl-SI" sz="2800" b="1" dirty="0">
                <a:solidFill>
                  <a:schemeClr val="bg1"/>
                </a:solidFill>
                <a:latin typeface="EC Square Sans Pro" panose="020B0506040000020004" pitchFamily="34" charset="0"/>
              </a:rPr>
              <a:t>Poskrbeti moramo, da bodo protimikrobne snovi, ki so trenutno v uporabi, ostale učinkovite! </a:t>
            </a: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6178" y="1454150"/>
            <a:ext cx="11540690" cy="5029199"/>
          </a:xfrm>
          <a:prstGeom prst="rect">
            <a:avLst/>
          </a:prstGeom>
        </p:spPr>
      </p:pic>
    </p:spTree>
    <p:extLst>
      <p:ext uri="{BB962C8B-B14F-4D97-AF65-F5344CB8AC3E}">
        <p14:creationId xmlns:p14="http://schemas.microsoft.com/office/powerpoint/2010/main" val="2792435232"/>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A2B4E6EE-94E5-4DFC-B453-E8D039087F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3.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 ds:uri="647396e3-6a7c-49e4-86bb-38ecec5b669c"/>
    <ds:schemaRef ds:uri="cf327815-79d0-4fc2-8b8d-cf7e72fbbfb7"/>
  </ds:schemaRefs>
</ds:datastoreItem>
</file>

<file path=docProps/app.xml><?xml version="1.0" encoding="utf-8"?>
<Properties xmlns="http://schemas.openxmlformats.org/officeDocument/2006/extended-properties" xmlns:vt="http://schemas.openxmlformats.org/officeDocument/2006/docPropsVTypes">
  <Template/>
  <TotalTime>65</TotalTime>
  <Words>3150</Words>
  <Application>Microsoft Office PowerPoint</Application>
  <PresentationFormat>Custom</PresentationFormat>
  <Paragraphs>275</Paragraphs>
  <Slides>22</Slides>
  <Notes>20</Notes>
  <HiddenSlides>1</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22</vt:i4>
      </vt:variant>
    </vt:vector>
  </HeadingPairs>
  <TitlesOfParts>
    <vt:vector size="41" baseType="lpstr">
      <vt:lpstr>Adobe Clean DC</vt:lpstr>
      <vt:lpstr>EC Square Sans Pro</vt:lpstr>
      <vt:lpstr>ECSquareSansPro-Regular</vt:lpstr>
      <vt:lpstr>Google Sans</vt:lpstr>
      <vt:lpstr>Whitney-Book</vt:lpstr>
      <vt:lpstr>Arial</vt:lpstr>
      <vt:lpstr>Arial</vt:lpstr>
      <vt:lpstr>Calibri</vt:lpstr>
      <vt:lpstr>Calibri Light</vt:lpstr>
      <vt:lpstr>Montserrat</vt:lpstr>
      <vt:lpstr>Open Sans</vt:lpstr>
      <vt:lpstr>Raleway</vt:lpstr>
      <vt:lpstr>Roboto</vt:lpstr>
      <vt:lpstr>Segoe UI</vt:lpstr>
      <vt:lpstr>Times New Roman</vt:lpstr>
      <vt:lpstr>Verdana</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Kinga Wala</cp:lastModifiedBy>
  <cp:revision>274</cp:revision>
  <dcterms:created xsi:type="dcterms:W3CDTF">2023-11-20T15:58:16Z</dcterms:created>
  <dcterms:modified xsi:type="dcterms:W3CDTF">2024-11-18T12:42:18Z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0x010100C78BAB6A1C84F545963E0C901C12A503</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y fmtid="{D5CDD505-2E9C-101B-9397-08002B2CF9AE}" pid="16" name="Order">
    <vt:r8>13371000</vt:r8>
  </property>
</Properties>
</file>