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7"/>
  </p:notesMasterIdLst>
  <p:sldIdLst>
    <p:sldId id="261" r:id="rId6"/>
    <p:sldId id="2435" r:id="rId7"/>
    <p:sldId id="265" r:id="rId8"/>
    <p:sldId id="269" r:id="rId9"/>
    <p:sldId id="2437" r:id="rId10"/>
    <p:sldId id="263" r:id="rId11"/>
    <p:sldId id="2438" r:id="rId12"/>
    <p:sldId id="2439" r:id="rId13"/>
    <p:sldId id="257" r:id="rId14"/>
    <p:sldId id="2440" r:id="rId15"/>
    <p:sldId id="2423" r:id="rId16"/>
    <p:sldId id="2424" r:id="rId17"/>
    <p:sldId id="2429" r:id="rId18"/>
    <p:sldId id="2430" r:id="rId19"/>
    <p:sldId id="2447" r:id="rId20"/>
    <p:sldId id="2443" r:id="rId21"/>
    <p:sldId id="2444" r:id="rId22"/>
    <p:sldId id="2445" r:id="rId23"/>
    <p:sldId id="2446" r:id="rId24"/>
    <p:sldId id="2448" r:id="rId25"/>
    <p:sldId id="270" r:id="rId26"/>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4924D-2BAB-DD20-23D3-BB9B8F350714}" v="16" dt="2024-10-03T14:53:04.178"/>
    <p1510:client id="{796A0861-2481-DCCC-81CC-4C4C48EE5655}" v="21" dt="2024-10-03T14:02:45.4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49" autoAdjust="0"/>
  </p:normalViewPr>
  <p:slideViewPr>
    <p:cSldViewPr>
      <p:cViewPr>
        <p:scale>
          <a:sx n="90" d="100"/>
          <a:sy n="90" d="100"/>
        </p:scale>
        <p:origin x="1272" y="204"/>
      </p:cViewPr>
      <p:guideLst>
        <p:guide orient="horz" pos="2880"/>
        <p:guide pos="216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sl-SI" dirty="0">
              <a:latin typeface="EC Square Sans Pro" panose="020B0506040000020004" pitchFamily="34" charset="0"/>
            </a:rPr>
            <a:t>Protimikrobne snovi</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sl-SI" sz="3500" dirty="0">
              <a:latin typeface="EC Square Sans Pro" panose="020B0506040000020004" pitchFamily="34" charset="0"/>
              <a:ea typeface="+mn-ea"/>
              <a:cs typeface="+mn-cs"/>
            </a:rPr>
            <a:t>Antibiotiki</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sl-SI" dirty="0">
              <a:latin typeface="EC Square Sans Pro" panose="020B0506040000020004" pitchFamily="34" charset="0"/>
            </a:rPr>
            <a:t>Antimikotiki, </a:t>
          </a:r>
          <a:r>
            <a:rPr lang="sl-SI" dirty="0" err="1">
              <a:latin typeface="EC Square Sans Pro" panose="020B0506040000020004" pitchFamily="34" charset="0"/>
            </a:rPr>
            <a:t>antiprotozoiki</a:t>
          </a:r>
          <a:endParaRPr lang="sl-SI"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sl-SI" sz="3500" dirty="0">
              <a:latin typeface="EC Square Sans Pro" panose="020B0506040000020004" pitchFamily="34" charset="0"/>
              <a:ea typeface="+mn-ea"/>
              <a:cs typeface="+mn-cs"/>
            </a:rPr>
            <a:t>Protivirusna zdravila</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sl-SI" sz="3200" b="1">
              <a:solidFill>
                <a:schemeClr val="bg1"/>
              </a:solidFill>
              <a:latin typeface="EC Square Sans Pro" panose="020B0506040000020004" pitchFamily="34" charset="0"/>
            </a:rPr>
            <a:t>Načini uporabe protimikrobnih snovi </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sl-SI" sz="2400">
              <a:latin typeface="EC Square Sans Pro"/>
            </a:rPr>
            <a:t>Preventiva (profilaksa)</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sl-SI" sz="2400">
              <a:latin typeface="EC Square Sans Pro"/>
            </a:rPr>
            <a:t>Skupno dajanje (metafilaksa)</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sl-SI" sz="2400">
              <a:latin typeface="EC Square Sans Pro"/>
            </a:rPr>
            <a:t>Zdravljenje</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sl-SI" sz="2400">
              <a:latin typeface="EC Square Sans Pro"/>
            </a:rPr>
            <a:t>Pospeševanje rasti</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sl-SI" sz="1800">
              <a:latin typeface="EC Square Sans Pro" panose="020B0506040000020004" pitchFamily="34" charset="0"/>
            </a:rPr>
            <a:t>Individualno zdravljenje</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sl-SI" sz="1800">
              <a:solidFill>
                <a:schemeClr val="bg1"/>
              </a:solidFill>
              <a:latin typeface="EC Square Sans Pro" panose="020B0506040000020004" pitchFamily="34" charset="0"/>
            </a:rPr>
            <a:t>Skupinsko zdravljenje</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sl-SI">
              <a:latin typeface="EC Square Sans Pro"/>
            </a:rPr>
            <a:t>SAMO v izrednih primerih (kadar je tveganje okužbe zelo visoko/so posledice hude)</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sl-SI" sz="1000" dirty="0">
              <a:solidFill>
                <a:srgbClr val="003399">
                  <a:hueOff val="0"/>
                  <a:satOff val="0"/>
                  <a:lumOff val="0"/>
                  <a:alphaOff val="0"/>
                </a:srgbClr>
              </a:solidFill>
              <a:latin typeface="EC Square Sans Pro"/>
              <a:ea typeface="+mn-ea"/>
              <a:cs typeface="+mn-cs"/>
            </a:rPr>
            <a:t>Zdravljenje z antibiotiki </a:t>
          </a:r>
          <a:r>
            <a:rPr lang="sl-SI" sz="1000" b="1" dirty="0">
              <a:solidFill>
                <a:srgbClr val="003399">
                  <a:hueOff val="0"/>
                  <a:satOff val="0"/>
                  <a:lumOff val="0"/>
                  <a:alphaOff val="0"/>
                </a:srgbClr>
              </a:solidFill>
              <a:latin typeface="EC Square Sans Pro"/>
              <a:ea typeface="+mn-ea"/>
              <a:cs typeface="+mn-cs"/>
            </a:rPr>
            <a:t>SAMO</a:t>
          </a:r>
          <a:r>
            <a:rPr lang="sl-SI" sz="1000" dirty="0">
              <a:solidFill>
                <a:srgbClr val="003399">
                  <a:hueOff val="0"/>
                  <a:satOff val="0"/>
                  <a:lumOff val="0"/>
                  <a:alphaOff val="0"/>
                </a:srgbClr>
              </a:solidFill>
              <a:latin typeface="EC Square Sans Pro"/>
              <a:ea typeface="+mn-ea"/>
              <a:cs typeface="+mn-cs"/>
            </a:rPr>
            <a:t> za posamezne živali </a:t>
          </a:r>
        </a:p>
        <a:p>
          <a:pPr rtl="0"/>
          <a:r>
            <a:rPr lang="sl-SI" sz="1000" dirty="0">
              <a:solidFill>
                <a:srgbClr val="003399">
                  <a:hueOff val="0"/>
                  <a:satOff val="0"/>
                  <a:lumOff val="0"/>
                  <a:alphaOff val="0"/>
                </a:srgbClr>
              </a:solidFill>
              <a:latin typeface="EC Square Sans Pro"/>
              <a:ea typeface="+mn-ea"/>
              <a:cs typeface="+mn-cs"/>
            </a:rPr>
            <a:t>Druge protimikrobne snovi </a:t>
          </a:r>
          <a:r>
            <a:rPr lang="sl-SI" sz="1000" b="1" dirty="0">
              <a:solidFill>
                <a:srgbClr val="003399">
                  <a:hueOff val="0"/>
                  <a:satOff val="0"/>
                  <a:lumOff val="0"/>
                  <a:alphaOff val="0"/>
                </a:srgbClr>
              </a:solidFill>
              <a:latin typeface="EC Square Sans Pro"/>
              <a:ea typeface="+mn-ea"/>
              <a:cs typeface="+mn-cs"/>
            </a:rPr>
            <a:t>SAMO</a:t>
          </a:r>
          <a:r>
            <a:rPr lang="sl-SI" sz="1000" dirty="0">
              <a:solidFill>
                <a:srgbClr val="003399">
                  <a:hueOff val="0"/>
                  <a:satOff val="0"/>
                  <a:lumOff val="0"/>
                  <a:alphaOff val="0"/>
                </a:srgbClr>
              </a:solidFill>
              <a:latin typeface="EC Square Sans Pro"/>
              <a:ea typeface="+mn-ea"/>
              <a:cs typeface="+mn-cs"/>
            </a:rPr>
            <a:t> za omejeno število živali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sl-SI">
              <a:latin typeface="EC Square Sans Pro" panose="020B0506040000020004" pitchFamily="34" charset="0"/>
            </a:rPr>
            <a:t>SAMO če obstaja visoko tveganje širjenja okužbe ali nalezljive bolezni v skupini živali</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sl-SI">
              <a:latin typeface="EC Square Sans Pro" panose="020B0506040000020004" pitchFamily="34" charset="0"/>
            </a:rPr>
            <a:t>če ni na voljo drugih primerih alternativ</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sl-SI" sz="1800" b="1">
              <a:solidFill>
                <a:srgbClr val="C00000"/>
              </a:solidFill>
              <a:latin typeface="EC Square Sans Pro" panose="020B0506040000020004" pitchFamily="34" charset="0"/>
            </a:rPr>
            <a:t>PREPOVEDANO!</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kern="1200" dirty="0">
              <a:latin typeface="EC Square Sans Pro" panose="020B0506040000020004" pitchFamily="34" charset="0"/>
            </a:rPr>
            <a:t>Protimikrobne snovi</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sl-SI" sz="3500" kern="1200" dirty="0">
              <a:latin typeface="EC Square Sans Pro" panose="020B0506040000020004" pitchFamily="34" charset="0"/>
              <a:ea typeface="+mn-ea"/>
              <a:cs typeface="+mn-cs"/>
            </a:rPr>
            <a:t>Antibiotiki</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kern="1200" dirty="0">
              <a:latin typeface="EC Square Sans Pro" panose="020B0506040000020004" pitchFamily="34" charset="0"/>
            </a:rPr>
            <a:t>Antimikotiki, </a:t>
          </a:r>
          <a:r>
            <a:rPr lang="sl-SI" sz="3200" kern="1200" dirty="0" err="1">
              <a:latin typeface="EC Square Sans Pro" panose="020B0506040000020004" pitchFamily="34" charset="0"/>
            </a:rPr>
            <a:t>antiprotozoiki</a:t>
          </a:r>
          <a:endParaRPr lang="sl-SI" sz="32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sl-SI" sz="3500" kern="1200" dirty="0">
              <a:latin typeface="EC Square Sans Pro" panose="020B0506040000020004" pitchFamily="34" charset="0"/>
              <a:ea typeface="+mn-ea"/>
              <a:cs typeface="+mn-cs"/>
            </a:rPr>
            <a:t>Protivirusna zdravila</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b="1" kern="1200">
              <a:solidFill>
                <a:schemeClr val="bg1"/>
              </a:solidFill>
              <a:latin typeface="EC Square Sans Pro" panose="020B0506040000020004" pitchFamily="34" charset="0"/>
            </a:rPr>
            <a:t>Načini uporabe protimikrobnih snovi </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l-SI" sz="2400" kern="1200">
              <a:latin typeface="EC Square Sans Pro"/>
            </a:rPr>
            <a:t>Preventiva (profilaksa)</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sl-SI" sz="1200" kern="1200">
              <a:latin typeface="EC Square Sans Pro"/>
            </a:rPr>
            <a:t>SAMO v izrednih primerih (kadar je tveganje okužbe zelo visoko/so posledice hude)</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sl-SI" sz="1000" dirty="0">
              <a:solidFill>
                <a:srgbClr val="003399">
                  <a:hueOff val="0"/>
                  <a:satOff val="0"/>
                  <a:lumOff val="0"/>
                  <a:alphaOff val="0"/>
                </a:srgbClr>
              </a:solidFill>
              <a:latin typeface="EC Square Sans Pro"/>
              <a:ea typeface="+mn-ea"/>
              <a:cs typeface="+mn-cs"/>
            </a:rPr>
            <a:t>Zdravljenje z antibiotiki </a:t>
          </a:r>
          <a:r>
            <a:rPr lang="sl-SI" sz="1000" b="1" dirty="0">
              <a:solidFill>
                <a:srgbClr val="003399">
                  <a:hueOff val="0"/>
                  <a:satOff val="0"/>
                  <a:lumOff val="0"/>
                  <a:alphaOff val="0"/>
                </a:srgbClr>
              </a:solidFill>
              <a:latin typeface="EC Square Sans Pro"/>
              <a:ea typeface="+mn-ea"/>
              <a:cs typeface="+mn-cs"/>
            </a:rPr>
            <a:t>SAMO</a:t>
          </a:r>
          <a:r>
            <a:rPr lang="sl-SI" sz="1000" dirty="0">
              <a:solidFill>
                <a:srgbClr val="003399">
                  <a:hueOff val="0"/>
                  <a:satOff val="0"/>
                  <a:lumOff val="0"/>
                  <a:alphaOff val="0"/>
                </a:srgbClr>
              </a:solidFill>
              <a:latin typeface="EC Square Sans Pro"/>
              <a:ea typeface="+mn-ea"/>
              <a:cs typeface="+mn-cs"/>
            </a:rPr>
            <a:t> za posamezne živali </a:t>
          </a:r>
        </a:p>
        <a:p>
          <a:pPr marL="0" lvl="0" indent="0" algn="ctr" defTabSz="444500" rtl="0">
            <a:lnSpc>
              <a:spcPct val="90000"/>
            </a:lnSpc>
            <a:spcBef>
              <a:spcPct val="0"/>
            </a:spcBef>
            <a:spcAft>
              <a:spcPct val="35000"/>
            </a:spcAft>
            <a:buNone/>
          </a:pPr>
          <a:r>
            <a:rPr lang="sl-SI" sz="1000" dirty="0">
              <a:solidFill>
                <a:srgbClr val="003399">
                  <a:hueOff val="0"/>
                  <a:satOff val="0"/>
                  <a:lumOff val="0"/>
                  <a:alphaOff val="0"/>
                </a:srgbClr>
              </a:solidFill>
              <a:latin typeface="EC Square Sans Pro"/>
              <a:ea typeface="+mn-ea"/>
              <a:cs typeface="+mn-cs"/>
            </a:rPr>
            <a:t>Druge protimikrobne snovi </a:t>
          </a:r>
          <a:r>
            <a:rPr lang="sl-SI" sz="1000" b="1" dirty="0">
              <a:solidFill>
                <a:srgbClr val="003399">
                  <a:hueOff val="0"/>
                  <a:satOff val="0"/>
                  <a:lumOff val="0"/>
                  <a:alphaOff val="0"/>
                </a:srgbClr>
              </a:solidFill>
              <a:latin typeface="EC Square Sans Pro"/>
              <a:ea typeface="+mn-ea"/>
              <a:cs typeface="+mn-cs"/>
            </a:rPr>
            <a:t>SAMO</a:t>
          </a:r>
          <a:r>
            <a:rPr lang="sl-SI" sz="1000" dirty="0">
              <a:solidFill>
                <a:srgbClr val="003399">
                  <a:hueOff val="0"/>
                  <a:satOff val="0"/>
                  <a:lumOff val="0"/>
                  <a:alphaOff val="0"/>
                </a:srgbClr>
              </a:solidFill>
              <a:latin typeface="EC Square Sans Pro"/>
              <a:ea typeface="+mn-ea"/>
              <a:cs typeface="+mn-cs"/>
            </a:rPr>
            <a:t> za omejeno število živali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sl-SI" sz="2400" kern="1200">
              <a:latin typeface="EC Square Sans Pro"/>
            </a:rPr>
            <a:t>Skupno dajanje (metafilaksa)</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l-SI" sz="1200" kern="1200">
              <a:latin typeface="EC Square Sans Pro" panose="020B0506040000020004" pitchFamily="34" charset="0"/>
            </a:rPr>
            <a:t>SAMO če obstaja visoko tveganje širjenja okužbe ali nalezljive bolezni v skupini živali</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l-SI" sz="1200" kern="1200">
              <a:latin typeface="EC Square Sans Pro" panose="020B0506040000020004" pitchFamily="34" charset="0"/>
            </a:rPr>
            <a:t>če ni na voljo drugih primerih alternativ</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l-SI" sz="2400" kern="1200">
              <a:latin typeface="EC Square Sans Pro"/>
            </a:rPr>
            <a:t>Zdravljenje</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sl-SI" sz="1800" kern="1200">
              <a:latin typeface="EC Square Sans Pro" panose="020B0506040000020004" pitchFamily="34" charset="0"/>
            </a:rPr>
            <a:t>Individualno zdravljenje</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sl-SI" sz="1800" kern="1200">
              <a:solidFill>
                <a:schemeClr val="bg1"/>
              </a:solidFill>
              <a:latin typeface="EC Square Sans Pro" panose="020B0506040000020004" pitchFamily="34" charset="0"/>
            </a:rPr>
            <a:t>Skupinsko zdravljenje</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l-SI" sz="2400" kern="1200">
              <a:latin typeface="EC Square Sans Pro"/>
            </a:rPr>
            <a:t>Pospeševanje rasti</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sl-SI" sz="1800" b="1" kern="1200">
              <a:solidFill>
                <a:srgbClr val="C00000"/>
              </a:solidFill>
              <a:latin typeface="EC Square Sans Pro" panose="020B0506040000020004" pitchFamily="34" charset="0"/>
            </a:rPr>
            <a:t>PREPOVEDANO!</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18/11/2024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400"/>
              <a:t>Najprej morate ugotoviti, ali v </a:t>
            </a:r>
            <a:r>
              <a:rPr lang="sl-SI" sz="1400" b="1">
                <a:solidFill>
                  <a:srgbClr val="003399"/>
                </a:solidFill>
              </a:rPr>
              <a:t>vaši državi </a:t>
            </a:r>
            <a:r>
              <a:rPr lang="sl-SI" sz="1400"/>
              <a:t>obstaja zdravilo z dovoljenjem za promet za to </a:t>
            </a:r>
            <a:r>
              <a:rPr lang="sl-SI" sz="1400" b="1">
                <a:solidFill>
                  <a:srgbClr val="009900"/>
                </a:solidFill>
              </a:rPr>
              <a:t>vrsto</a:t>
            </a:r>
            <a:r>
              <a:rPr lang="sl-SI" sz="1400"/>
              <a:t> in </a:t>
            </a:r>
            <a:r>
              <a:rPr lang="sl-SI" sz="1400" b="1">
                <a:solidFill>
                  <a:srgbClr val="FF9966"/>
                </a:solidFill>
              </a:rPr>
              <a:t>indikacijo</a:t>
            </a:r>
          </a:p>
          <a:p>
            <a:endParaRPr lang="fr-BE" sz="1400" b="1" dirty="0">
              <a:solidFill>
                <a:srgbClr val="FF9966"/>
              </a:solidFill>
            </a:endParaRPr>
          </a:p>
          <a:p>
            <a:r>
              <a:rPr lang="sl-SI" sz="1400" b="1">
                <a:solidFill>
                  <a:srgbClr val="FF9966"/>
                </a:solidFill>
              </a:rPr>
              <a:t>V nasprotnem primeru:</a:t>
            </a:r>
          </a:p>
          <a:p>
            <a:pPr marL="285750" indent="-285750">
              <a:buFont typeface="Wingdings" panose="05000000000000000000" pitchFamily="2" charset="2"/>
              <a:buChar char="Ø"/>
            </a:pPr>
            <a:endParaRPr lang="fr-BE" sz="1400" dirty="0"/>
          </a:p>
          <a:p>
            <a:pPr marL="457200" lvl="1" indent="-457200">
              <a:buFont typeface="+mj-lt"/>
              <a:buAutoNum type="alphaLcParenR"/>
            </a:pPr>
            <a:r>
              <a:rPr lang="sl-SI" sz="1400"/>
              <a:t>Zdravilo, ki ima dovoljenje za promet </a:t>
            </a:r>
            <a:r>
              <a:rPr lang="sl-SI" sz="1400" b="1">
                <a:solidFill>
                  <a:srgbClr val="003399"/>
                </a:solidFill>
              </a:rPr>
              <a:t>v vaši državi ali drugi državi članici EU</a:t>
            </a:r>
          </a:p>
          <a:p>
            <a:pPr marL="449263" lvl="5"/>
            <a:r>
              <a:rPr lang="sl-SI" sz="1400"/>
              <a:t>za </a:t>
            </a:r>
            <a:r>
              <a:rPr lang="sl-SI" sz="1400" b="1">
                <a:solidFill>
                  <a:srgbClr val="009900"/>
                </a:solidFill>
              </a:rPr>
              <a:t>isto ali drugo kopensko živalsko vrsto za proizvodnjo živil</a:t>
            </a:r>
            <a:r>
              <a:rPr lang="sl-SI" sz="1400"/>
              <a:t>, </a:t>
            </a:r>
          </a:p>
          <a:p>
            <a:pPr marL="449263" lvl="5"/>
            <a:r>
              <a:rPr lang="sl-SI" sz="1400"/>
              <a:t>za </a:t>
            </a:r>
            <a:r>
              <a:rPr lang="sl-SI" sz="1400" b="1">
                <a:solidFill>
                  <a:srgbClr val="FF9966"/>
                </a:solidFill>
              </a:rPr>
              <a:t>isto ali drugo indikacijo</a:t>
            </a:r>
            <a:r>
              <a:rPr lang="sl-SI" sz="1400"/>
              <a:t>.</a:t>
            </a:r>
          </a:p>
          <a:p>
            <a:pPr marL="449263" lvl="5"/>
            <a:endParaRPr lang="fr-BE" sz="1400" dirty="0"/>
          </a:p>
          <a:p>
            <a:pPr marL="449263" lvl="5"/>
            <a:r>
              <a:rPr lang="sl-SI" sz="1400"/>
              <a:t>če zdravilo ni na voljo, potem</a:t>
            </a:r>
          </a:p>
          <a:p>
            <a:pPr marL="457200" lvl="1" indent="-457200">
              <a:buFont typeface="+mj-lt"/>
              <a:buAutoNum type="alphaLcParenR"/>
            </a:pPr>
            <a:endParaRPr lang="fr-BE" sz="1400" dirty="0"/>
          </a:p>
          <a:p>
            <a:pPr marL="457200" lvl="1" indent="-457200">
              <a:buFont typeface="+mj-lt"/>
              <a:buAutoNum type="alphaLcParenR"/>
            </a:pPr>
            <a:r>
              <a:rPr lang="sl-SI" sz="1400"/>
              <a:t>Zdravilo, ki ima dovoljenje za promet v </a:t>
            </a:r>
            <a:r>
              <a:rPr lang="sl-SI" sz="1400" b="1">
                <a:solidFill>
                  <a:srgbClr val="003399"/>
                </a:solidFill>
              </a:rPr>
              <a:t>vaši državi </a:t>
            </a:r>
          </a:p>
          <a:p>
            <a:pPr marL="449263" lvl="1"/>
            <a:r>
              <a:rPr lang="sl-SI" sz="1400"/>
              <a:t>za uporabo pri </a:t>
            </a:r>
            <a:r>
              <a:rPr lang="sl-SI" sz="1400" b="1" u="sng">
                <a:solidFill>
                  <a:srgbClr val="009900"/>
                </a:solidFill>
              </a:rPr>
              <a:t>živalih, ki niso namenjene za proizvodnjo živil </a:t>
            </a:r>
            <a:r>
              <a:rPr lang="sl-SI" sz="1400"/>
              <a:t>za </a:t>
            </a:r>
            <a:r>
              <a:rPr lang="sl-SI" sz="1400" b="1" u="sng">
                <a:solidFill>
                  <a:srgbClr val="FF9966"/>
                </a:solidFill>
              </a:rPr>
              <a:t>isto indikacijo</a:t>
            </a:r>
            <a:r>
              <a:rPr lang="sl-SI" sz="1400"/>
              <a:t>.</a:t>
            </a:r>
          </a:p>
          <a:p>
            <a:pPr marL="449263" lvl="1"/>
            <a:endParaRPr lang="fr-BE" sz="1400" dirty="0"/>
          </a:p>
          <a:p>
            <a:pPr marL="449263" lvl="1"/>
            <a:r>
              <a:rPr lang="sl-SI" sz="1400"/>
              <a:t>če zdravilo ni na voljo, potem</a:t>
            </a:r>
          </a:p>
          <a:p>
            <a:pPr marL="457200" lvl="1" indent="-457200">
              <a:buFont typeface="+mj-lt"/>
              <a:buAutoNum type="alphaLcParenR"/>
            </a:pPr>
            <a:endParaRPr lang="fr-BE" sz="1400" dirty="0"/>
          </a:p>
          <a:p>
            <a:pPr marL="457200" lvl="1" indent="-457200">
              <a:buFont typeface="+mj-lt"/>
              <a:buAutoNum type="alphaLcParenR" startAt="3"/>
            </a:pPr>
            <a:r>
              <a:rPr lang="sl-SI" sz="1400"/>
              <a:t>Zdravilo, ki ima dovoljenje za </a:t>
            </a:r>
            <a:r>
              <a:rPr lang="sl-SI" sz="1400" b="1"/>
              <a:t>uporabo v humani medicini.</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sl-SI" sz="1400">
                <a:solidFill>
                  <a:schemeClr val="tx1"/>
                </a:solidFill>
                <a:latin typeface="+mn-lt"/>
                <a:ea typeface="+mn-ea"/>
                <a:cs typeface="+mn-cs"/>
              </a:rPr>
              <a:t>če zdravilo ni na voljo, potem</a:t>
            </a:r>
          </a:p>
          <a:p>
            <a:pPr marL="457200" lvl="1" indent="-457200">
              <a:buFont typeface="+mj-lt"/>
              <a:buAutoNum type="alphaLcParenR" startAt="3"/>
            </a:pPr>
            <a:endParaRPr lang="fr-BE" sz="1400" dirty="0"/>
          </a:p>
          <a:p>
            <a:pPr marL="457200" lvl="1" indent="-457200">
              <a:buFont typeface="+mj-lt"/>
              <a:buAutoNum type="alphaLcParenR" startAt="3"/>
            </a:pPr>
            <a:r>
              <a:rPr lang="sl-SI" sz="1400"/>
              <a:t>Zdravilo, </a:t>
            </a:r>
            <a:r>
              <a:rPr lang="sl-SI" sz="1400" b="1"/>
              <a:t>ki se pripravi za vsak primer posebej. </a:t>
            </a:r>
          </a:p>
          <a:p>
            <a:pPr marL="457200" lvl="1" indent="-457200">
              <a:buFont typeface="+mj-lt"/>
              <a:buAutoNum type="alphaLcParenR" startAt="3"/>
            </a:pPr>
            <a:endParaRPr lang="fr-BE" sz="1400" b="1" dirty="0"/>
          </a:p>
          <a:p>
            <a:pPr marL="457200" lvl="2" indent="0">
              <a:buFont typeface="+mj-lt"/>
              <a:buNone/>
            </a:pPr>
            <a:r>
              <a:rPr lang="sl-SI" sz="1400"/>
              <a:t>če zdravilo ni na voljo, potem</a:t>
            </a:r>
          </a:p>
          <a:p>
            <a:pPr marL="457200" lvl="1" indent="-457200">
              <a:buFont typeface="+mj-lt"/>
              <a:buAutoNum type="alphaLcParenR" startAt="3"/>
            </a:pPr>
            <a:endParaRPr lang="fr-BE" sz="1400" b="1" dirty="0"/>
          </a:p>
          <a:p>
            <a:pPr marL="457200" lvl="1" indent="-457200">
              <a:buFont typeface="+mj-lt"/>
              <a:buAutoNum type="alphaLcParenR" startAt="3"/>
            </a:pPr>
            <a:r>
              <a:rPr lang="sl-SI" sz="1400"/>
              <a:t>Zdravilo, ki ima dovoljenje za promet v </a:t>
            </a:r>
            <a:r>
              <a:rPr lang="sl-SI" sz="1400" b="1">
                <a:solidFill>
                  <a:srgbClr val="003399"/>
                </a:solidFill>
              </a:rPr>
              <a:t>tretji </a:t>
            </a:r>
            <a:r>
              <a:rPr kumimoji="0" lang="sl-SI" sz="1400" b="1" i="0" u="none" strike="noStrike" cap="none" normalizeH="0" baseline="0" noProof="0">
                <a:ln>
                  <a:noFill/>
                </a:ln>
                <a:solidFill>
                  <a:srgbClr val="003399"/>
                </a:solidFill>
                <a:effectLst/>
                <a:uLnTx/>
                <a:uFillTx/>
              </a:rPr>
              <a:t> državi </a:t>
            </a:r>
          </a:p>
          <a:p>
            <a:pPr marL="449263" lvl="2"/>
            <a:r>
              <a:rPr kumimoji="0" lang="sl-SI" sz="1400" i="0" u="none" strike="noStrike" cap="none" normalizeH="0" baseline="0" noProof="0">
                <a:ln>
                  <a:noFill/>
                </a:ln>
                <a:solidFill>
                  <a:sysClr val="windowText" lastClr="000000"/>
                </a:solidFill>
                <a:effectLst/>
                <a:uLnTx/>
                <a:uFillTx/>
              </a:rPr>
              <a:t>za </a:t>
            </a:r>
            <a:r>
              <a:rPr kumimoji="0" lang="sl-SI" sz="1400" b="1" i="0" u="none" strike="noStrike" cap="none" normalizeH="0" baseline="0" noProof="0">
                <a:ln>
                  <a:noFill/>
                </a:ln>
                <a:solidFill>
                  <a:srgbClr val="009900"/>
                </a:solidFill>
                <a:effectLst/>
                <a:uLnTx/>
                <a:uFillTx/>
              </a:rPr>
              <a:t>isto živalsko vrsto </a:t>
            </a:r>
            <a:r>
              <a:rPr kumimoji="0" lang="sl-SI" sz="1400" i="0" u="none" strike="noStrike" cap="none" normalizeH="0" baseline="0" noProof="0">
                <a:ln>
                  <a:noFill/>
                </a:ln>
                <a:solidFill>
                  <a:sysClr val="windowText" lastClr="000000"/>
                </a:solidFill>
                <a:effectLst/>
                <a:uLnTx/>
                <a:uFillTx/>
              </a:rPr>
              <a:t>in </a:t>
            </a:r>
            <a:r>
              <a:rPr kumimoji="0" lang="sl-SI" sz="1400" b="1" i="0" u="none" strike="noStrike" cap="none" normalizeH="0" baseline="0" noProof="0">
                <a:ln>
                  <a:noFill/>
                </a:ln>
                <a:solidFill>
                  <a:srgbClr val="FF9966"/>
                </a:solidFill>
                <a:effectLst/>
                <a:uLnTx/>
                <a:uFillTx/>
              </a:rPr>
              <a:t>isto indikacijo.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73100" y="436563"/>
            <a:ext cx="4478338" cy="2524125"/>
          </a:xfrm>
        </p:spPr>
      </p:sp>
      <p:sp>
        <p:nvSpPr>
          <p:cNvPr id="3" name="Marcador de notas 2"/>
          <p:cNvSpPr>
            <a:spLocks noGrp="1"/>
          </p:cNvSpPr>
          <p:nvPr>
            <p:ph type="body" idx="1"/>
          </p:nvPr>
        </p:nvSpPr>
        <p:spPr>
          <a:xfrm>
            <a:off x="345861" y="3021107"/>
            <a:ext cx="6042454" cy="3884518"/>
          </a:xfrm>
        </p:spPr>
        <p:txBody>
          <a:bodyPr/>
          <a:lstStyle/>
          <a:p>
            <a:r>
              <a:rPr lang="sl-SI"/>
              <a:t>Člen 114 – Uporaba zdravil za </a:t>
            </a:r>
            <a:r>
              <a:rPr lang="sl-SI" b="1"/>
              <a:t>vodne</a:t>
            </a:r>
            <a:r>
              <a:rPr lang="sl-SI"/>
              <a:t> vrste za proizvodnjo živil </a:t>
            </a:r>
          </a:p>
          <a:p>
            <a:br>
              <a:rPr lang="sl-SI"/>
            </a:br>
            <a:r>
              <a:rPr lang="sl-SI"/>
              <a:t>1. Z odstopanjem od člena 106(1), kadar v državi članici ni zdravila za uporabo v veterinarski medicini z dovoljenjem za promet za indikacijo, ki se nanaša na </a:t>
            </a:r>
            <a:r>
              <a:rPr lang="sl-SI" b="1" u="sng">
                <a:solidFill>
                  <a:srgbClr val="FF33CC"/>
                </a:solidFill>
              </a:rPr>
              <a:t>vodne</a:t>
            </a:r>
            <a:r>
              <a:rPr lang="sl-SI" b="1" u="sng"/>
              <a:t> vrste za proizvodnjo živil</a:t>
            </a:r>
            <a:r>
              <a:rPr lang="sl-SI"/>
              <a:t>, lahko odgovorni veterinar, …… </a:t>
            </a:r>
          </a:p>
          <a:p>
            <a:pPr marL="199088" indent="-199088">
              <a:buAutoNum type="alphaLcParenBoth"/>
            </a:pPr>
            <a:r>
              <a:rPr lang="sl-SI"/>
              <a:t>zdravilo za uporabo v veterinarski medicini po tej Uredbi </a:t>
            </a:r>
            <a:r>
              <a:rPr lang="sl-SI" b="1">
                <a:solidFill>
                  <a:srgbClr val="6BB188"/>
                </a:solidFill>
              </a:rPr>
              <a:t>v zadevni ali drugi državi članici</a:t>
            </a:r>
            <a:r>
              <a:rPr lang="sl-SI">
                <a:solidFill>
                  <a:srgbClr val="6BB188"/>
                </a:solidFill>
              </a:rPr>
              <a:t> </a:t>
            </a:r>
            <a:r>
              <a:rPr lang="sl-SI"/>
              <a:t>za uporabo pri </a:t>
            </a:r>
            <a:r>
              <a:rPr lang="sl-SI" b="1"/>
              <a:t>isti ali drugi </a:t>
            </a:r>
            <a:r>
              <a:rPr lang="sl-SI" b="1">
                <a:solidFill>
                  <a:srgbClr val="FF33CC"/>
                </a:solidFill>
              </a:rPr>
              <a:t>vodni </a:t>
            </a:r>
            <a:r>
              <a:rPr lang="sl-SI" b="1"/>
              <a:t>vrsti za proizvodnjo živil </a:t>
            </a:r>
            <a:r>
              <a:rPr lang="sl-SI"/>
              <a:t>in za </a:t>
            </a:r>
            <a:r>
              <a:rPr lang="sl-SI" b="1"/>
              <a:t>isto ali drugo indikacijo</a:t>
            </a:r>
            <a:r>
              <a:rPr lang="sl-SI"/>
              <a:t>; </a:t>
            </a:r>
          </a:p>
          <a:p>
            <a:pPr marL="199088" indent="-199088">
              <a:buAutoNum type="alphaLcParenBoth"/>
            </a:pPr>
            <a:r>
              <a:rPr lang="sl-SI"/>
              <a:t>zdravilo za uporabo v veterinarski medicini po tej Uredbi v zadevni ali drugi državi članici za uporabo pri </a:t>
            </a:r>
            <a:r>
              <a:rPr lang="sl-SI" b="1"/>
              <a:t>kopenskih vrstah za proizvodnjo živil, </a:t>
            </a:r>
            <a:r>
              <a:rPr lang="sl-SI">
                <a:solidFill>
                  <a:srgbClr val="FF0000"/>
                </a:solidFill>
              </a:rPr>
              <a:t>ki vsebuje </a:t>
            </a:r>
            <a:r>
              <a:rPr lang="sl-SI" b="1">
                <a:solidFill>
                  <a:srgbClr val="FF0000"/>
                </a:solidFill>
              </a:rPr>
              <a:t>snov iz seznama</a:t>
            </a:r>
            <a:r>
              <a:rPr lang="sl-SI">
                <a:solidFill>
                  <a:srgbClr val="FF0000"/>
                </a:solidFill>
              </a:rPr>
              <a:t>, pripravljenega skladno z odstavkom 3</a:t>
            </a:r>
            <a:r>
              <a:rPr lang="sl-SI"/>
              <a:t>; </a:t>
            </a:r>
          </a:p>
          <a:p>
            <a:pPr marL="199088" indent="-199088">
              <a:buAutoNum type="alphaLcParenBoth"/>
            </a:pPr>
            <a:r>
              <a:rPr lang="sl-SI" b="1"/>
              <a:t>zdravilo za uporabo v humani medicini</a:t>
            </a:r>
            <a:r>
              <a:rPr lang="sl-SI"/>
              <a:t>, ki ima dovoljenje skladno z Direktivo 2001/83/ES ali Uredbo (ES) št. 726/2004 in </a:t>
            </a:r>
            <a:r>
              <a:rPr lang="sl-SI">
                <a:solidFill>
                  <a:srgbClr val="FF0000"/>
                </a:solidFill>
              </a:rPr>
              <a:t>vsebuje snovi iz seznama, pripravljenega skladno z odstavkom 3 tega člena</a:t>
            </a:r>
            <a:r>
              <a:rPr lang="sl-SI"/>
              <a:t>; ali </a:t>
            </a:r>
          </a:p>
          <a:p>
            <a:pPr marL="199088" indent="-199088">
              <a:buAutoNum type="alphaLcParenBoth"/>
            </a:pPr>
            <a:r>
              <a:rPr lang="sl-SI"/>
              <a:t>zdravilo za uporabo v veterinarski medicini, </a:t>
            </a:r>
            <a:r>
              <a:rPr lang="sl-SI" b="1"/>
              <a:t>ki se pripravi za vsak primer posebej, </a:t>
            </a:r>
            <a:r>
              <a:rPr lang="sl-SI"/>
              <a:t>v skladu s pogoji veterinarskega recepta. </a:t>
            </a:r>
          </a:p>
          <a:p>
            <a:endParaRPr lang="en-US" dirty="0"/>
          </a:p>
          <a:p>
            <a:r>
              <a:rPr lang="sl-SI"/>
              <a:t>2. Z odstopanjem od točk (b) in (c) odstavka 1 in </a:t>
            </a:r>
            <a:r>
              <a:rPr lang="sl-SI" b="1"/>
              <a:t>dokler se ne pripravi seznama, ki je omenjen v odstavku 3</a:t>
            </a:r>
            <a:r>
              <a:rPr lang="sl-SI"/>
              <a:t>, lahko odgovorni veterinar,</a:t>
            </a:r>
          </a:p>
          <a:p>
            <a:pPr marL="228600" indent="-228600">
              <a:buAutoNum type="alphaLcParenR"/>
            </a:pPr>
            <a:r>
              <a:rPr lang="sl-SI"/>
              <a:t>zdravilo za uporabo v veterinarski medicini, ki ima dovoljenje po tej Uredbi v </a:t>
            </a:r>
            <a:r>
              <a:rPr lang="sl-SI" b="1"/>
              <a:t>zadevni državi članici ali drugi državi članici za uporabo pri kopenskih živalih za proizvodnjo živil</a:t>
            </a:r>
            <a:r>
              <a:rPr lang="sl-SI"/>
              <a:t>; </a:t>
            </a:r>
          </a:p>
          <a:p>
            <a:pPr marL="228600" indent="-228600">
              <a:buAutoNum type="alphaLcParenR"/>
            </a:pPr>
            <a:r>
              <a:rPr lang="sl-SI"/>
              <a:t>če ni zdravila za uporabo v veterinarski medicini, kot je navedeno v točki (a) tega odstavka, zdravilo </a:t>
            </a:r>
            <a:r>
              <a:rPr lang="sl-SI" b="1"/>
              <a:t>za uporabo v humani medicini, </a:t>
            </a:r>
            <a:r>
              <a:rPr lang="sl-SI"/>
              <a:t>ki ima dovoljenje za promet skladno z Direktivo 2001/83/ES ali Uredbo (ES) št. 726/2004. </a:t>
            </a:r>
          </a:p>
          <a:p>
            <a:pPr marL="199088" indent="-199088">
              <a:buAutoNum type="alphaLcParenBoth"/>
            </a:pPr>
            <a:endParaRPr lang="en-US" dirty="0"/>
          </a:p>
          <a:p>
            <a:r>
              <a:rPr lang="sl-SI"/>
              <a:t>3. Komisija bo z uvedbo ukrepov najkasneje v petih letih od 28. januarja 2022 pripravila seznam snovi, ki se uporabljajo v zdravilih za uporabo v veterinarski medicini z dovoljenjem za promet v Evropski uniji za uporabo pri vrstah kopenskih živalih za proizvodnjo živil ali snovi, ki so vsebovane v zdravilu za uporabo v humani medicini z dovoljenjem za promet v Evropski uniji, ki se lahko uporablja pri vodnih vrstah za proizvodnjo živil</a:t>
            </a:r>
          </a:p>
          <a:p>
            <a:endParaRPr lang="en-US" dirty="0"/>
          </a:p>
          <a:p>
            <a:r>
              <a:rPr lang="sl-SI"/>
              <a:t>4. Z izjemo imunoloških zdravil za uporabo v veterinarski medicini, tam kjer ni na voljo zdravila, kot je navedeno v odstavkih 1 in 2, lahko odgovorni veterinar, po lastni neposredni odgovornosti, in še posebej za preprečitev povzročanja nesprejemljivega trpljenja, izjemoma zdravi vodne vrste za proizvodnjo živil z zdravilom za uporabo v veterinarski medicini, ki ima dovoljenje za promet v tretji državi za isto vrsto in isto indikacijo.</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400"/>
              <a:t>Najprej morate ugotoviti, ali v </a:t>
            </a:r>
            <a:r>
              <a:rPr lang="sl-SI" sz="1400" b="1">
                <a:solidFill>
                  <a:srgbClr val="003399"/>
                </a:solidFill>
              </a:rPr>
              <a:t>vaši državi </a:t>
            </a:r>
            <a:r>
              <a:rPr lang="sl-SI" sz="1400"/>
              <a:t>obstaja zdravilo z dovoljenjem za promet za to </a:t>
            </a:r>
            <a:r>
              <a:rPr lang="sl-SI" sz="1400" b="1">
                <a:solidFill>
                  <a:srgbClr val="009900"/>
                </a:solidFill>
              </a:rPr>
              <a:t>vrsto</a:t>
            </a:r>
            <a:r>
              <a:rPr lang="sl-SI" sz="1400"/>
              <a:t> in </a:t>
            </a:r>
            <a:r>
              <a:rPr lang="sl-SI" sz="1400" b="1">
                <a:solidFill>
                  <a:srgbClr val="FF9966"/>
                </a:solidFill>
              </a:rPr>
              <a:t>indikacijo</a:t>
            </a:r>
          </a:p>
          <a:p>
            <a:pPr marL="285750" indent="-285750">
              <a:buFont typeface="Wingdings" panose="05000000000000000000" pitchFamily="2" charset="2"/>
              <a:buChar char="Ø"/>
            </a:pPr>
            <a:endParaRPr lang="fr-BE" sz="1400" dirty="0"/>
          </a:p>
          <a:p>
            <a:pPr marL="457200" lvl="1" indent="-457200">
              <a:buFont typeface="+mj-lt"/>
              <a:buAutoNum type="alphaLcParenR"/>
            </a:pPr>
            <a:r>
              <a:rPr lang="sl-SI" sz="1400"/>
              <a:t>Zdravilo, ki ima dovoljenje za promet </a:t>
            </a:r>
            <a:r>
              <a:rPr lang="sl-SI" sz="1400" b="1">
                <a:solidFill>
                  <a:srgbClr val="003399"/>
                </a:solidFill>
              </a:rPr>
              <a:t>v vaši državi ali drugi državi članici EU</a:t>
            </a:r>
          </a:p>
          <a:p>
            <a:pPr marL="449263" lvl="5"/>
            <a:r>
              <a:rPr lang="sl-SI" sz="1400"/>
              <a:t>za </a:t>
            </a:r>
            <a:r>
              <a:rPr lang="sl-SI" sz="1400" b="1">
                <a:solidFill>
                  <a:srgbClr val="009900"/>
                </a:solidFill>
              </a:rPr>
              <a:t>isto ali drugo </a:t>
            </a:r>
            <a:r>
              <a:rPr lang="sl-SI" sz="1400" b="1" u="sng">
                <a:solidFill>
                  <a:srgbClr val="009900"/>
                </a:solidFill>
              </a:rPr>
              <a:t>vodno</a:t>
            </a:r>
            <a:r>
              <a:rPr lang="sl-SI" sz="1400" b="1">
                <a:solidFill>
                  <a:srgbClr val="009900"/>
                </a:solidFill>
              </a:rPr>
              <a:t> vrsto za proizvodnjo živil</a:t>
            </a:r>
            <a:r>
              <a:rPr lang="sl-SI" sz="1400"/>
              <a:t>, </a:t>
            </a:r>
          </a:p>
          <a:p>
            <a:pPr marL="449263" lvl="5"/>
            <a:r>
              <a:rPr lang="sl-SI" sz="1400"/>
              <a:t>za </a:t>
            </a:r>
            <a:r>
              <a:rPr lang="sl-SI" sz="1400" b="1">
                <a:solidFill>
                  <a:srgbClr val="FF9966"/>
                </a:solidFill>
              </a:rPr>
              <a:t>isto ali drugo indikacijo</a:t>
            </a:r>
            <a:r>
              <a:rPr lang="sl-SI" sz="140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sl-SI" sz="1400"/>
              <a:t>če zdravilo ni na voljo, potem</a:t>
            </a:r>
          </a:p>
          <a:p>
            <a:pPr marL="457200" lvl="1" indent="-457200">
              <a:buFont typeface="+mj-lt"/>
              <a:buAutoNum type="alphaLcParenR"/>
            </a:pPr>
            <a:endParaRPr lang="fr-BE" sz="1400" dirty="0"/>
          </a:p>
          <a:p>
            <a:pPr marL="457200" lvl="1" indent="-457200">
              <a:buFont typeface="+mj-lt"/>
              <a:buAutoNum type="alphaLcParenR"/>
            </a:pPr>
            <a:r>
              <a:rPr lang="sl-SI" sz="1400"/>
              <a:t>Zdravilo, ki ima dovoljenje za promet </a:t>
            </a:r>
            <a:r>
              <a:rPr lang="sl-SI" sz="1400" b="1">
                <a:solidFill>
                  <a:srgbClr val="003399"/>
                </a:solidFill>
              </a:rPr>
              <a:t>v vaši državi ali drugi državi članici EU</a:t>
            </a:r>
          </a:p>
          <a:p>
            <a:pPr marL="448945" lvl="1"/>
            <a:r>
              <a:rPr lang="sl-SI" sz="1400"/>
              <a:t>za uporabo pri </a:t>
            </a:r>
            <a:r>
              <a:rPr lang="sl-SI" sz="1400" b="1" u="sng">
                <a:solidFill>
                  <a:srgbClr val="009900"/>
                </a:solidFill>
              </a:rPr>
              <a:t>kopenskih</a:t>
            </a:r>
            <a:r>
              <a:rPr lang="sl-SI" sz="1400" b="1">
                <a:solidFill>
                  <a:srgbClr val="009900"/>
                </a:solidFill>
              </a:rPr>
              <a:t> živalih za proizvodnjo živil*</a:t>
            </a:r>
          </a:p>
          <a:p>
            <a:pPr marL="449263" lvl="1"/>
            <a:r>
              <a:rPr lang="sl-SI" sz="1400" b="1" i="1" u="sng">
                <a:solidFill>
                  <a:schemeClr val="tx1"/>
                </a:solidFill>
              </a:rPr>
              <a:t>vsebuje snov, ki je navedena v seznamu</a:t>
            </a:r>
            <a:r>
              <a:rPr lang="sl-SI" sz="1400" i="1" u="sng"/>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sl-SI" sz="1400"/>
              <a:t>če zdravilo ni na voljo, potem</a:t>
            </a:r>
          </a:p>
          <a:p>
            <a:pPr marL="0" lvl="1" indent="0">
              <a:buFont typeface="+mj-lt"/>
              <a:buNone/>
            </a:pPr>
            <a:endParaRPr lang="fr-BE" sz="1400" dirty="0"/>
          </a:p>
          <a:p>
            <a:pPr marL="457200" lvl="1" indent="-457200">
              <a:buFont typeface="+mj-lt"/>
              <a:buAutoNum type="alphaLcParenR" startAt="3"/>
            </a:pPr>
            <a:r>
              <a:rPr lang="sl-SI" sz="1400"/>
              <a:t>Zdravilo, ki ima dovoljenje za </a:t>
            </a:r>
            <a:r>
              <a:rPr lang="sl-SI" sz="1400" b="1"/>
              <a:t>uporabo v humani medicini *</a:t>
            </a:r>
          </a:p>
          <a:p>
            <a:pPr marL="449263" lvl="2"/>
            <a:r>
              <a:rPr lang="sl-SI" sz="1400" b="1" i="1" u="sng"/>
              <a:t>vsebuje snovi, ki so navedene v seznamu</a:t>
            </a:r>
            <a:r>
              <a:rPr lang="sl-SI" sz="1400" b="1" i="1"/>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sl-SI" sz="1400"/>
              <a:t>če zdravilo ni na voljo, potem</a:t>
            </a:r>
          </a:p>
          <a:p>
            <a:pPr marL="0" lvl="1" indent="0">
              <a:buFont typeface="+mj-lt"/>
              <a:buNone/>
            </a:pPr>
            <a:endParaRPr lang="fr-BE" sz="1400" dirty="0"/>
          </a:p>
          <a:p>
            <a:pPr marL="0" lvl="1"/>
            <a:r>
              <a:rPr lang="sl-SI" sz="1400"/>
              <a:t>D) Zdravilo, </a:t>
            </a:r>
            <a:r>
              <a:rPr lang="sl-SI" sz="1400" b="1"/>
              <a:t>ki se pripravi za vsak primer posebej. </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sl-SI" sz="1400"/>
              <a:t>če zdravilo ni na voljo, potem</a:t>
            </a:r>
          </a:p>
          <a:p>
            <a:pPr marL="0" lvl="1" indent="0">
              <a:buFont typeface="+mj-lt"/>
              <a:buNone/>
            </a:pPr>
            <a:endParaRPr lang="fr-BE" sz="1400" b="1" dirty="0"/>
          </a:p>
          <a:p>
            <a:pPr marL="457200" lvl="1" indent="-457200">
              <a:buFont typeface="+mj-lt"/>
              <a:buAutoNum type="alphaLcParenR" startAt="3"/>
            </a:pPr>
            <a:r>
              <a:rPr lang="sl-SI" sz="1400"/>
              <a:t>Zdravilo, ki ima dovoljenje za promet v </a:t>
            </a:r>
            <a:r>
              <a:rPr lang="sl-SI" sz="1400" b="1">
                <a:solidFill>
                  <a:srgbClr val="003399"/>
                </a:solidFill>
              </a:rPr>
              <a:t>tretji </a:t>
            </a:r>
            <a:r>
              <a:rPr kumimoji="0" lang="sl-SI" sz="1400" b="1" i="0" u="none" strike="noStrike" cap="none" normalizeH="0" baseline="0" noProof="0">
                <a:ln>
                  <a:noFill/>
                </a:ln>
                <a:solidFill>
                  <a:srgbClr val="003399"/>
                </a:solidFill>
                <a:effectLst/>
                <a:uLnTx/>
                <a:uFillTx/>
              </a:rPr>
              <a:t> državi </a:t>
            </a:r>
          </a:p>
          <a:p>
            <a:pPr marL="449263" lvl="2"/>
            <a:r>
              <a:rPr kumimoji="0" lang="sl-SI" sz="1400" i="0" u="none" strike="noStrike" cap="none" normalizeH="0" baseline="0" noProof="0">
                <a:ln>
                  <a:noFill/>
                </a:ln>
                <a:solidFill>
                  <a:sysClr val="windowText" lastClr="000000"/>
                </a:solidFill>
                <a:effectLst/>
                <a:uLnTx/>
                <a:uFillTx/>
              </a:rPr>
              <a:t>za </a:t>
            </a:r>
            <a:r>
              <a:rPr kumimoji="0" lang="sl-SI" sz="1400" b="1" i="0" u="none" strike="noStrike" cap="none" normalizeH="0" baseline="0" noProof="0">
                <a:ln>
                  <a:noFill/>
                </a:ln>
                <a:solidFill>
                  <a:srgbClr val="009900"/>
                </a:solidFill>
                <a:effectLst/>
                <a:uLnTx/>
                <a:uFillTx/>
              </a:rPr>
              <a:t>isto živalsko vrsto </a:t>
            </a:r>
            <a:r>
              <a:rPr kumimoji="0" lang="sl-SI" sz="1400" i="0" u="none" strike="noStrike" cap="none" normalizeH="0" baseline="0" noProof="0">
                <a:ln>
                  <a:noFill/>
                </a:ln>
                <a:solidFill>
                  <a:sysClr val="windowText" lastClr="000000"/>
                </a:solidFill>
                <a:effectLst/>
                <a:uLnTx/>
                <a:uFillTx/>
              </a:rPr>
              <a:t>in </a:t>
            </a:r>
            <a:r>
              <a:rPr kumimoji="0" lang="sl-SI" sz="1400" b="1" i="0" u="none" strike="noStrike" cap="none" normalizeH="0" baseline="0" noProof="0">
                <a:ln>
                  <a:noFill/>
                </a:ln>
                <a:solidFill>
                  <a:srgbClr val="FF9966"/>
                </a:solidFill>
                <a:effectLst/>
                <a:uLnTx/>
                <a:uFillTx/>
              </a:rPr>
              <a:t>isto indikacijo.</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sl-SI" sz="1400" b="1" i="0" u="none" strike="noStrike" cap="none" normalizeH="0" baseline="0" noProof="0">
                <a:ln>
                  <a:noFill/>
                </a:ln>
                <a:solidFill>
                  <a:srgbClr val="FF9966"/>
                </a:solidFill>
                <a:effectLst/>
                <a:uLnTx/>
                <a:uFillTx/>
              </a:rPr>
              <a:t>Komisija mora pripraviti seznam, ko bo na voljo b) in c) samo zdravila na seznamu</a:t>
            </a:r>
          </a:p>
          <a:p>
            <a:r>
              <a:rPr lang="sl-SI">
                <a:solidFill>
                  <a:srgbClr val="FF9966"/>
                </a:solidFill>
              </a:rPr>
              <a:t>Komisija bo do leta 2027 sprejela uredbo s seznamom učinkovin, zdravila, ki se uporabljajo po točki b) in c) pa bi morala nato vsebovati samo učinkovite iz tega seznama.</a:t>
            </a: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0" i="0">
                <a:solidFill>
                  <a:srgbClr val="474747"/>
                </a:solidFill>
                <a:effectLst/>
                <a:latin typeface="Google Sans"/>
              </a:rPr>
              <a:t>Profilaksa: Beseda izhaja iz grškega jezika za „napredno zaščito“, kar predstavlja primeren izraz za ukrepe, ki se izvajajo za odvračanje bolezni ali drugih neželenih posledic. Profilaksa je </a:t>
            </a:r>
            <a:r>
              <a:rPr lang="sl-SI" b="0" i="0">
                <a:solidFill>
                  <a:srgbClr val="040C28"/>
                </a:solidFill>
                <a:effectLst/>
                <a:latin typeface="Google Sans"/>
              </a:rPr>
              <a:t>zdravilo ali </a:t>
            </a:r>
            <a:r>
              <a:rPr lang="sl-SI" b="1" i="0">
                <a:solidFill>
                  <a:srgbClr val="040C28"/>
                </a:solidFill>
                <a:effectLst/>
                <a:latin typeface="Google Sans"/>
              </a:rPr>
              <a:t>zdravljenje, ki je bilo zasnovano in se uporablja za preprečevanje pojava bolezni</a:t>
            </a:r>
            <a:r>
              <a:rPr lang="sl-SI" b="0" i="0">
                <a:solidFill>
                  <a:srgbClr val="474747"/>
                </a:solidFill>
                <a:effectLst/>
                <a:latin typeface="Google Sans"/>
              </a:rPr>
              <a:t>, preden se pojavijo dokazi bolezni.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i="0" u="none" strike="noStrike" baseline="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i="0" u="none" strike="noStrike" baseline="0">
                <a:solidFill>
                  <a:srgbClr val="474747"/>
                </a:solidFill>
                <a:effectLst/>
                <a:latin typeface="Google Sans"/>
              </a:rPr>
              <a:t>V skladu z Uredbo o zdravilih za uporabo v veterinarski medicini veljajo naslednje definicije: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sl-SI" sz="1800" b="1" i="0" u="none" strike="noStrike" baseline="0">
                <a:solidFill>
                  <a:srgbClr val="19161A"/>
                </a:solidFill>
                <a:latin typeface="EUAlbertina"/>
                <a:ea typeface="+mn-ea"/>
                <a:cs typeface="+mn-cs"/>
              </a:rPr>
              <a:t>Profilaksa </a:t>
            </a:r>
            <a:r>
              <a:rPr lang="sl-SI" sz="1800" b="0" i="0" u="none" strike="noStrike" baseline="0">
                <a:solidFill>
                  <a:srgbClr val="19161A"/>
                </a:solidFill>
                <a:latin typeface="EUAlbertina"/>
                <a:ea typeface="+mn-ea"/>
                <a:cs typeface="+mn-cs"/>
              </a:rPr>
              <a:t>pomeni „dajanje zdravila živali ali skupini živali, preden se pojavijo klinični znaki bolezni, da bi preprečili nastanek bolezni ali okužbe“. (</a:t>
            </a:r>
            <a:r>
              <a:rPr lang="sl-SI" sz="1800" b="0" i="0" u="none" strike="noStrike" baseline="0">
                <a:solidFill>
                  <a:srgbClr val="000000"/>
                </a:solidFill>
                <a:latin typeface="EUAlbertina"/>
                <a:ea typeface="+mn-ea"/>
                <a:cs typeface="+mn-cs"/>
              </a:rPr>
              <a:t>Člen 4(16) Uredbe (EU)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i="0" u="none" strike="noStrike" baseline="0">
                <a:solidFill>
                  <a:srgbClr val="19161A"/>
                </a:solidFill>
                <a:latin typeface="EUAlbertina"/>
              </a:rPr>
              <a:t>Metafilaksa </a:t>
            </a:r>
            <a:r>
              <a:rPr lang="sl-SI" sz="1800" b="0" i="0" u="none" strike="noStrike" baseline="0">
                <a:solidFill>
                  <a:srgbClr val="19161A"/>
                </a:solidFill>
                <a:latin typeface="EUAlbertina"/>
              </a:rPr>
              <a:t>pomeni „dajanje zdravila skupini živali po tem, ko je za del skupine postavljena klinična diagnoza bolezni, in sicer, da bi se zdravile klinično bolne živali in bi se nadzorovalo širjenje bolezni na živali, ki so v tesnem stiku in ogrožene ter so mogoče tudi že subklinično okužene“. (</a:t>
            </a:r>
            <a:r>
              <a:rPr lang="sl-SI" sz="1200" b="0" i="0" u="none" strike="noStrike" baseline="0">
                <a:solidFill>
                  <a:srgbClr val="000000"/>
                </a:solidFill>
                <a:latin typeface="EUAlbertina"/>
              </a:rPr>
              <a:t>Člen 4(15) Uredbe (EU)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b="0" i="0">
                <a:solidFill>
                  <a:srgbClr val="474747"/>
                </a:solidFill>
                <a:effectLst/>
                <a:latin typeface="Google Sans"/>
              </a:rPr>
              <a:t>Metafilaksa: </a:t>
            </a:r>
            <a:r>
              <a:rPr lang="sl-SI" b="0" i="0">
                <a:solidFill>
                  <a:srgbClr val="040C28"/>
                </a:solidFill>
                <a:effectLst/>
                <a:latin typeface="Google Sans"/>
              </a:rPr>
              <a:t>Zdravljenje skupine živali brez dokaza bolezni, ki so v bližnjem stiku z drugimi živalmi, pri katerih so se pojavili dokazi nalezljive bolezni.</a:t>
            </a:r>
          </a:p>
          <a:p>
            <a:pPr marL="0" marR="0" lvl="0" indent="0" algn="l" defTabSz="914400" rtl="0" eaLnBrk="1" fontAlgn="auto" latinLnBrk="0" hangingPunct="1">
              <a:lnSpc>
                <a:spcPct val="100000"/>
              </a:lnSpc>
              <a:spcBef>
                <a:spcPts val="0"/>
              </a:spcBef>
              <a:spcAft>
                <a:spcPts val="0"/>
              </a:spcAft>
              <a:buClrTx/>
              <a:buSzTx/>
              <a:buFontTx/>
              <a:buNone/>
              <a:tabLst/>
              <a:defRPr/>
            </a:pPr>
            <a:r>
              <a:rPr lang="sl-SI" b="0" i="0">
                <a:solidFill>
                  <a:srgbClr val="474747"/>
                </a:solidFill>
                <a:effectLst/>
                <a:latin typeface="Google Sans"/>
              </a:rPr>
              <a:t>Profilaksa/preprečevanje in metafilaksa vključujeta dajanje protimikrobnih snovi „zdravim“ posameznikom, da se „prepreči“ okužbe, vendar </a:t>
            </a:r>
            <a:r>
              <a:rPr lang="sl-SI" b="0" i="0">
                <a:solidFill>
                  <a:srgbClr val="040C28"/>
                </a:solidFill>
                <a:effectLst/>
                <a:latin typeface="Google Sans"/>
              </a:rPr>
              <a:t>za profilakso/preprečevanje obstaja zaznano „tveganje“, medtem ko se metafilakso lahko obravnava kot opredeljivo „nevarnost“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Opomba za vodje usposabljanja: Ta diapozitiv se pojavlja tudi v drugih delih predstavitve. Če je dovolj časa, bi bilo koristno zagotoviti kratek opis vseh tem. V nasprotnem se lahko opis skrije.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t>POGOVORITE SE o zadnjih dveh točkah</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sl-SI"/>
              <a:t>Preverimo lahko, ali je predloga na voljo za različne države in v slednjem primeru vključite predlogo države</a:t>
            </a:r>
          </a:p>
          <a:p>
            <a:r>
              <a:rPr lang="sl-SI"/>
              <a:t>RE moder okvirček. Razložite, kaj je uporaba po členu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sl-SI" sz="1300">
                <a:latin typeface="Calibri" panose="020F0502020204030204" pitchFamily="34" charset="0"/>
                <a:cs typeface="Calibri" panose="020F0502020204030204" pitchFamily="34" charset="0"/>
              </a:rPr>
              <a:t>Člen 113 – Uporaba zdravil, ki ni zajeta v pogojih dovoljenja za promet pri </a:t>
            </a:r>
            <a:r>
              <a:rPr lang="sl-SI" sz="1300" b="1" u="sng">
                <a:solidFill>
                  <a:srgbClr val="FF0000"/>
                </a:solidFill>
                <a:latin typeface="Calibri" panose="020F0502020204030204" pitchFamily="34" charset="0"/>
                <a:cs typeface="Calibri" panose="020F0502020204030204" pitchFamily="34" charset="0"/>
              </a:rPr>
              <a:t>kopenskih živalskih vrstah za proizvodnjo živil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sl-SI" sz="1300">
                <a:latin typeface="Calibri" panose="020F0502020204030204" pitchFamily="34" charset="0"/>
                <a:cs typeface="Calibri" panose="020F0502020204030204" pitchFamily="34" charset="0"/>
              </a:rPr>
              <a:t>odstopanje od člena 106(1): če v državi članici ni zdravila za uporabo v veterinarski medicini z dovoljenjem za promet za indikacijo, ki se nanaša na </a:t>
            </a:r>
            <a:r>
              <a:rPr lang="sl-SI" sz="1300" b="1">
                <a:solidFill>
                  <a:srgbClr val="FF33CC"/>
                </a:solidFill>
                <a:latin typeface="Calibri" panose="020F0502020204030204" pitchFamily="34" charset="0"/>
                <a:cs typeface="Calibri" panose="020F0502020204030204" pitchFamily="34" charset="0"/>
              </a:rPr>
              <a:t>kopenske</a:t>
            </a:r>
            <a:r>
              <a:rPr lang="sl-SI" sz="1300" b="1">
                <a:latin typeface="Calibri" panose="020F0502020204030204" pitchFamily="34" charset="0"/>
                <a:cs typeface="Calibri" panose="020F0502020204030204" pitchFamily="34" charset="0"/>
              </a:rPr>
              <a:t> živalske vrste za proizvodnjo živil</a:t>
            </a:r>
            <a:r>
              <a:rPr lang="sl-SI" sz="1300">
                <a:latin typeface="Calibri" panose="020F0502020204030204" pitchFamily="34" charset="0"/>
                <a:cs typeface="Calibri" panose="020F0502020204030204" pitchFamily="34" charset="0"/>
              </a:rPr>
              <a:t>, lahko veterinar na </a:t>
            </a:r>
            <a:r>
              <a:rPr lang="sl-SI" sz="1300" b="1">
                <a:solidFill>
                  <a:srgbClr val="FF0000"/>
                </a:solidFill>
                <a:latin typeface="Calibri" panose="020F0502020204030204" pitchFamily="34" charset="0"/>
                <a:cs typeface="Calibri" panose="020F0502020204030204" pitchFamily="34" charset="0"/>
              </a:rPr>
              <a:t>neposredno lastno odgovornost</a:t>
            </a:r>
            <a:r>
              <a:rPr lang="sl-SI" sz="1300">
                <a:latin typeface="Calibri" panose="020F0502020204030204" pitchFamily="34" charset="0"/>
                <a:cs typeface="Calibri" panose="020F0502020204030204" pitchFamily="34" charset="0"/>
              </a:rPr>
              <a:t>, in še posebej </a:t>
            </a:r>
            <a:r>
              <a:rPr lang="sl-SI" sz="1300" b="1">
                <a:solidFill>
                  <a:srgbClr val="FF0000"/>
                </a:solidFill>
                <a:latin typeface="Calibri" panose="020F0502020204030204" pitchFamily="34" charset="0"/>
                <a:cs typeface="Calibri" panose="020F0502020204030204" pitchFamily="34" charset="0"/>
              </a:rPr>
              <a:t>za preprečitev nepotrebnega trpljenja</a:t>
            </a:r>
            <a:r>
              <a:rPr lang="sl-SI" sz="1300">
                <a:latin typeface="Calibri" panose="020F0502020204030204" pitchFamily="34" charset="0"/>
                <a:cs typeface="Calibri" panose="020F0502020204030204" pitchFamily="34" charset="0"/>
              </a:rPr>
              <a:t>, </a:t>
            </a:r>
            <a:r>
              <a:rPr lang="sl-SI" sz="1300" b="1">
                <a:solidFill>
                  <a:srgbClr val="FF0000"/>
                </a:solidFill>
                <a:latin typeface="Calibri" panose="020F0502020204030204" pitchFamily="34" charset="0"/>
                <a:cs typeface="Calibri" panose="020F0502020204030204" pitchFamily="34" charset="0"/>
              </a:rPr>
              <a:t>izjemoma</a:t>
            </a:r>
            <a:r>
              <a:rPr lang="sl-SI" sz="1300">
                <a:latin typeface="Calibri" panose="020F0502020204030204" pitchFamily="34" charset="0"/>
                <a:cs typeface="Calibri" panose="020F0502020204030204" pitchFamily="34" charset="0"/>
              </a:rPr>
              <a:t> zdravi zadevne živali z naslednjim zdravilom: </a:t>
            </a:r>
          </a:p>
          <a:p>
            <a:pPr marL="597263" lvl="1" indent="-199088">
              <a:buFont typeface="+mj-lt"/>
              <a:buAutoNum type="alphaLcParenR"/>
            </a:pPr>
            <a:r>
              <a:rPr lang="sl-SI" sz="1300" b="1">
                <a:latin typeface="Calibri" panose="020F0502020204030204" pitchFamily="34" charset="0"/>
                <a:cs typeface="Calibri" panose="020F0502020204030204" pitchFamily="34" charset="0"/>
              </a:rPr>
              <a:t>zdravilo za uporabo v veterinarski medicini po tej uredbi</a:t>
            </a:r>
            <a:r>
              <a:rPr lang="sl-SI" sz="1300">
                <a:latin typeface="Calibri" panose="020F0502020204030204" pitchFamily="34" charset="0"/>
                <a:cs typeface="Calibri" panose="020F0502020204030204" pitchFamily="34" charset="0"/>
              </a:rPr>
              <a:t> </a:t>
            </a:r>
            <a:r>
              <a:rPr lang="sl-SI" sz="1300" b="1">
                <a:solidFill>
                  <a:srgbClr val="00B050"/>
                </a:solidFill>
                <a:latin typeface="Calibri" panose="020F0502020204030204" pitchFamily="34" charset="0"/>
                <a:cs typeface="Calibri" panose="020F0502020204030204" pitchFamily="34" charset="0"/>
              </a:rPr>
              <a:t>v zadevni ali drugi državi članici </a:t>
            </a:r>
            <a:r>
              <a:rPr lang="sl-SI" sz="1300" b="1" u="sng">
                <a:latin typeface="Calibri" panose="020F0502020204030204" pitchFamily="34" charset="0"/>
                <a:cs typeface="Calibri" panose="020F0502020204030204" pitchFamily="34" charset="0"/>
              </a:rPr>
              <a:t>za uporabo za isto/drugo indikacijo v isti ali drugi </a:t>
            </a:r>
            <a:r>
              <a:rPr lang="sl-SI" sz="1300" b="1" u="sng">
                <a:solidFill>
                  <a:srgbClr val="003399"/>
                </a:solidFill>
                <a:latin typeface="Calibri" panose="020F0502020204030204" pitchFamily="34" charset="0"/>
                <a:cs typeface="Calibri" panose="020F0502020204030204" pitchFamily="34" charset="0"/>
              </a:rPr>
              <a:t>vrsti za proizvodnjo živil</a:t>
            </a:r>
            <a:r>
              <a:rPr lang="sl-SI" sz="1300" u="sng">
                <a:latin typeface="Calibri" panose="020F0502020204030204" pitchFamily="34" charset="0"/>
                <a:cs typeface="Calibri" panose="020F0502020204030204" pitchFamily="34" charset="0"/>
              </a:rPr>
              <a:t>;</a:t>
            </a:r>
          </a:p>
          <a:p>
            <a:pPr marL="597263" lvl="1" indent="-199088">
              <a:buFont typeface="+mj-lt"/>
              <a:buAutoNum type="alphaLcParenR"/>
            </a:pPr>
            <a:r>
              <a:rPr lang="sl-SI" sz="1300">
                <a:latin typeface="Calibri" panose="020F0502020204030204" pitchFamily="34" charset="0"/>
                <a:cs typeface="Calibri" panose="020F0502020204030204" pitchFamily="34" charset="0"/>
              </a:rPr>
              <a:t>če zdravila za uporabo v veterinarski medicini ni, kot je navedeno v točki (a) tega odstavka za isto indikacijo</a:t>
            </a:r>
            <a:r>
              <a:rPr lang="sl-SI" sz="1300" b="1">
                <a:latin typeface="Calibri" panose="020F0502020204030204" pitchFamily="34" charset="0"/>
                <a:cs typeface="Calibri" panose="020F0502020204030204" pitchFamily="34" charset="0"/>
              </a:rPr>
              <a:t>; zdravilo za uporabo v veterinarski medicini, ki ima dovoljenje za promet </a:t>
            </a:r>
            <a:r>
              <a:rPr lang="sl-SI" sz="1300" b="1">
                <a:solidFill>
                  <a:srgbClr val="00B050"/>
                </a:solidFill>
                <a:latin typeface="Calibri" panose="020F0502020204030204" pitchFamily="34" charset="0"/>
                <a:cs typeface="Calibri" panose="020F0502020204030204" pitchFamily="34" charset="0"/>
              </a:rPr>
              <a:t>v zadevni državi članici </a:t>
            </a:r>
            <a:r>
              <a:rPr lang="sl-SI" sz="1300" b="1">
                <a:latin typeface="Calibri" panose="020F0502020204030204" pitchFamily="34" charset="0"/>
                <a:cs typeface="Calibri" panose="020F0502020204030204" pitchFamily="34" charset="0"/>
              </a:rPr>
              <a:t>za uporabo pri </a:t>
            </a:r>
            <a:r>
              <a:rPr lang="sl-SI" sz="1300" b="1" u="sng">
                <a:solidFill>
                  <a:srgbClr val="003399"/>
                </a:solidFill>
                <a:latin typeface="Calibri" panose="020F0502020204030204" pitchFamily="34" charset="0"/>
                <a:cs typeface="Calibri" panose="020F0502020204030204" pitchFamily="34" charset="0"/>
              </a:rPr>
              <a:t>živalskih vrstah, ki niso namenjene za proizvodnjo živil </a:t>
            </a:r>
          </a:p>
          <a:p>
            <a:pPr marL="597263" lvl="1" indent="-199088">
              <a:buFont typeface="+mj-lt"/>
              <a:buAutoNum type="alphaLcParenR"/>
            </a:pPr>
            <a:r>
              <a:rPr lang="sl-SI" sz="1300">
                <a:latin typeface="Calibri" panose="020F0502020204030204" pitchFamily="34" charset="0"/>
                <a:cs typeface="Calibri" panose="020F0502020204030204" pitchFamily="34" charset="0"/>
              </a:rPr>
              <a:t>če ni zdravila za uporabo v veterinarski medicini, kot je navedeno v točki (a) ali (b) tega odstavka, </a:t>
            </a:r>
            <a:r>
              <a:rPr lang="sl-SI" sz="1300" b="1">
                <a:latin typeface="Calibri" panose="020F0502020204030204" pitchFamily="34" charset="0"/>
                <a:cs typeface="Calibri" panose="020F0502020204030204" pitchFamily="34" charset="0"/>
              </a:rPr>
              <a:t>zdravilo </a:t>
            </a:r>
            <a:r>
              <a:rPr lang="sl-SI" sz="1300" b="1" u="sng">
                <a:solidFill>
                  <a:srgbClr val="003399"/>
                </a:solidFill>
                <a:latin typeface="Calibri" panose="020F0502020204030204" pitchFamily="34" charset="0"/>
                <a:cs typeface="Calibri" panose="020F0502020204030204" pitchFamily="34" charset="0"/>
              </a:rPr>
              <a:t>za uporabo v humani medicini, </a:t>
            </a:r>
            <a:r>
              <a:rPr lang="sl-SI" sz="1300" b="1">
                <a:latin typeface="Calibri" panose="020F0502020204030204" pitchFamily="34" charset="0"/>
                <a:cs typeface="Calibri" panose="020F0502020204030204" pitchFamily="34" charset="0"/>
              </a:rPr>
              <a:t>ki ima dovoljenje za promet skladno z Direktivo </a:t>
            </a:r>
            <a:r>
              <a:rPr lang="sl-SI" sz="1300">
                <a:latin typeface="Calibri" panose="020F0502020204030204" pitchFamily="34" charset="0"/>
                <a:cs typeface="Calibri" panose="020F0502020204030204" pitchFamily="34" charset="0"/>
              </a:rPr>
              <a:t>2001/83/ES ali Uredbo (ES) št. 726/2004; </a:t>
            </a:r>
          </a:p>
          <a:p>
            <a:pPr marL="597263" lvl="1" indent="-199088">
              <a:buFont typeface="+mj-lt"/>
              <a:buAutoNum type="alphaLcParenR"/>
            </a:pPr>
            <a:r>
              <a:rPr lang="sl-SI" sz="1300">
                <a:latin typeface="Calibri" panose="020F0502020204030204" pitchFamily="34" charset="0"/>
                <a:cs typeface="Calibri" panose="020F0502020204030204" pitchFamily="34" charset="0"/>
              </a:rPr>
              <a:t>če ni zdravila, kot je navedeno v točki (a), (b) ali (c) tega odstavka, </a:t>
            </a:r>
            <a:r>
              <a:rPr lang="sl-SI" sz="1300" b="1">
                <a:latin typeface="Calibri" panose="020F0502020204030204" pitchFamily="34" charset="0"/>
                <a:cs typeface="Calibri" panose="020F0502020204030204" pitchFamily="34" charset="0"/>
              </a:rPr>
              <a:t>zdravilo za uporabo v veterinarski medicini</a:t>
            </a:r>
            <a:r>
              <a:rPr lang="sl-SI" sz="1300" b="1">
                <a:solidFill>
                  <a:srgbClr val="003399"/>
                </a:solidFill>
                <a:latin typeface="Calibri" panose="020F0502020204030204" pitchFamily="34" charset="0"/>
                <a:cs typeface="Calibri" panose="020F0502020204030204" pitchFamily="34" charset="0"/>
              </a:rPr>
              <a:t> pripravljeno za vsak primer posebej </a:t>
            </a:r>
            <a:r>
              <a:rPr lang="sl-SI" sz="1300">
                <a:latin typeface="Calibri" panose="020F0502020204030204" pitchFamily="34" charset="0"/>
                <a:cs typeface="Calibri" panose="020F0502020204030204" pitchFamily="34" charset="0"/>
              </a:rPr>
              <a:t>skladno s pogoji za veterinarske recepte.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sl-SI" sz="1300" b="1" u="sng">
                <a:latin typeface="Calibri" panose="020F0502020204030204" pitchFamily="34" charset="0"/>
                <a:cs typeface="Calibri" panose="020F0502020204030204" pitchFamily="34" charset="0"/>
              </a:rPr>
              <a:t>Z izjemo imunoloških zdravil za uporabo v veterinarski medicini</a:t>
            </a:r>
            <a:r>
              <a:rPr lang="sl-SI" sz="1300">
                <a:latin typeface="Calibri" panose="020F0502020204030204" pitchFamily="34" charset="0"/>
                <a:cs typeface="Calibri" panose="020F0502020204030204" pitchFamily="34" charset="0"/>
              </a:rPr>
              <a:t>, tam kjer ni na voljo zdravila, kot je navedeno v odstavku 1, lahko odgovorni veterinar, po lastni neposredni odgovornosti, in še posebej za preprečitev povzročanja nesprejemljivega trpljenja, izjemoma zdravi kopenske živali za proizvodnjo živil z zdravilom za uporabo v veterinarski medicini, ki ima dovoljenje za promet v </a:t>
            </a:r>
            <a:r>
              <a:rPr lang="sl-SI" sz="1300" b="1">
                <a:solidFill>
                  <a:srgbClr val="00B050"/>
                </a:solidFill>
                <a:latin typeface="Calibri" panose="020F0502020204030204" pitchFamily="34" charset="0"/>
                <a:cs typeface="Calibri" panose="020F0502020204030204" pitchFamily="34" charset="0"/>
              </a:rPr>
              <a:t>tretji državi </a:t>
            </a:r>
            <a:r>
              <a:rPr lang="sl-SI" sz="1300" b="1">
                <a:latin typeface="Calibri" panose="020F0502020204030204" pitchFamily="34" charset="0"/>
                <a:cs typeface="Calibri" panose="020F0502020204030204" pitchFamily="34" charset="0"/>
              </a:rPr>
              <a:t>za isto živalsko vrsto in isto indikacijo.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sl-SI" sz="1300">
                <a:latin typeface="Calibri" panose="020F0502020204030204" pitchFamily="34" charset="0"/>
                <a:cs typeface="Calibri" panose="020F0502020204030204" pitchFamily="34" charset="0"/>
              </a:rPr>
              <a:t>Veterinar lahko </a:t>
            </a:r>
            <a:r>
              <a:rPr lang="sl-SI" sz="1300" u="sng">
                <a:latin typeface="Calibri" panose="020F0502020204030204" pitchFamily="34" charset="0"/>
                <a:cs typeface="Calibri" panose="020F0502020204030204" pitchFamily="34" charset="0"/>
              </a:rPr>
              <a:t>da</a:t>
            </a:r>
            <a:r>
              <a:rPr lang="sl-SI" sz="1300">
                <a:latin typeface="Calibri" panose="020F0502020204030204" pitchFamily="34" charset="0"/>
                <a:cs typeface="Calibri" panose="020F0502020204030204" pitchFamily="34" charset="0"/>
              </a:rPr>
              <a:t> zdravilo </a:t>
            </a:r>
            <a:r>
              <a:rPr lang="sl-SI" sz="1300" u="sng">
                <a:latin typeface="Calibri" panose="020F0502020204030204" pitchFamily="34" charset="0"/>
                <a:cs typeface="Calibri" panose="020F0502020204030204" pitchFamily="34" charset="0"/>
              </a:rPr>
              <a:t>osebno ali dovoli to storiti drugi osebi na odgovornost veterinarja in skladno z nacionalnimi določbami</a:t>
            </a:r>
            <a:r>
              <a:rPr lang="sl-SI" sz="130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sl-SI" sz="1300">
                <a:latin typeface="Calibri" panose="020F0502020204030204" pitchFamily="34" charset="0"/>
                <a:cs typeface="Calibri" panose="020F0502020204030204" pitchFamily="34" charset="0"/>
              </a:rPr>
              <a:t>4.  Ta člen velja tudi, kadar </a:t>
            </a:r>
            <a:r>
              <a:rPr lang="sl-SI" sz="1300" b="1">
                <a:solidFill>
                  <a:srgbClr val="FF9966"/>
                </a:solidFill>
                <a:latin typeface="Calibri" panose="020F0502020204030204" pitchFamily="34" charset="0"/>
                <a:cs typeface="Calibri" panose="020F0502020204030204" pitchFamily="34" charset="0"/>
              </a:rPr>
              <a:t>zdravilo za uporabo v veterinarski medicini z dovoljenjem za promet ni na voljo v zadevni državi članici</a:t>
            </a: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200329"/>
          </a:xfrm>
          <a:prstGeom prst="rect">
            <a:avLst/>
          </a:prstGeom>
          <a:noFill/>
        </p:spPr>
        <p:txBody>
          <a:bodyPr wrap="square" rtlCol="0">
            <a:spAutoFit/>
          </a:bodyPr>
          <a:lstStyle/>
          <a:p>
            <a:pPr algn="l"/>
            <a:r>
              <a:rPr lang="sl-SI" sz="2400" noProof="0" dirty="0">
                <a:solidFill>
                  <a:srgbClr val="003399"/>
                </a:solidFill>
                <a:latin typeface="EC Square Sans Pro" panose="020B0506040000020004" pitchFamily="34" charset="0"/>
              </a:rPr>
              <a:t>Praktično</a:t>
            </a:r>
            <a:r>
              <a:rPr lang="en-GB" sz="2400" noProof="0" dirty="0">
                <a:solidFill>
                  <a:srgbClr val="003399"/>
                </a:solidFill>
                <a:latin typeface="EC Square Sans Pro" panose="020B0506040000020004" pitchFamily="34" charset="0"/>
              </a:rPr>
              <a:t> </a:t>
            </a:r>
            <a:r>
              <a:rPr lang="sl-SI" sz="2400" noProof="0" dirty="0">
                <a:solidFill>
                  <a:srgbClr val="003399"/>
                </a:solidFill>
                <a:latin typeface="EC Square Sans Pro" panose="020B0506040000020004" pitchFamily="34" charset="0"/>
              </a:rPr>
              <a:t>usposabljanje</a:t>
            </a:r>
            <a:r>
              <a:rPr lang="en-GB" sz="2400" noProof="0" dirty="0">
                <a:solidFill>
                  <a:srgbClr val="003399"/>
                </a:solidFill>
                <a:latin typeface="EC Square Sans Pro" panose="020B0506040000020004" pitchFamily="34" charset="0"/>
              </a:rPr>
              <a:t> za </a:t>
            </a:r>
            <a:r>
              <a:rPr lang="sl-SI" sz="2400" noProof="0" dirty="0">
                <a:solidFill>
                  <a:srgbClr val="003399"/>
                </a:solidFill>
                <a:latin typeface="EC Square Sans Pro" panose="020B0506040000020004" pitchFamily="34" charset="0"/>
              </a:rPr>
              <a:t>kmete</a:t>
            </a:r>
            <a:r>
              <a:rPr lang="en-GB" sz="2400" noProof="0" dirty="0">
                <a:solidFill>
                  <a:srgbClr val="003399"/>
                </a:solidFill>
                <a:latin typeface="EC Square Sans Pro" panose="020B0506040000020004" pitchFamily="34" charset="0"/>
              </a:rPr>
              <a:t> in </a:t>
            </a:r>
            <a:r>
              <a:rPr lang="sl-SI" sz="2400" noProof="0" dirty="0">
                <a:solidFill>
                  <a:srgbClr val="003399"/>
                </a:solidFill>
                <a:latin typeface="EC Square Sans Pro" panose="020B0506040000020004" pitchFamily="34" charset="0"/>
              </a:rPr>
              <a:t>veterinarje</a:t>
            </a:r>
            <a:r>
              <a:rPr lang="en-GB" sz="2400" noProof="0" dirty="0">
                <a:solidFill>
                  <a:srgbClr val="003399"/>
                </a:solidFill>
                <a:latin typeface="EC Square Sans Pro" panose="020B0506040000020004" pitchFamily="34" charset="0"/>
              </a:rPr>
              <a:t>: </a:t>
            </a:r>
            <a:r>
              <a:rPr lang="sl-SI" sz="2400" noProof="0" dirty="0">
                <a:solidFill>
                  <a:srgbClr val="003399"/>
                </a:solidFill>
                <a:latin typeface="EC Square Sans Pro" panose="020B0506040000020004" pitchFamily="34" charset="0"/>
              </a:rPr>
              <a:t>Novi</a:t>
            </a:r>
            <a:r>
              <a:rPr lang="pl-PL" sz="2400" noProof="0" dirty="0">
                <a:solidFill>
                  <a:srgbClr val="003399"/>
                </a:solidFill>
                <a:latin typeface="EC Square Sans Pro" panose="020B0506040000020004" pitchFamily="34" charset="0"/>
              </a:rPr>
              <a:t> </a:t>
            </a:r>
            <a:r>
              <a:rPr lang="sl-SI" sz="2400" noProof="0" dirty="0">
                <a:solidFill>
                  <a:srgbClr val="003399"/>
                </a:solidFill>
                <a:latin typeface="EC Square Sans Pro" panose="020B0506040000020004" pitchFamily="34" charset="0"/>
              </a:rPr>
              <a:t>ukrepi</a:t>
            </a:r>
            <a:r>
              <a:rPr lang="pl-PL" sz="2400" noProof="0" dirty="0">
                <a:solidFill>
                  <a:srgbClr val="003399"/>
                </a:solidFill>
                <a:latin typeface="EC Square Sans Pro" panose="020B0506040000020004" pitchFamily="34" charset="0"/>
              </a:rPr>
              <a:t> za boj </a:t>
            </a:r>
            <a:r>
              <a:rPr lang="sl-SI" sz="2400" noProof="0" dirty="0">
                <a:solidFill>
                  <a:srgbClr val="003399"/>
                </a:solidFill>
                <a:latin typeface="EC Square Sans Pro" panose="020B0506040000020004" pitchFamily="34" charset="0"/>
              </a:rPr>
              <a:t>proti</a:t>
            </a:r>
            <a:r>
              <a:rPr lang="pl-PL" sz="2400" noProof="0" dirty="0">
                <a:solidFill>
                  <a:srgbClr val="003399"/>
                </a:solidFill>
                <a:latin typeface="EC Square Sans Pro" panose="020B0506040000020004" pitchFamily="34" charset="0"/>
              </a:rPr>
              <a:t> </a:t>
            </a:r>
            <a:r>
              <a:rPr lang="sl-SI" sz="2400" noProof="0" dirty="0">
                <a:solidFill>
                  <a:srgbClr val="003399"/>
                </a:solidFill>
                <a:latin typeface="EC Square Sans Pro" panose="020B0506040000020004" pitchFamily="34" charset="0"/>
              </a:rPr>
              <a:t>protimikrobni</a:t>
            </a:r>
            <a:r>
              <a:rPr lang="pl-PL" sz="2400" noProof="0" dirty="0">
                <a:solidFill>
                  <a:srgbClr val="003399"/>
                </a:solidFill>
                <a:latin typeface="EC Square Sans Pro" panose="020B0506040000020004" pitchFamily="34" charset="0"/>
              </a:rPr>
              <a:t> </a:t>
            </a:r>
            <a:r>
              <a:rPr lang="sl-SI" sz="2400" noProof="0" dirty="0">
                <a:solidFill>
                  <a:srgbClr val="003399"/>
                </a:solidFill>
                <a:latin typeface="EC Square Sans Pro" panose="020B0506040000020004" pitchFamily="34" charset="0"/>
              </a:rPr>
              <a:t>odpornosti</a:t>
            </a:r>
            <a:endParaRPr lang="sl-SI" noProof="0"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18/11/2024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18/11/2024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sl-SI" dirty="0">
                <a:latin typeface="Arial"/>
                <a:cs typeface="Arial"/>
              </a:rPr>
              <a:t>SLOVENIJA</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sl-SI" dirty="0">
                <a:latin typeface="Arial"/>
                <a:cs typeface="Arial"/>
              </a:rPr>
              <a:t>12. december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sl-SI" sz="2400">
                <a:solidFill>
                  <a:srgbClr val="002060"/>
                </a:solidFill>
                <a:latin typeface="EC Square Sans Pro" panose="020B0506040000020004" pitchFamily="34" charset="0"/>
              </a:rPr>
              <a:t>4. Okvir EU</a:t>
            </a:r>
            <a:r>
              <a:rPr lang="sl-SI">
                <a:solidFill>
                  <a:srgbClr val="002060"/>
                </a:solidFill>
                <a:latin typeface="EC Square Sans Pro" panose="020B0506040000020004" pitchFamily="34" charset="0"/>
              </a:rPr>
              <a:t> o zdravilih za uporabo v veterinarski medicini in medicirani krmi</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sl-SI" sz="2400" b="1">
                <a:solidFill>
                  <a:schemeClr val="bg1"/>
                </a:solidFill>
                <a:latin typeface="EC Square Sans Pro" panose="020B0506040000020004" pitchFamily="34" charset="0"/>
              </a:rPr>
              <a:t>Splošna načela uredbe o zdravilih za uporabo v veterinarski medicini</a:t>
            </a:r>
            <a:br>
              <a:rPr lang="sl-SI" sz="2400" b="1">
                <a:solidFill>
                  <a:schemeClr val="bg1"/>
                </a:solidFill>
              </a:rPr>
            </a:br>
            <a:endParaRPr lang="sl-SI" sz="2400" b="1">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a:solidFill>
                  <a:srgbClr val="002060"/>
                </a:solidFill>
                <a:latin typeface="EC Square Sans Pro" panose="020B0506040000020004" pitchFamily="34" charset="0"/>
                <a:ea typeface="Montserrat" charset="0"/>
                <a:cs typeface="Montserrat" charset="0"/>
              </a:rPr>
              <a:t>Zdravilo za uporabo v veterinarski medicini je treba uporabljati skladno z </a:t>
            </a:r>
            <a:r>
              <a:rPr lang="sl-SI" sz="2400" b="1">
                <a:solidFill>
                  <a:srgbClr val="003399"/>
                </a:solidFill>
                <a:latin typeface="EC Square Sans Pro" panose="020B0506040000020004" pitchFamily="34" charset="0"/>
                <a:ea typeface="Montserrat" charset="0"/>
                <a:cs typeface="Montserrat" charset="0"/>
              </a:rPr>
              <a:t>pogoji dovoljenja za promet z zdravilom</a:t>
            </a:r>
            <a:r>
              <a:rPr lang="sl-SI" sz="2400" b="1">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a:solidFill>
                  <a:srgbClr val="002060"/>
                </a:solidFill>
                <a:latin typeface="EC Square Sans Pro" panose="020B0506040000020004" pitchFamily="34" charset="0"/>
              </a:rPr>
              <a:t>Vsi veterinarski </a:t>
            </a:r>
            <a:r>
              <a:rPr lang="sl-SI" sz="2400" b="1">
                <a:solidFill>
                  <a:srgbClr val="003399"/>
                </a:solidFill>
                <a:latin typeface="EC Square Sans Pro" panose="020B0506040000020004" pitchFamily="34" charset="0"/>
              </a:rPr>
              <a:t>recepti </a:t>
            </a:r>
            <a:r>
              <a:rPr lang="sl-SI" sz="2400">
                <a:solidFill>
                  <a:srgbClr val="002060"/>
                </a:solidFill>
                <a:latin typeface="EC Square Sans Pro" panose="020B0506040000020004" pitchFamily="34" charset="0"/>
              </a:rPr>
              <a:t>morajo </a:t>
            </a:r>
            <a:r>
              <a:rPr lang="sl-SI" sz="2400" b="1">
                <a:solidFill>
                  <a:srgbClr val="003399"/>
                </a:solidFill>
                <a:latin typeface="EC Square Sans Pro" panose="020B0506040000020004" pitchFamily="34" charset="0"/>
              </a:rPr>
              <a:t>temeljiti na kliničnem pregledu </a:t>
            </a:r>
            <a:r>
              <a:rPr lang="sl-SI" sz="2400">
                <a:solidFill>
                  <a:srgbClr val="002060"/>
                </a:solidFill>
                <a:latin typeface="EC Square Sans Pro" panose="020B0506040000020004" pitchFamily="34" charset="0"/>
              </a:rPr>
              <a:t>ali drugi ustrezni oceni veterinarja</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a:solidFill>
                  <a:srgbClr val="002060"/>
                </a:solidFill>
                <a:latin typeface="EC Square Sans Pro" panose="020B0506040000020004" pitchFamily="34" charset="0"/>
              </a:rPr>
              <a:t>Seznam protimikrobnih snovi, </a:t>
            </a:r>
            <a:r>
              <a:rPr lang="sl-SI" sz="2400" b="1">
                <a:solidFill>
                  <a:srgbClr val="003399"/>
                </a:solidFill>
                <a:latin typeface="EC Square Sans Pro" panose="020B0506040000020004" pitchFamily="34" charset="0"/>
              </a:rPr>
              <a:t>ki so rezervirane samo za ljudi</a:t>
            </a:r>
            <a:r>
              <a:rPr lang="sl-SI">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a:solidFill>
                  <a:srgbClr val="002060"/>
                </a:solidFill>
                <a:latin typeface="EC Square Sans Pro" panose="020B0506040000020004" pitchFamily="34" charset="0"/>
              </a:rPr>
              <a:t>Zavezanost držav članic za </a:t>
            </a:r>
            <a:r>
              <a:rPr lang="sl-SI" sz="2400" b="1">
                <a:solidFill>
                  <a:srgbClr val="003399"/>
                </a:solidFill>
                <a:latin typeface="EC Square Sans Pro" panose="020B0506040000020004" pitchFamily="34" charset="0"/>
              </a:rPr>
              <a:t>zbiranje podatkov o prodaji in uporabi protimikrobnih snovi</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sl-SI" sz="1000" i="0" u="none" strike="noStrike" baseline="0">
                <a:solidFill>
                  <a:srgbClr val="003399"/>
                </a:solidFill>
                <a:latin typeface="EC Square Sans Pro" panose="020B0506040000020004" pitchFamily="34" charset="0"/>
              </a:rPr>
              <a:t>Izvedbena uredba komisije (EU) 2022/1255 z dne 19. julija 2022, ki določa protimikrobne snovi ali skupine protimikrobnih snovi, ki so rezervirane za zdravljenje nekaterih okužb pri ljudeh v skladu z Uredbo (EU) 2019/6 Evropskega parlamenta in sveta </a:t>
            </a: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sl-SI" sz="2800">
                <a:latin typeface="EC Square Sans Pro" panose="020B0506040000020004" pitchFamily="34" charset="0"/>
              </a:rPr>
              <a:t>Skupna pravila</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VETERINARSKI RECEPTI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Skupna pravila – veterinarski recept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000" b="0" i="0" u="none" strike="noStrike" cap="none" normalizeH="0" baseline="0" noProof="0">
                <a:ln>
                  <a:noFill/>
                </a:ln>
                <a:solidFill>
                  <a:srgbClr val="003399"/>
                </a:solidFill>
                <a:effectLst/>
                <a:uLnTx/>
                <a:uFillTx/>
                <a:latin typeface="EC Square Sans Pro"/>
                <a:ea typeface="+mn-ea"/>
                <a:cs typeface="+mn-cs"/>
              </a:rPr>
              <a:t>Veterinar lahko izda veterinarski recept </a:t>
            </a:r>
            <a:r>
              <a:rPr kumimoji="0" lang="sl-SI" sz="2000" b="1" i="0" u="sng" strike="noStrike" cap="none" normalizeH="0" baseline="0" noProof="0">
                <a:ln>
                  <a:noFill/>
                </a:ln>
                <a:solidFill>
                  <a:srgbClr val="003399"/>
                </a:solidFill>
                <a:effectLst/>
                <a:uLnTx/>
                <a:uFillTx/>
                <a:latin typeface="EC Square Sans Pro"/>
                <a:ea typeface="+mn-ea"/>
                <a:cs typeface="+mn-cs"/>
              </a:rPr>
              <a:t>samo</a:t>
            </a:r>
            <a:r>
              <a:rPr kumimoji="0" lang="sl-SI" sz="2000" b="0" i="0" u="none" strike="noStrike" cap="none" normalizeH="0" baseline="0" noProof="0">
                <a:ln>
                  <a:noFill/>
                </a:ln>
                <a:solidFill>
                  <a:srgbClr val="003399"/>
                </a:solidFill>
                <a:effectLst/>
                <a:uLnTx/>
                <a:uFillTx/>
                <a:latin typeface="EC Square Sans Pro"/>
                <a:ea typeface="+mn-ea"/>
                <a:cs typeface="+mn-cs"/>
              </a:rPr>
              <a:t> potem, ko izvede </a:t>
            </a:r>
            <a:r>
              <a:rPr kumimoji="0" lang="sl-SI" sz="2000" b="0" i="0" u="sng" strike="noStrike" cap="none" normalizeH="0" baseline="0" noProof="0">
                <a:ln>
                  <a:noFill/>
                </a:ln>
                <a:solidFill>
                  <a:srgbClr val="003399"/>
                </a:solidFill>
                <a:effectLst/>
                <a:uLnTx/>
                <a:uFillTx/>
                <a:latin typeface="EC Square Sans Pro"/>
                <a:ea typeface="+mn-ea"/>
                <a:cs typeface="+mn-cs"/>
              </a:rPr>
              <a:t>klinični pregled ali kakršno koli drugo oceno zdravstvenega stanja </a:t>
            </a:r>
            <a:r>
              <a:rPr kumimoji="0" lang="sl-SI" sz="2000" b="0" i="0" u="none" strike="noStrike" cap="none" normalizeH="0" baseline="0" noProof="0">
                <a:ln>
                  <a:noFill/>
                </a:ln>
                <a:solidFill>
                  <a:srgbClr val="003399"/>
                </a:solidFill>
                <a:effectLst/>
                <a:uLnTx/>
                <a:uFillTx/>
                <a:latin typeface="EC Square Sans Pro"/>
                <a:ea typeface="+mn-ea"/>
                <a:cs typeface="+mn-cs"/>
              </a:rPr>
              <a:t>živali ali skupine živali</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000" b="0" i="0" u="none" strike="noStrike" cap="none" normalizeH="0" baseline="0" noProof="0">
                <a:ln>
                  <a:noFill/>
                </a:ln>
                <a:solidFill>
                  <a:srgbClr val="003399"/>
                </a:solidFill>
                <a:effectLst/>
                <a:uLnTx/>
                <a:uFillTx/>
                <a:latin typeface="EC Square Sans Pro"/>
                <a:ea typeface="+mn-ea"/>
                <a:cs typeface="+mn-cs"/>
              </a:rPr>
              <a:t>Veterinar lahko izda veterinarski recept za protimikrobno zdravilo samo po tem, ko je diagnosticiral nalezljivo bolezen</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000" b="0" i="0" u="none" strike="noStrike" cap="none" normalizeH="0" baseline="0" noProof="0">
                <a:ln>
                  <a:noFill/>
                </a:ln>
                <a:solidFill>
                  <a:srgbClr val="003399"/>
                </a:solidFill>
                <a:effectLst/>
                <a:uLnTx/>
                <a:uFillTx/>
                <a:latin typeface="EC Square Sans Pro"/>
                <a:ea typeface="+mn-ea"/>
                <a:cs typeface="+mn-cs"/>
              </a:rPr>
              <a:t>Veterinar mora biti sposoben podati razlog, da predpiše protimikrobno zdravilo</a:t>
            </a:r>
            <a:r>
              <a:rPr kumimoji="0" lang="sl-SI"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 </a:t>
            </a:r>
            <a:r>
              <a:rPr kumimoji="0" lang="sl-SI" sz="2000" b="0" i="0" u="none" strike="noStrike" cap="none" normalizeH="0" baseline="0" noProof="0">
                <a:ln>
                  <a:noFill/>
                </a:ln>
                <a:solidFill>
                  <a:srgbClr val="003399"/>
                </a:solidFill>
                <a:effectLst/>
                <a:uLnTx/>
                <a:uFillTx/>
                <a:latin typeface="EC Square Sans Pro"/>
                <a:ea typeface="+mn-ea"/>
                <a:cs typeface="+mn-cs"/>
              </a:rPr>
              <a:t>še posebej za preventivo (profilaksa) in skupinsko (metafilaksa) </a:t>
            </a:r>
            <a:r>
              <a:rPr kumimoji="0" lang="sl-SI"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dajanje</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0" i="0" u="none" strike="noStrike" cap="none"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sl-SI" sz="2800" b="1" i="0" u="none" strike="noStrike" cap="none" normalizeH="0" baseline="0" noProof="0">
                <a:ln>
                  <a:noFill/>
                </a:ln>
                <a:solidFill>
                  <a:srgbClr val="003399"/>
                </a:solidFill>
                <a:effectLst/>
                <a:uLnTx/>
                <a:uFillTx/>
                <a:latin typeface="EC Square Sans Pro" panose="020B0506040000020004" pitchFamily="34" charset="0"/>
                <a:ea typeface="Steelfish" charset="0"/>
                <a:cs typeface="Steelfish" charset="0"/>
              </a:rPr>
              <a:t>Člen 105</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0" i="0" u="none" strike="noStrike" cap="none" normalizeH="0" baseline="0" noProof="0">
                <a:ln>
                  <a:noFill/>
                </a:ln>
                <a:solidFill>
                  <a:srgbClr val="003399"/>
                </a:solidFill>
                <a:effectLst/>
                <a:uLnTx/>
                <a:uFillTx/>
                <a:latin typeface="EC Square Sans Pro"/>
                <a:ea typeface="+mn-ea"/>
                <a:cs typeface="Arial"/>
              </a:rPr>
              <a:t>Skupna pravila – veterinarski recept </a:t>
            </a:r>
            <a:r>
              <a:rPr kumimoji="0" lang="sl-SI" sz="1800" b="0" i="0" u="none" strike="noStrike" cap="none" normalizeH="0" baseline="0" noProof="0">
                <a:ln>
                  <a:noFill/>
                </a:ln>
                <a:solidFill>
                  <a:srgbClr val="003399"/>
                </a:solidFill>
                <a:effectLst/>
                <a:uLnTx/>
                <a:uFillTx/>
                <a:latin typeface="EC Square Sans Pro"/>
                <a:ea typeface="+mn-ea"/>
                <a:cs typeface="Arial"/>
              </a:rPr>
              <a:t>(primer FR predloge)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rgbClr val="000000"/>
                </a:solidFill>
                <a:effectLst/>
                <a:uLnTx/>
                <a:uFillTx/>
                <a:latin typeface="EC Square Sans Pro" panose="020B0506040000020004" pitchFamily="34" charset="0"/>
                <a:ea typeface="+mn-ea"/>
                <a:cs typeface="+mn-cs"/>
              </a:rPr>
              <a:t>Identifikacija veterinarja (prof št.)</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Ime zdravila (zdravilna učinkovina), oblika in jakost.</a:t>
            </a:r>
          </a:p>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Predpisana količina</a:t>
            </a:r>
          </a:p>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a:rPr>
              <a:t>Režim odmerjanja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rgbClr val="FFFFFF"/>
                </a:solidFill>
                <a:effectLst/>
                <a:uLnTx/>
                <a:uFillTx/>
                <a:latin typeface="EC Square Sans Pro"/>
              </a:rPr>
              <a:t>Opomba je potrebna, če je recept izdan po členu 107 3–4 ali 112–114)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rgbClr val="000000"/>
                </a:solidFill>
                <a:effectLst/>
                <a:uLnTx/>
                <a:uFillTx/>
                <a:latin typeface="EC Square Sans Pro" panose="020B0506040000020004" pitchFamily="34" charset="0"/>
              </a:rPr>
              <a:t>Recept za protimikrobno zdravilo velja samo 5 dni po izdaji recepta.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Ime in naslov lastnika živali</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Datum in podpis veterinarja</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Živali za proizvodnjo živil: karenca (tudi, če je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Datum</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Morebitna opozorila ali sporočila o odgovorni uporabi</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a:ln>
                  <a:noFill/>
                </a:ln>
                <a:solidFill>
                  <a:sysClr val="windowText" lastClr="000000"/>
                </a:solidFill>
                <a:effectLst/>
                <a:uLnTx/>
                <a:uFillTx/>
                <a:latin typeface="EC Square Sans Pro" panose="020B0506040000020004" pitchFamily="34" charset="0"/>
              </a:rPr>
              <a:t>Identifikacija živali</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sl-SI" sz="2800">
                <a:latin typeface="EC Square Sans Pro" panose="020B0506040000020004" pitchFamily="34" charset="0"/>
              </a:rPr>
              <a:t>Skupna pravila</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sl-SI"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Vodenje evidenc</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Skupna pravila – veterinarski recept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1200" b="0" i="0" u="none" strike="noStrike" cap="none" normalizeH="0" baseline="0" noProof="0">
                <a:ln>
                  <a:noFill/>
                </a:ln>
                <a:solidFill>
                  <a:srgbClr val="024B9C"/>
                </a:solidFill>
                <a:effectLst/>
                <a:uLnTx/>
                <a:uFillTx/>
                <a:latin typeface="EC Square Sans Pro" panose="020B0506040000020004" pitchFamily="34" charset="0"/>
                <a:ea typeface="+mn-ea"/>
                <a:cs typeface="+mn-cs"/>
              </a:rPr>
              <a:t>Uredba (EU)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800" b="1" i="0" u="none" strike="noStrike" cap="none" normalizeH="0" baseline="0" noProof="0">
                <a:ln>
                  <a:noFill/>
                </a:ln>
                <a:solidFill>
                  <a:srgbClr val="003399"/>
                </a:solidFill>
                <a:effectLst/>
                <a:uLnTx/>
                <a:uFillTx/>
                <a:latin typeface="EC Square Sans Pro" panose="020B0506040000020004" pitchFamily="34" charset="0"/>
                <a:ea typeface="+mn-ea"/>
                <a:cs typeface="+mn-cs"/>
              </a:rPr>
              <a:t>Člen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172338" y="1373161"/>
            <a:ext cx="8019662" cy="5247325"/>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dirty="0">
                <a:ln>
                  <a:noFill/>
                </a:ln>
                <a:solidFill>
                  <a:srgbClr val="FFFFFF"/>
                </a:solidFill>
                <a:effectLst/>
                <a:uLnTx/>
                <a:uFillTx/>
                <a:latin typeface="EC Square Sans Pro" panose="020B0506040000020004" pitchFamily="34" charset="0"/>
              </a:rPr>
              <a:t>OBVEZNOSTI</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sl-SI" sz="2800">
                <a:latin typeface="EC Square Sans Pro" panose="020B0506040000020004" pitchFamily="34" charset="0"/>
              </a:rPr>
              <a:t>Skupna pravila</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sl-SI" sz="28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Dovoljenje za promet z zdravilom</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Skupna pravila – veterinarski recept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1200" b="0" i="0" u="none" strike="noStrike" cap="none" normalizeH="0" baseline="0" noProof="0">
                <a:ln>
                  <a:noFill/>
                </a:ln>
                <a:solidFill>
                  <a:srgbClr val="024B9C"/>
                </a:solidFill>
                <a:effectLst/>
                <a:uLnTx/>
                <a:uFillTx/>
                <a:latin typeface="EC Square Sans Pro" panose="020B0506040000020004" pitchFamily="34" charset="0"/>
                <a:ea typeface="+mn-ea"/>
                <a:cs typeface="+mn-cs"/>
              </a:rPr>
              <a:t>Uredba (EU)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Glavno načelo </a:t>
            </a:r>
          </a:p>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cap="none" normalizeH="0" baseline="0" noProof="0" dirty="0">
                <a:ln>
                  <a:noFill/>
                </a:ln>
                <a:solidFill>
                  <a:srgbClr val="FFFFFF"/>
                </a:solidFill>
                <a:effectLst/>
                <a:uLnTx/>
                <a:uFillTx/>
                <a:latin typeface="EC Square Sans Pro"/>
                <a:ea typeface="+mn-ea"/>
                <a:cs typeface="+mn-cs"/>
              </a:rPr>
              <a:t>Zdravila za uporabo v veterinarski medicini je treba uporabljati skladno z dovoljenjem za promet z zdravilom (povzetek glavnih značilnosti zdravila/navodila za uporabo) </a:t>
            </a:r>
            <a:endParaRPr kumimoji="0" lang="en-GB"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Zdravilo za uporabo v veterinarski medicini je treba uporabljati za </a:t>
            </a:r>
            <a:r>
              <a:rPr kumimoji="0" lang="sl-SI"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indikacijo</a:t>
            </a:r>
            <a:r>
              <a:rPr kumimoji="0" lang="sl-SI" sz="20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r>
              <a:rPr kumimoji="0" lang="sl-SI"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vrsto</a:t>
            </a:r>
            <a:r>
              <a:rPr kumimoji="0" lang="sl-SI" sz="20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in </a:t>
            </a:r>
            <a:r>
              <a:rPr kumimoji="0" lang="sl-SI"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po režimu odmerjanja, </a:t>
            </a:r>
            <a:r>
              <a:rPr kumimoji="0" lang="sl-SI" sz="20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ki je naveden v povzetku glavnih značilnosti zdravila/navodilih za uporabo. Če za določeno indikacijo/vrsto ni odobrenega nobenega zdravila za uporabo v veterinarski medicini ali zdravila primanjkuje, lahko uporabite pravila iz člena</a:t>
            </a:r>
            <a:r>
              <a:rPr kumimoji="0" lang="sl-SI"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234950"/>
            <a:ext cx="10287000" cy="609600"/>
          </a:xfrm>
        </p:spPr>
        <p:txBody>
          <a:bodyPr/>
          <a:lstStyle/>
          <a:p>
            <a:r>
              <a:rPr lang="sl-SI" b="1" dirty="0"/>
              <a:t>Preverite lahko v podatkovni zbirki EU, ki vsebuje vsa zdravila za uporabo v veterinarski medicini z dovoljenjem za promet z zdravilom: </a:t>
            </a:r>
            <a:r>
              <a:rPr lang="sl-SI" sz="2000" dirty="0"/>
              <a:t>https://medicines.health.europa.eu/veterinary/</a:t>
            </a:r>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sl-SI" sz="2790">
                <a:latin typeface="EC Square Sans Pro" panose="020B0506040000020004" pitchFamily="34" charset="0"/>
              </a:rPr>
              <a:t>Skupna pravila</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443857"/>
            <a:ext cx="12168662" cy="58415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sl-SI" sz="1900" b="1" dirty="0">
                <a:solidFill>
                  <a:srgbClr val="FFFFFF"/>
                </a:solidFill>
                <a:latin typeface="EC Square Sans Pro" panose="020B0506040000020004" pitchFamily="34" charset="0"/>
              </a:rPr>
              <a:t>Če ni zdravil z dovoljenjem za promet z zdravilom za </a:t>
            </a:r>
            <a:r>
              <a:rPr lang="sl-SI" sz="1900" b="1" u="sng" dirty="0">
                <a:solidFill>
                  <a:srgbClr val="FFFFFF"/>
                </a:solidFill>
                <a:latin typeface="EC Square Sans Pro" panose="020B0506040000020004" pitchFamily="34" charset="0"/>
              </a:rPr>
              <a:t>živali za proizvodnjo živil </a:t>
            </a:r>
            <a:r>
              <a:rPr lang="sl-SI" sz="1900" b="1" dirty="0">
                <a:solidFill>
                  <a:srgbClr val="FFFFFF"/>
                </a:solidFill>
                <a:latin typeface="EC Square Sans Pro" panose="020B0506040000020004" pitchFamily="34" charset="0"/>
              </a:rPr>
              <a:t>ali zdravila z dovoljenjem niso na voljo</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5" y="72283"/>
            <a:ext cx="8971896" cy="1063204"/>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sl-SI" sz="2790" dirty="0">
                <a:latin typeface="EC Square Sans Pro" panose="020B0506040000020004" pitchFamily="34" charset="0"/>
              </a:rPr>
              <a:t>Skupna pravila – uporaba zdravil za uporabo v veterinarski medicini, ki ni skladna s pogoji dovoljenja za promet z zdravilom </a:t>
            </a: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sl-SI" sz="1594">
                <a:solidFill>
                  <a:srgbClr val="000000"/>
                </a:solidFill>
                <a:latin typeface="EC Square Sans Pro" panose="020B0506040000020004" pitchFamily="34" charset="0"/>
                <a:ea typeface="+mn-ea"/>
                <a:cs typeface="+mn-cs"/>
              </a:rPr>
              <a:t>Zdravilo, ki ima dovoljenje za: </a:t>
            </a:r>
          </a:p>
          <a:p>
            <a:pPr algn="l" defTabSz="911111" rtl="0">
              <a:defRPr/>
            </a:pPr>
            <a:r>
              <a:rPr lang="sl-SI" sz="1594" b="1">
                <a:solidFill>
                  <a:srgbClr val="000000"/>
                </a:solidFill>
                <a:latin typeface="EC Square Sans Pro" panose="020B0506040000020004" pitchFamily="34" charset="0"/>
                <a:ea typeface="+mn-ea"/>
                <a:cs typeface="+mn-cs"/>
              </a:rPr>
              <a:t>- isto/drugo indikacijo</a:t>
            </a:r>
          </a:p>
          <a:p>
            <a:pPr algn="l" defTabSz="911111" rtl="0">
              <a:defRPr/>
            </a:pPr>
            <a:r>
              <a:rPr lang="sl-SI" sz="1594" b="1">
                <a:solidFill>
                  <a:srgbClr val="000000"/>
                </a:solidFill>
                <a:latin typeface="EC Square Sans Pro" panose="020B0506040000020004" pitchFamily="34" charset="0"/>
                <a:ea typeface="+mn-ea"/>
                <a:cs typeface="+mn-cs"/>
              </a:rPr>
              <a:t>- za uporabo pri</a:t>
            </a:r>
            <a:r>
              <a:rPr lang="sl-SI" sz="1594">
                <a:solidFill>
                  <a:srgbClr val="000000"/>
                </a:solidFill>
                <a:latin typeface="EC Square Sans Pro" panose="020B0506040000020004" pitchFamily="34" charset="0"/>
                <a:ea typeface="+mn-ea"/>
                <a:cs typeface="+mn-cs"/>
              </a:rPr>
              <a:t> </a:t>
            </a:r>
            <a:r>
              <a:rPr lang="sl-SI" sz="1594" b="1">
                <a:solidFill>
                  <a:srgbClr val="000000"/>
                </a:solidFill>
                <a:latin typeface="EC Square Sans Pro" panose="020B0506040000020004" pitchFamily="34" charset="0"/>
                <a:ea typeface="+mn-ea"/>
                <a:cs typeface="+mn-cs"/>
              </a:rPr>
              <a:t>isti/drugi vrsti za proizvodnjo živil</a:t>
            </a:r>
          </a:p>
          <a:p>
            <a:pPr algn="l" defTabSz="911111" rtl="0">
              <a:defRPr/>
            </a:pPr>
            <a:r>
              <a:rPr lang="sl-SI" sz="1594" b="1">
                <a:solidFill>
                  <a:srgbClr val="000000"/>
                </a:solidFill>
                <a:latin typeface="EC Square Sans Pro" panose="020B0506040000020004" pitchFamily="34" charset="0"/>
                <a:ea typeface="+mn-ea"/>
                <a:cs typeface="+mn-cs"/>
              </a:rPr>
              <a:t>- </a:t>
            </a:r>
            <a:r>
              <a:rPr lang="sl-SI" sz="1594">
                <a:solidFill>
                  <a:srgbClr val="000000"/>
                </a:solidFill>
                <a:latin typeface="EC Square Sans Pro" panose="020B0506040000020004" pitchFamily="34" charset="0"/>
                <a:ea typeface="+mn-ea"/>
                <a:cs typeface="+mn-cs"/>
              </a:rPr>
              <a:t>v </a:t>
            </a:r>
            <a:r>
              <a:rPr lang="sl-SI" sz="1594" b="1">
                <a:solidFill>
                  <a:srgbClr val="000000"/>
                </a:solidFill>
                <a:latin typeface="EC Square Sans Pro" panose="020B0506040000020004" pitchFamily="34" charset="0"/>
                <a:ea typeface="+mn-ea"/>
                <a:cs typeface="+mn-cs"/>
              </a:rPr>
              <a:t>isti/drugi državi EU</a:t>
            </a: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523220"/>
          </a:xfrm>
          <a:prstGeom prst="rect">
            <a:avLst/>
          </a:prstGeom>
          <a:solidFill>
            <a:srgbClr val="ECEBEB"/>
          </a:solidFill>
        </p:spPr>
        <p:txBody>
          <a:bodyPr wrap="square" rtlCol="0">
            <a:spAutoFit/>
          </a:bodyPr>
          <a:lstStyle/>
          <a:p>
            <a:pPr algn="l" defTabSz="911111" rtl="0">
              <a:defRPr/>
            </a:pPr>
            <a:r>
              <a:rPr lang="sl-SI" sz="1400" b="1" dirty="0">
                <a:solidFill>
                  <a:srgbClr val="000000"/>
                </a:solidFill>
                <a:latin typeface="EC Square Sans Pro" panose="020B0506040000020004" pitchFamily="34" charset="0"/>
                <a:ea typeface="+mn-ea"/>
                <a:cs typeface="+mn-cs"/>
              </a:rPr>
              <a:t>Zdravilo za uporabo v humani medicini, ki ima dovoljenje za promet</a:t>
            </a: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23220"/>
          </a:xfrm>
          <a:prstGeom prst="rect">
            <a:avLst/>
          </a:prstGeom>
          <a:solidFill>
            <a:srgbClr val="ECEBEB"/>
          </a:solidFill>
        </p:spPr>
        <p:txBody>
          <a:bodyPr wrap="square" rtlCol="0">
            <a:spAutoFit/>
          </a:bodyPr>
          <a:lstStyle/>
          <a:p>
            <a:pPr algn="l" defTabSz="911111" rtl="0">
              <a:defRPr/>
            </a:pPr>
            <a:r>
              <a:rPr lang="sl-SI" sz="1400" b="1" dirty="0">
                <a:solidFill>
                  <a:srgbClr val="000000"/>
                </a:solidFill>
                <a:latin typeface="EC Square Sans Pro" panose="020B0506040000020004" pitchFamily="34" charset="0"/>
                <a:ea typeface="+mn-ea"/>
                <a:cs typeface="+mn-cs"/>
              </a:rPr>
              <a:t>Zdravilo za uporabo v veterinarski medicini, ki se pripravi za vsak primer posebej </a:t>
            </a:r>
            <a:r>
              <a:rPr lang="sl-SI" sz="1400" dirty="0">
                <a:solidFill>
                  <a:srgbClr val="000000"/>
                </a:solidFill>
                <a:latin typeface="EC Square Sans Pro" panose="020B0506040000020004" pitchFamily="34" charset="0"/>
                <a:ea typeface="+mn-ea"/>
                <a:cs typeface="+mn-cs"/>
              </a:rPr>
              <a:t>v skladu s pogoji veterinarskega recepta.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sl-SI" sz="1594" dirty="0">
                <a:solidFill>
                  <a:srgbClr val="000000"/>
                </a:solidFill>
                <a:latin typeface="EC Square Sans Pro" panose="020B0506040000020004" pitchFamily="34" charset="0"/>
                <a:ea typeface="+mn-ea"/>
                <a:cs typeface="+mn-cs"/>
              </a:rPr>
              <a:t>Zdravilo z dovoljenjem (člen 106(1)) v vaši državi za zadevno vrsto in indikacijo</a:t>
            </a: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646331"/>
          </a:xfrm>
          <a:prstGeom prst="rect">
            <a:avLst/>
          </a:prstGeom>
          <a:noFill/>
          <a:ln>
            <a:noFill/>
          </a:ln>
        </p:spPr>
        <p:txBody>
          <a:bodyPr wrap="square" rtlCol="0">
            <a:spAutoFit/>
          </a:bodyPr>
          <a:lstStyle/>
          <a:p>
            <a:pPr algn="l" defTabSz="911111" rtl="0">
              <a:defRPr/>
            </a:pPr>
            <a:r>
              <a:rPr lang="sl-SI" sz="1200" i="1" dirty="0">
                <a:solidFill>
                  <a:srgbClr val="C00000"/>
                </a:solidFill>
                <a:latin typeface="EC Square Sans Pro" panose="020B0506040000020004" pitchFamily="34" charset="0"/>
                <a:ea typeface="+mn-ea"/>
                <a:cs typeface="+mn-cs"/>
              </a:rPr>
              <a:t>V nasprotnem primeru na odgovornost veterinarja in da se prepreči nesprejemljivo trpljenje</a:t>
            </a: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Uporaba tega izdelka je obvezna</a:t>
            </a: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Izbira zdravila</a:t>
            </a: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Izbira zdravila</a:t>
            </a: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Izbira zdravila</a:t>
            </a: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2329008" cy="276999"/>
          </a:xfrm>
          <a:prstGeom prst="rect">
            <a:avLst/>
          </a:prstGeom>
          <a:noFill/>
          <a:ln>
            <a:noFill/>
          </a:ln>
        </p:spPr>
        <p:txBody>
          <a:bodyPr wrap="square" rtlCol="0">
            <a:spAutoFit/>
          </a:bodyPr>
          <a:lstStyle/>
          <a:p>
            <a:pPr algn="l" defTabSz="911111" rtl="0">
              <a:defRPr/>
            </a:pPr>
            <a:r>
              <a:rPr lang="sl-SI" sz="1200" i="1" dirty="0">
                <a:solidFill>
                  <a:srgbClr val="C00000"/>
                </a:solidFill>
                <a:latin typeface="EC Square Sans Pro" panose="020B0506040000020004" pitchFamily="34" charset="0"/>
                <a:ea typeface="+mn-ea"/>
                <a:cs typeface="+mn-cs"/>
              </a:rPr>
              <a:t>Če zdravilo ni na voljo, uporabite</a:t>
            </a: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09378" y="5799645"/>
            <a:ext cx="2229743" cy="276999"/>
          </a:xfrm>
          <a:prstGeom prst="rect">
            <a:avLst/>
          </a:prstGeom>
          <a:noFill/>
          <a:ln>
            <a:noFill/>
          </a:ln>
        </p:spPr>
        <p:txBody>
          <a:bodyPr wrap="square" rtlCol="0">
            <a:spAutoFit/>
          </a:bodyPr>
          <a:lstStyle/>
          <a:p>
            <a:pPr algn="l" defTabSz="911111" rtl="0">
              <a:defRPr/>
            </a:pPr>
            <a:r>
              <a:rPr lang="sl-SI" sz="1200" i="1" dirty="0">
                <a:solidFill>
                  <a:srgbClr val="C00000"/>
                </a:solidFill>
                <a:latin typeface="EC Square Sans Pro" panose="020B0506040000020004" pitchFamily="34" charset="0"/>
                <a:ea typeface="+mn-ea"/>
                <a:cs typeface="+mn-cs"/>
              </a:rPr>
              <a:t>Če zdravilo ni na voljo, uporabite</a:t>
            </a: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549973" y="4013579"/>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sl-SI" sz="1400" dirty="0">
                <a:solidFill>
                  <a:srgbClr val="FFFFFF"/>
                </a:solidFill>
                <a:latin typeface="Calibri"/>
              </a:rPr>
              <a:t>Ni namenjeno za cepiva!</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608496"/>
            <a:ext cx="3506794" cy="584775"/>
          </a:xfrm>
          <a:prstGeom prst="rect">
            <a:avLst/>
          </a:prstGeom>
          <a:solidFill>
            <a:srgbClr val="2C7470"/>
          </a:solidFill>
        </p:spPr>
        <p:txBody>
          <a:bodyPr wrap="square" rtlCol="0">
            <a:spAutoFit/>
          </a:bodyPr>
          <a:lstStyle/>
          <a:p>
            <a:pPr algn="ctr" defTabSz="911111" rtl="0">
              <a:defRPr/>
            </a:pPr>
            <a:r>
              <a:rPr lang="sl-SI" sz="1600" dirty="0">
                <a:solidFill>
                  <a:srgbClr val="FFFFFF"/>
                </a:solidFill>
                <a:latin typeface="EC Square Sans Pro" panose="020B0506040000020004" pitchFamily="34" charset="0"/>
                <a:ea typeface="+mn-ea"/>
                <a:cs typeface="+mn-cs"/>
              </a:rPr>
              <a:t>„uporaba, ki ni skladna z dovoljenjem za promet z zdravilom“</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sl-SI" sz="1394" b="1">
                <a:solidFill>
                  <a:srgbClr val="000000"/>
                </a:solidFill>
                <a:latin typeface="EC Square Sans Pro" panose="020B0506040000020004" pitchFamily="34" charset="0"/>
                <a:ea typeface="+mn-ea"/>
                <a:cs typeface="+mn-cs"/>
              </a:rPr>
              <a:t>Zdravilo, ki ima dovoljenje za promet v EU za isto indikacijo za živali, ki niso namenjene za proizvodnjo živil</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225151"/>
            <a:ext cx="2640132" cy="276999"/>
          </a:xfrm>
          <a:prstGeom prst="rect">
            <a:avLst/>
          </a:prstGeom>
          <a:noFill/>
          <a:ln>
            <a:noFill/>
          </a:ln>
        </p:spPr>
        <p:txBody>
          <a:bodyPr wrap="square" rtlCol="0">
            <a:spAutoFit/>
          </a:bodyPr>
          <a:lstStyle/>
          <a:p>
            <a:pPr algn="l" defTabSz="911111" rtl="0">
              <a:defRPr/>
            </a:pPr>
            <a:r>
              <a:rPr lang="sl-SI" sz="1200" i="1" dirty="0">
                <a:solidFill>
                  <a:srgbClr val="C00000"/>
                </a:solidFill>
                <a:latin typeface="EC Square Sans Pro" panose="020B0506040000020004" pitchFamily="34" charset="0"/>
                <a:ea typeface="+mn-ea"/>
                <a:cs typeface="+mn-cs"/>
              </a:rPr>
              <a:t>Če zdravilo ni na voljo, uporabite</a:t>
            </a: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Priprava zdravila</a:t>
            </a: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sl-SI" sz="1397" b="1" dirty="0">
                <a:solidFill>
                  <a:srgbClr val="FF0000"/>
                </a:solidFill>
                <a:latin typeface="EC Square Sans Pro" panose="020B0506040000020004"/>
                <a:ea typeface="+mn-ea"/>
                <a:cs typeface="+mn-cs"/>
              </a:rPr>
              <a:t>Zdravila 3. držav:</a:t>
            </a:r>
          </a:p>
          <a:p>
            <a:pPr algn="l" defTabSz="911111" rtl="0">
              <a:defRPr/>
            </a:pPr>
            <a:r>
              <a:rPr lang="sl-SI" sz="1397" dirty="0">
                <a:solidFill>
                  <a:prstClr val="black"/>
                </a:solidFill>
                <a:latin typeface="EC Square Sans Pro" panose="020B0506040000020004"/>
                <a:ea typeface="+mn-ea"/>
                <a:cs typeface="+mn-cs"/>
              </a:rPr>
              <a:t> V primeru, kjer ni na voljo nobena od predhodno opisanih možnosti </a:t>
            </a:r>
            <a:r>
              <a:rPr lang="sl-SI" sz="1397" dirty="0">
                <a:solidFill>
                  <a:prstClr val="black"/>
                </a:solidFill>
                <a:latin typeface="Montserrat" panose="00000500000000000000" pitchFamily="2" charset="0"/>
                <a:ea typeface="+mn-ea"/>
                <a:cs typeface="+mn-cs"/>
              </a:rPr>
              <a:t>→ </a:t>
            </a:r>
            <a:r>
              <a:rPr lang="sl-SI" sz="1397" dirty="0">
                <a:solidFill>
                  <a:prstClr val="black"/>
                </a:solidFill>
                <a:latin typeface="EC Square Sans Pro" panose="020B0506040000020004"/>
                <a:ea typeface="+mn-ea"/>
                <a:cs typeface="+mn-cs"/>
              </a:rPr>
              <a:t>uporabite zdravilo za uporabo v veterinarski medicini, ki je bilo dovoljeno za promet v </a:t>
            </a:r>
            <a:r>
              <a:rPr lang="sl-SI" sz="1397" b="1" dirty="0">
                <a:solidFill>
                  <a:prstClr val="black"/>
                </a:solidFill>
                <a:latin typeface="EC Square Sans Pro" panose="020B0506040000020004"/>
                <a:ea typeface="+mn-ea"/>
                <a:cs typeface="+mn-cs"/>
              </a:rPr>
              <a:t>tretji državi za isto živalsko vrsto in isto indikacijo</a:t>
            </a: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sl-SI" sz="2200" b="1">
                <a:latin typeface="EC Square Sans Pro"/>
                <a:cs typeface="Arial"/>
              </a:rPr>
              <a:t>Uporaba zdravil, ki ni v skladu s pogoji dovoljenja</a:t>
            </a:r>
            <a:r>
              <a:rPr lang="sl-SI" sz="2200" b="1">
                <a:solidFill>
                  <a:srgbClr val="FF0000"/>
                </a:solidFill>
                <a:latin typeface="EC Square Sans Pro"/>
                <a:cs typeface="Arial"/>
              </a:rPr>
              <a:t> </a:t>
            </a:r>
            <a:r>
              <a:rPr lang="sl-SI" sz="2200" b="1">
                <a:latin typeface="EC Square Sans Pro"/>
                <a:cs typeface="Arial"/>
              </a:rPr>
              <a:t>za promet z zdravilom pri </a:t>
            </a:r>
            <a:r>
              <a:rPr lang="sl-SI" sz="2200" b="1" u="sng">
                <a:latin typeface="EC Square Sans Pro"/>
                <a:cs typeface="Arial"/>
              </a:rPr>
              <a:t>kopenskih živalskih vrstah za proizvodnjo</a:t>
            </a:r>
            <a:r>
              <a:rPr lang="sl-SI" sz="2200" b="1" u="sng">
                <a:solidFill>
                  <a:srgbClr val="FF0000"/>
                </a:solidFill>
                <a:latin typeface="EC Square Sans Pro"/>
                <a:cs typeface="Arial"/>
              </a:rPr>
              <a:t> </a:t>
            </a:r>
            <a:r>
              <a:rPr lang="sl-SI" sz="2200" b="1" u="sng">
                <a:latin typeface="EC Square Sans Pro"/>
                <a:cs typeface="Arial"/>
              </a:rPr>
              <a:t>živil</a:t>
            </a: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11195424" cy="4808560"/>
          </a:xfrm>
          <a:prstGeom prst="rect">
            <a:avLst/>
          </a:prstGeom>
          <a:noFill/>
        </p:spPr>
        <p:txBody>
          <a:bodyPr wrap="square" lIns="91440" tIns="45720" rIns="91440" bIns="45720" rtlCol="0" anchor="t">
            <a:spAutoFit/>
          </a:bodyPr>
          <a:lstStyle/>
          <a:p>
            <a:pPr algn="l" rtl="0"/>
            <a:r>
              <a:rPr lang="sl-SI" sz="2192" dirty="0">
                <a:solidFill>
                  <a:prstClr val="black"/>
                </a:solidFill>
                <a:latin typeface="EC Square Sans Pro" panose="020B0506040000020004"/>
                <a:ea typeface="+mn-ea"/>
                <a:cs typeface="+mn-cs"/>
              </a:rPr>
              <a:t>Zdravilo, ki ima dovoljenje za promet </a:t>
            </a:r>
            <a:r>
              <a:rPr lang="sl-SI" sz="2192" b="1" dirty="0">
                <a:solidFill>
                  <a:srgbClr val="003399"/>
                </a:solidFill>
                <a:latin typeface="EC Square Sans Pro" panose="020B0506040000020004"/>
                <a:ea typeface="+mn-ea"/>
                <a:cs typeface="+mn-cs"/>
              </a:rPr>
              <a:t>v vaši državi </a:t>
            </a:r>
            <a:r>
              <a:rPr lang="sl-SI" sz="2192" dirty="0">
                <a:solidFill>
                  <a:prstClr val="black"/>
                </a:solidFill>
                <a:latin typeface="EC Square Sans Pro" panose="020B0506040000020004"/>
                <a:ea typeface="+mn-ea"/>
                <a:cs typeface="+mn-cs"/>
              </a:rPr>
              <a:t>za določeno </a:t>
            </a:r>
            <a:r>
              <a:rPr lang="sl-SI" sz="2192" b="1" dirty="0">
                <a:solidFill>
                  <a:srgbClr val="009900"/>
                </a:solidFill>
                <a:latin typeface="EC Square Sans Pro" panose="020B0506040000020004"/>
                <a:ea typeface="+mn-ea"/>
                <a:cs typeface="+mn-cs"/>
              </a:rPr>
              <a:t>vrsto</a:t>
            </a:r>
            <a:r>
              <a:rPr lang="sl-SI" sz="2192" dirty="0">
                <a:solidFill>
                  <a:prstClr val="black"/>
                </a:solidFill>
                <a:latin typeface="EC Square Sans Pro" panose="020B0506040000020004"/>
                <a:ea typeface="+mn-ea"/>
                <a:cs typeface="+mn-cs"/>
              </a:rPr>
              <a:t> in </a:t>
            </a:r>
            <a:r>
              <a:rPr lang="sl-SI" sz="2192" b="1" dirty="0">
                <a:solidFill>
                  <a:srgbClr val="FF9966"/>
                </a:solidFill>
                <a:latin typeface="EC Square Sans Pro" panose="020B0506040000020004"/>
                <a:ea typeface="+mn-ea"/>
                <a:cs typeface="+mn-cs"/>
              </a:rPr>
              <a:t>indikacijo</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sl-SI" sz="2192" dirty="0">
                <a:solidFill>
                  <a:prstClr val="black"/>
                </a:solidFill>
                <a:latin typeface="EC Square Sans Pro" panose="020B0506040000020004"/>
                <a:ea typeface="+mn-ea"/>
                <a:cs typeface="+mn-cs"/>
              </a:rPr>
              <a:t>Zdravilo, ki ima dovoljenje za promet </a:t>
            </a:r>
            <a:r>
              <a:rPr lang="sl-SI" sz="2192" b="1" dirty="0">
                <a:solidFill>
                  <a:srgbClr val="003399"/>
                </a:solidFill>
                <a:latin typeface="EC Square Sans Pro" panose="020B0506040000020004"/>
                <a:ea typeface="+mn-ea"/>
                <a:cs typeface="+mn-cs"/>
              </a:rPr>
              <a:t>v vaši državi ali drugi državi članici EU</a:t>
            </a:r>
          </a:p>
          <a:p>
            <a:pPr marL="447040" lvl="5" algn="l" rtl="0"/>
            <a:r>
              <a:rPr lang="sl-SI" sz="2192" dirty="0">
                <a:solidFill>
                  <a:prstClr val="black"/>
                </a:solidFill>
                <a:latin typeface="EC Square Sans Pro" panose="020B0506040000020004"/>
                <a:ea typeface="+mn-ea"/>
                <a:cs typeface="+mn-cs"/>
              </a:rPr>
              <a:t>za </a:t>
            </a:r>
            <a:r>
              <a:rPr lang="sl-SI" sz="2192" b="1" dirty="0">
                <a:solidFill>
                  <a:srgbClr val="009900"/>
                </a:solidFill>
                <a:latin typeface="EC Square Sans Pro" panose="020B0506040000020004"/>
                <a:ea typeface="+mn-ea"/>
                <a:cs typeface="+mn-cs"/>
              </a:rPr>
              <a:t>isto ali drugo kopensko živalsko vrsto za proizvodnjo živil</a:t>
            </a:r>
            <a:r>
              <a:rPr lang="sl-SI" sz="2192" dirty="0">
                <a:solidFill>
                  <a:prstClr val="black"/>
                </a:solidFill>
                <a:latin typeface="EC Square Sans Pro" panose="020B0506040000020004"/>
                <a:ea typeface="+mn-ea"/>
                <a:cs typeface="+mn-cs"/>
              </a:rPr>
              <a:t> za </a:t>
            </a:r>
            <a:r>
              <a:rPr lang="sl-SI" sz="2192" b="1" dirty="0">
                <a:solidFill>
                  <a:srgbClr val="FF9966"/>
                </a:solidFill>
                <a:latin typeface="EC Square Sans Pro" panose="020B0506040000020004"/>
                <a:ea typeface="+mn-ea"/>
                <a:cs typeface="+mn-cs"/>
              </a:rPr>
              <a:t>isto ali drugo indikacijo</a:t>
            </a:r>
            <a:r>
              <a:rPr lang="sl-SI" sz="2192"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sl-SI" sz="2192" dirty="0">
                <a:solidFill>
                  <a:prstClr val="black"/>
                </a:solidFill>
                <a:latin typeface="EC Square Sans Pro" panose="020B0506040000020004"/>
                <a:ea typeface="+mn-ea"/>
                <a:cs typeface="+mn-cs"/>
              </a:rPr>
              <a:t>Zdravilo, ki ima dovoljenje za promet v </a:t>
            </a:r>
            <a:r>
              <a:rPr lang="sl-SI" sz="2192" b="1" dirty="0">
                <a:solidFill>
                  <a:srgbClr val="003399"/>
                </a:solidFill>
                <a:latin typeface="EC Square Sans Pro" panose="020B0506040000020004"/>
                <a:ea typeface="+mn-ea"/>
                <a:cs typeface="+mn-cs"/>
              </a:rPr>
              <a:t>vaši državi </a:t>
            </a:r>
          </a:p>
          <a:p>
            <a:pPr marL="447040" lvl="1" algn="l" rtl="0"/>
            <a:r>
              <a:rPr lang="sl-SI" sz="2192" dirty="0">
                <a:solidFill>
                  <a:prstClr val="black"/>
                </a:solidFill>
                <a:latin typeface="EC Square Sans Pro" panose="020B0506040000020004"/>
                <a:ea typeface="+mn-ea"/>
                <a:cs typeface="+mn-cs"/>
              </a:rPr>
              <a:t>za uporabo pri </a:t>
            </a:r>
            <a:r>
              <a:rPr lang="sl-SI" sz="2192" b="1" u="sng" dirty="0">
                <a:solidFill>
                  <a:srgbClr val="009900"/>
                </a:solidFill>
                <a:latin typeface="EC Square Sans Pro" panose="020B0506040000020004"/>
                <a:ea typeface="+mn-ea"/>
                <a:cs typeface="+mn-cs"/>
              </a:rPr>
              <a:t>živalih, ki niso namenjene za proizvodnjo živil </a:t>
            </a:r>
            <a:r>
              <a:rPr lang="sl-SI" sz="2192" dirty="0">
                <a:solidFill>
                  <a:prstClr val="black"/>
                </a:solidFill>
                <a:latin typeface="EC Square Sans Pro" panose="020B0506040000020004"/>
                <a:ea typeface="+mn-ea"/>
                <a:cs typeface="+mn-cs"/>
              </a:rPr>
              <a:t>za </a:t>
            </a:r>
            <a:r>
              <a:rPr lang="sl-SI" sz="2192" b="1" u="sng" dirty="0">
                <a:solidFill>
                  <a:srgbClr val="FF9966"/>
                </a:solidFill>
                <a:latin typeface="EC Square Sans Pro" panose="020B0506040000020004"/>
                <a:ea typeface="+mn-ea"/>
                <a:cs typeface="+mn-cs"/>
              </a:rPr>
              <a:t>isto indikacijo</a:t>
            </a:r>
            <a:r>
              <a:rPr lang="sl-SI" sz="2192"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sl-SI" sz="2192" dirty="0">
                <a:solidFill>
                  <a:prstClr val="black"/>
                </a:solidFill>
                <a:latin typeface="EC Square Sans Pro" panose="020B0506040000020004"/>
                <a:ea typeface="+mn-ea"/>
                <a:cs typeface="+mn-cs"/>
              </a:rPr>
              <a:t>Zdravilo, ki ima dovoljenje za </a:t>
            </a:r>
            <a:r>
              <a:rPr lang="sl-SI" sz="2192" b="1" dirty="0">
                <a:solidFill>
                  <a:prstClr val="black"/>
                </a:solidFill>
                <a:latin typeface="EC Square Sans Pro" panose="020B0506040000020004"/>
                <a:ea typeface="+mn-ea"/>
                <a:cs typeface="+mn-cs"/>
              </a:rPr>
              <a:t>uporabo v humani medicini.</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sl-SI" sz="2192" dirty="0">
                <a:solidFill>
                  <a:prstClr val="black"/>
                </a:solidFill>
                <a:latin typeface="EC Square Sans Pro" panose="020B0506040000020004"/>
                <a:ea typeface="+mn-ea"/>
                <a:cs typeface="+mn-cs"/>
              </a:rPr>
              <a:t>Zdravilo, </a:t>
            </a:r>
            <a:r>
              <a:rPr lang="sl-SI" sz="2192" b="1" dirty="0">
                <a:solidFill>
                  <a:prstClr val="black"/>
                </a:solidFill>
                <a:latin typeface="EC Square Sans Pro" panose="020B0506040000020004"/>
                <a:ea typeface="+mn-ea"/>
                <a:cs typeface="+mn-cs"/>
              </a:rPr>
              <a:t>ki se pripravi za vsak primer posebej.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sl-SI" sz="2150" dirty="0">
                <a:solidFill>
                  <a:prstClr val="black"/>
                </a:solidFill>
                <a:latin typeface="EC Square Sans Pro" panose="020B0506040000020004"/>
                <a:ea typeface="+mn-ea"/>
                <a:cs typeface="+mn-cs"/>
              </a:rPr>
              <a:t>Zdravilo, ki ima dovoljenje za promet </a:t>
            </a:r>
            <a:r>
              <a:rPr lang="sl-SI" sz="2150" b="1" dirty="0">
                <a:solidFill>
                  <a:srgbClr val="003399"/>
                </a:solidFill>
                <a:latin typeface="EC Square Sans Pro" panose="020B0506040000020004"/>
                <a:ea typeface="+mn-ea"/>
                <a:cs typeface="+mn-cs"/>
              </a:rPr>
              <a:t>v</a:t>
            </a:r>
            <a:r>
              <a:rPr lang="sl-SI" sz="2150" dirty="0">
                <a:solidFill>
                  <a:srgbClr val="003399"/>
                </a:solidFill>
                <a:latin typeface="EC Square Sans Pro" panose="020B0506040000020004"/>
                <a:ea typeface="+mn-ea"/>
                <a:cs typeface="+mn-cs"/>
              </a:rPr>
              <a:t> </a:t>
            </a:r>
            <a:r>
              <a:rPr lang="sl-SI" sz="2150" b="1" dirty="0">
                <a:solidFill>
                  <a:srgbClr val="003399"/>
                </a:solidFill>
                <a:latin typeface="EC Square Sans Pro" panose="020B0506040000020004"/>
                <a:ea typeface="+mn-ea"/>
                <a:cs typeface="+mn-cs"/>
              </a:rPr>
              <a:t>tretji državi</a:t>
            </a:r>
          </a:p>
          <a:p>
            <a:pPr marL="447040" lvl="2" algn="l" rtl="0"/>
            <a:r>
              <a:rPr lang="sl-SI" sz="2192" dirty="0">
                <a:solidFill>
                  <a:prstClr val="black"/>
                </a:solidFill>
                <a:latin typeface="EC Square Sans Pro" panose="020B0506040000020004"/>
                <a:ea typeface="+mn-ea"/>
                <a:cs typeface="+mn-cs"/>
              </a:rPr>
              <a:t>za </a:t>
            </a:r>
            <a:r>
              <a:rPr lang="sl-SI" sz="2192" b="1" dirty="0">
                <a:solidFill>
                  <a:srgbClr val="009900"/>
                </a:solidFill>
                <a:latin typeface="EC Square Sans Pro" panose="020B0506040000020004"/>
                <a:ea typeface="+mn-ea"/>
                <a:cs typeface="+mn-cs"/>
              </a:rPr>
              <a:t>isto živalsko </a:t>
            </a:r>
            <a:r>
              <a:rPr lang="sl-SI" sz="2192" b="1" dirty="0" err="1">
                <a:solidFill>
                  <a:srgbClr val="009900"/>
                </a:solidFill>
                <a:latin typeface="EC Square Sans Pro" panose="020B0506040000020004"/>
                <a:ea typeface="+mn-ea"/>
                <a:cs typeface="+mn-cs"/>
              </a:rPr>
              <a:t>vrsto</a:t>
            </a:r>
            <a:r>
              <a:rPr lang="sl-SI" sz="2192" dirty="0" err="1">
                <a:solidFill>
                  <a:prstClr val="black"/>
                </a:solidFill>
                <a:latin typeface="EC Square Sans Pro" panose="020B0506040000020004"/>
                <a:ea typeface="+mn-ea"/>
                <a:cs typeface="+mn-cs"/>
              </a:rPr>
              <a:t>in</a:t>
            </a:r>
            <a:r>
              <a:rPr lang="sl-SI" sz="2192" dirty="0">
                <a:solidFill>
                  <a:prstClr val="black"/>
                </a:solidFill>
                <a:latin typeface="EC Square Sans Pro" panose="020B0506040000020004"/>
                <a:ea typeface="+mn-ea"/>
                <a:cs typeface="+mn-cs"/>
              </a:rPr>
              <a:t> </a:t>
            </a:r>
            <a:r>
              <a:rPr lang="sl-SI" sz="2192" b="1" dirty="0">
                <a:solidFill>
                  <a:srgbClr val="FF9966"/>
                </a:solidFill>
                <a:latin typeface="EC Square Sans Pro" panose="020B0506040000020004"/>
                <a:ea typeface="+mn-ea"/>
                <a:cs typeface="+mn-cs"/>
              </a:rPr>
              <a:t>isto indikacijo </a:t>
            </a:r>
            <a:r>
              <a:rPr lang="sl-SI" sz="2192" dirty="0">
                <a:solidFill>
                  <a:prstClr val="black"/>
                </a:solidFill>
                <a:latin typeface="EC Square Sans Pro" panose="020B0506040000020004"/>
                <a:ea typeface="+mn-ea"/>
                <a:cs typeface="+mn-cs"/>
              </a:rPr>
              <a:t>(ni namenjeno za cepiva!)</a:t>
            </a: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sl-SI" sz="1794" b="1">
                <a:solidFill>
                  <a:prstClr val="black"/>
                </a:solidFill>
                <a:latin typeface="Calibri" panose="020F0502020204030204"/>
                <a:ea typeface="+mn-ea"/>
                <a:cs typeface="+mn-cs"/>
              </a:rPr>
              <a:t>Ne pozabite na posebne karence</a:t>
            </a: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2" y="2825750"/>
            <a:ext cx="5224827"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8" name="Arrow: Down 15">
            <a:extLst>
              <a:ext uri="{FF2B5EF4-FFF2-40B4-BE49-F238E27FC236}">
                <a16:creationId xmlns:a16="http://schemas.microsoft.com/office/drawing/2014/main" id="{F7AD6638-4181-0F27-5C30-FF2638929852}"/>
              </a:ext>
            </a:extLst>
          </p:cNvPr>
          <p:cNvSpPr/>
          <p:nvPr/>
        </p:nvSpPr>
        <p:spPr>
          <a:xfrm>
            <a:off x="2000905" y="374015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8" y="3769333"/>
            <a:ext cx="4587851"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46055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8" y="4506370"/>
            <a:ext cx="3978251"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11607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8" y="5136455"/>
            <a:ext cx="3825851"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7784699" cy="307777"/>
          </a:xfrm>
          <a:prstGeom prst="rect">
            <a:avLst/>
          </a:prstGeom>
          <a:noFill/>
          <a:ln>
            <a:noFill/>
          </a:ln>
        </p:spPr>
        <p:txBody>
          <a:bodyPr wrap="square" rtlCol="0">
            <a:spAutoFit/>
          </a:bodyPr>
          <a:lstStyle/>
          <a:p>
            <a:pPr algn="l" defTabSz="911111" rtl="0">
              <a:defRPr/>
            </a:pPr>
            <a:r>
              <a:rPr lang="sl-SI" sz="1400" i="1" dirty="0">
                <a:solidFill>
                  <a:srgbClr val="C00000"/>
                </a:solidFill>
                <a:latin typeface="EC Square Sans Pro" panose="020B0506040000020004" pitchFamily="34" charset="0"/>
                <a:ea typeface="+mn-ea"/>
                <a:cs typeface="+mn-cs"/>
              </a:rPr>
              <a:t>Če nobeno zdravilo ni na voljo, na odgovornost veterinarja in za preprečitev nesprejemljivega trpljenja</a:t>
            </a: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2825750"/>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sl-SI" sz="2790">
                <a:latin typeface="EC Square Sans Pro" panose="020B0506040000020004" pitchFamily="34" charset="0"/>
              </a:rPr>
              <a:t>Skupna pravila</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sl-SI" sz="2392" b="1">
                <a:solidFill>
                  <a:srgbClr val="FFFFFF"/>
                </a:solidFill>
                <a:latin typeface="EC Square Sans Pro" panose="020B0506040000020004" pitchFamily="34" charset="0"/>
              </a:rPr>
              <a:t>Če ni zdravila z dovoljenjem za promet za </a:t>
            </a:r>
            <a:r>
              <a:rPr lang="sl-SI" sz="2392" b="1" u="sng">
                <a:solidFill>
                  <a:srgbClr val="FFFFFF"/>
                </a:solidFill>
                <a:latin typeface="EC Square Sans Pro" panose="020B0506040000020004" pitchFamily="34" charset="0"/>
              </a:rPr>
              <a:t>vodne živali za proizvodnjo živil </a:t>
            </a:r>
            <a:r>
              <a:rPr lang="sl-SI" sz="2392" b="1">
                <a:solidFill>
                  <a:srgbClr val="FFFFFF"/>
                </a:solidFill>
                <a:latin typeface="EC Square Sans Pro" panose="020B0506040000020004" pitchFamily="34" charset="0"/>
              </a:rPr>
              <a:t>ali zdravila z dovoljenjem niso na voljo</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158750"/>
            <a:ext cx="9337981"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sl-SI" sz="2790" dirty="0">
                <a:latin typeface="EC Square Sans Pro" panose="020B0506040000020004" pitchFamily="34" charset="0"/>
              </a:rPr>
              <a:t>Skupna pravila – uporaba zdravil za uporabo v veterinarski medicini</a:t>
            </a: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sl-SI" sz="1594">
                <a:solidFill>
                  <a:srgbClr val="616161"/>
                </a:solidFill>
                <a:latin typeface="EC Square Sans Pro" panose="020B0506040000020004" pitchFamily="34" charset="0"/>
                <a:ea typeface="+mn-ea"/>
                <a:cs typeface="+mn-cs"/>
              </a:rPr>
              <a:t>Zdravilo, ki ima dovoljenje za: </a:t>
            </a:r>
          </a:p>
          <a:p>
            <a:pPr algn="l" defTabSz="911111" rtl="0">
              <a:defRPr/>
            </a:pPr>
            <a:r>
              <a:rPr lang="sl-SI" sz="1594">
                <a:solidFill>
                  <a:srgbClr val="616161"/>
                </a:solidFill>
                <a:latin typeface="EC Square Sans Pro" panose="020B0506040000020004" pitchFamily="34" charset="0"/>
                <a:ea typeface="+mn-ea"/>
                <a:cs typeface="+mn-cs"/>
              </a:rPr>
              <a:t>- </a:t>
            </a:r>
            <a:r>
              <a:rPr lang="sl-SI" sz="1394" b="1">
                <a:solidFill>
                  <a:srgbClr val="616161"/>
                </a:solidFill>
                <a:latin typeface="EC Square Sans Pro" panose="020B0506040000020004" pitchFamily="34" charset="0"/>
                <a:ea typeface="+mn-ea"/>
                <a:cs typeface="+mn-cs"/>
              </a:rPr>
              <a:t>isto/drugo indikacijo</a:t>
            </a:r>
          </a:p>
          <a:p>
            <a:pPr algn="l" defTabSz="911111" rtl="0">
              <a:defRPr/>
            </a:pPr>
            <a:r>
              <a:rPr lang="sl-SI" sz="1394">
                <a:solidFill>
                  <a:srgbClr val="616161"/>
                </a:solidFill>
                <a:latin typeface="EC Square Sans Pro" panose="020B0506040000020004" pitchFamily="34" charset="0"/>
                <a:ea typeface="+mn-ea"/>
                <a:cs typeface="+mn-cs"/>
              </a:rPr>
              <a:t>- pri </a:t>
            </a:r>
            <a:r>
              <a:rPr lang="sl-SI" sz="1394" b="1">
                <a:solidFill>
                  <a:srgbClr val="616161"/>
                </a:solidFill>
                <a:latin typeface="EC Square Sans Pro" panose="020B0506040000020004" pitchFamily="34" charset="0"/>
                <a:ea typeface="+mn-ea"/>
                <a:cs typeface="+mn-cs"/>
              </a:rPr>
              <a:t>isti/drugi vrsti vodnih vrst za proizvodnjo živil</a:t>
            </a:r>
          </a:p>
          <a:p>
            <a:pPr algn="l" defTabSz="911111" rtl="0">
              <a:defRPr/>
            </a:pPr>
            <a:r>
              <a:rPr lang="sl-SI" sz="1394">
                <a:solidFill>
                  <a:srgbClr val="616161"/>
                </a:solidFill>
                <a:latin typeface="EC Square Sans Pro" panose="020B0506040000020004" pitchFamily="34" charset="0"/>
                <a:ea typeface="+mn-ea"/>
                <a:cs typeface="+mn-cs"/>
              </a:rPr>
              <a:t>- v </a:t>
            </a:r>
            <a:r>
              <a:rPr lang="sl-SI" sz="1394" b="1">
                <a:solidFill>
                  <a:srgbClr val="616161"/>
                </a:solidFill>
                <a:latin typeface="EC Square Sans Pro" panose="020B0506040000020004" pitchFamily="34" charset="0"/>
                <a:ea typeface="+mn-ea"/>
                <a:cs typeface="+mn-cs"/>
              </a:rPr>
              <a:t>isti/drugi državi EU</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sl-SI" sz="1594">
                <a:solidFill>
                  <a:srgbClr val="616161"/>
                </a:solidFill>
                <a:latin typeface="EC Square Sans Pro" panose="020B0506040000020004" pitchFamily="34" charset="0"/>
                <a:ea typeface="+mn-ea"/>
                <a:cs typeface="+mn-cs"/>
              </a:rPr>
              <a:t>Zdravilo, ki ima dovoljenje za promet v EU za </a:t>
            </a:r>
            <a:r>
              <a:rPr lang="sl-SI" sz="1594" b="1">
                <a:solidFill>
                  <a:srgbClr val="616161"/>
                </a:solidFill>
                <a:latin typeface="EC Square Sans Pro" panose="020B0506040000020004" pitchFamily="34" charset="0"/>
                <a:ea typeface="+mn-ea"/>
                <a:cs typeface="+mn-cs"/>
              </a:rPr>
              <a:t>kopenske vrste za proizvodnjo živil </a:t>
            </a:r>
            <a:r>
              <a:rPr lang="sl-SI" sz="1594">
                <a:solidFill>
                  <a:srgbClr val="616161"/>
                </a:solidFill>
                <a:latin typeface="EC Square Sans Pro" panose="020B0506040000020004" pitchFamily="34" charset="0"/>
                <a:ea typeface="+mn-ea"/>
                <a:cs typeface="+mn-cs"/>
              </a:rPr>
              <a:t>(seznam snovi je še v razvoju)</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sl-SI" sz="1594" b="1">
                <a:solidFill>
                  <a:srgbClr val="616161"/>
                </a:solidFill>
                <a:latin typeface="EC Square Sans Pro" panose="020B0506040000020004" pitchFamily="34" charset="0"/>
                <a:ea typeface="+mn-ea"/>
                <a:cs typeface="+mn-cs"/>
              </a:rPr>
              <a:t>Zdravilo za uporabo v humani medicini,</a:t>
            </a:r>
            <a:r>
              <a:rPr lang="sl-SI" sz="1594">
                <a:solidFill>
                  <a:srgbClr val="616161"/>
                </a:solidFill>
                <a:latin typeface="EC Square Sans Pro" panose="020B0506040000020004" pitchFamily="34" charset="0"/>
                <a:ea typeface="+mn-ea"/>
                <a:cs typeface="+mn-cs"/>
              </a:rPr>
              <a:t> ki ima dovoljenje za promet (seznam snovi je še v razvoju)</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sl-SI" sz="1594" b="1">
                <a:solidFill>
                  <a:srgbClr val="616161"/>
                </a:solidFill>
                <a:latin typeface="EC Square Sans Pro" panose="020B0506040000020004" pitchFamily="34" charset="0"/>
                <a:ea typeface="+mn-ea"/>
                <a:cs typeface="+mn-cs"/>
              </a:rPr>
              <a:t>Zdravilo za uporabo v veterinarski medicini, ki se pripravi za vsak primer posebej </a:t>
            </a:r>
            <a:r>
              <a:rPr lang="sl-SI" sz="1594">
                <a:solidFill>
                  <a:srgbClr val="616161"/>
                </a:solidFill>
                <a:latin typeface="EC Square Sans Pro" panose="020B0506040000020004" pitchFamily="34" charset="0"/>
                <a:ea typeface="+mn-ea"/>
                <a:cs typeface="+mn-cs"/>
              </a:rPr>
              <a:t>v skladu s pogoji veterinarskega recepta</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sl-SI" sz="1594" dirty="0">
                <a:solidFill>
                  <a:srgbClr val="616161"/>
                </a:solidFill>
                <a:latin typeface="EC Square Sans Pro" panose="020B0506040000020004" pitchFamily="34" charset="0"/>
                <a:ea typeface="+mn-ea"/>
                <a:cs typeface="+mn-cs"/>
              </a:rPr>
              <a:t>Zdravilo z dovoljenjem za promet v vaši državi za zadevno vodno živalsko vrsto in indikacijo</a:t>
            </a: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2777999" cy="307777"/>
          </a:xfrm>
          <a:prstGeom prst="rect">
            <a:avLst/>
          </a:prstGeom>
          <a:noFill/>
          <a:ln>
            <a:noFill/>
          </a:ln>
        </p:spPr>
        <p:txBody>
          <a:bodyPr wrap="square" rtlCol="0">
            <a:spAutoFit/>
          </a:bodyPr>
          <a:lstStyle/>
          <a:p>
            <a:pPr algn="l" defTabSz="911111" rtl="0">
              <a:defRPr/>
            </a:pPr>
            <a:r>
              <a:rPr lang="sl-SI" sz="1400" i="1" dirty="0">
                <a:solidFill>
                  <a:srgbClr val="C00000"/>
                </a:solidFill>
                <a:latin typeface="EC Square Sans Pro" panose="020B0506040000020004" pitchFamily="34" charset="0"/>
                <a:ea typeface="+mn-ea"/>
                <a:cs typeface="+mn-cs"/>
              </a:rPr>
              <a:t>V nasprotnem primeru uporabite</a:t>
            </a: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Uporaba tega izdelka je obvezna</a:t>
            </a: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Izbira zdravila</a:t>
            </a: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Izbira zdravila</a:t>
            </a: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Priprava zdravila</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3198316"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V nasprotnem primeru uporabite</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3023128"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V nasprotnem primeru uporabite</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3296543"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V nasprotnem primeru uporabite</a:t>
            </a: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sl-SI" sz="1794">
                <a:solidFill>
                  <a:srgbClr val="FFFFFF"/>
                </a:solidFill>
                <a:latin typeface="EC Square Sans Pro" panose="020B0506040000020004" pitchFamily="34" charset="0"/>
                <a:ea typeface="+mn-ea"/>
                <a:cs typeface="+mn-cs"/>
              </a:rPr>
              <a:t>„kaskadna uporaba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sl-SI" sz="1794">
                <a:solidFill>
                  <a:srgbClr val="FFFFFF"/>
                </a:solidFill>
                <a:latin typeface="EC Square Sans Pro" panose="020B0506040000020004" pitchFamily="34" charset="0"/>
              </a:rPr>
              <a:t>Izbira zdravila</a:t>
            </a: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606671" y="4154931"/>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sl-SI" sz="1400" dirty="0">
                <a:solidFill>
                  <a:srgbClr val="FFFFFF"/>
                </a:solidFill>
                <a:latin typeface="Calibri"/>
              </a:rPr>
              <a:t>Ni namenjeno za cepiva!</a:t>
            </a: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sl-SI" sz="1594" b="1">
                <a:solidFill>
                  <a:srgbClr val="FF0000"/>
                </a:solidFill>
                <a:latin typeface="EC Square Sans Pro" panose="020B0506040000020004"/>
                <a:ea typeface="+mn-ea"/>
                <a:cs typeface="+mn-cs"/>
              </a:rPr>
              <a:t>Zdravila 3. držav:</a:t>
            </a:r>
          </a:p>
          <a:p>
            <a:pPr algn="l" defTabSz="911111" rtl="0">
              <a:defRPr/>
            </a:pPr>
            <a:r>
              <a:rPr lang="sl-SI" sz="1594">
                <a:solidFill>
                  <a:prstClr val="black"/>
                </a:solidFill>
                <a:latin typeface="EC Square Sans Pro" panose="020B0506040000020004"/>
                <a:ea typeface="+mn-ea"/>
                <a:cs typeface="+mn-cs"/>
              </a:rPr>
              <a:t> V primeru, kjer ni na voljo nobena od predhodno opisanih možnosti </a:t>
            </a:r>
            <a:r>
              <a:rPr lang="sl-SI" sz="1594">
                <a:solidFill>
                  <a:prstClr val="black"/>
                </a:solidFill>
                <a:latin typeface="Montserrat" panose="00000500000000000000" pitchFamily="2" charset="0"/>
                <a:ea typeface="+mn-ea"/>
                <a:cs typeface="+mn-cs"/>
              </a:rPr>
              <a:t>→ </a:t>
            </a:r>
            <a:r>
              <a:rPr lang="sl-SI" sz="1594">
                <a:solidFill>
                  <a:prstClr val="black"/>
                </a:solidFill>
                <a:latin typeface="EC Square Sans Pro" panose="020B0506040000020004"/>
                <a:ea typeface="+mn-ea"/>
                <a:cs typeface="+mn-cs"/>
              </a:rPr>
              <a:t>uporabite zdravilo za uporabo v veterinarski medicini, ki je bilo dovoljeno za promet v </a:t>
            </a:r>
            <a:r>
              <a:rPr lang="sl-SI" sz="1594" b="1">
                <a:solidFill>
                  <a:prstClr val="black"/>
                </a:solidFill>
                <a:latin typeface="EC Square Sans Pro" panose="020B0506040000020004"/>
                <a:ea typeface="+mn-ea"/>
                <a:cs typeface="+mn-cs"/>
              </a:rPr>
              <a:t>tretji državi za isto živalsko vrsto in isto indikacijo</a:t>
            </a: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sl-SI" sz="2350" b="1">
                <a:latin typeface="EC Square Sans Pro"/>
                <a:cs typeface="Arial"/>
              </a:rPr>
              <a:t>Uporaba zdravil, ki ni v skladu s pogoji dovoljenja za promet z zdravilom pri </a:t>
            </a:r>
            <a:r>
              <a:rPr lang="sl-SI" sz="2350" b="1" u="sng">
                <a:latin typeface="EC Square Sans Pro"/>
                <a:cs typeface="Arial"/>
              </a:rPr>
              <a:t>vodnih živalih za proizvodnjo živil</a:t>
            </a: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sl-SI" sz="2192" dirty="0">
                <a:solidFill>
                  <a:prstClr val="black"/>
                </a:solidFill>
                <a:latin typeface="EC Square Sans Pro" panose="020B0506040000020004"/>
                <a:ea typeface="+mn-ea"/>
                <a:cs typeface="+mn-cs"/>
              </a:rPr>
              <a:t>Zdravilo, ki ima dovoljenje za promet </a:t>
            </a:r>
            <a:r>
              <a:rPr lang="sl-SI" sz="2192" b="1" dirty="0">
                <a:solidFill>
                  <a:srgbClr val="003399"/>
                </a:solidFill>
                <a:latin typeface="EC Square Sans Pro" panose="020B0506040000020004"/>
                <a:ea typeface="+mn-ea"/>
                <a:cs typeface="+mn-cs"/>
              </a:rPr>
              <a:t>v vaši državi </a:t>
            </a:r>
            <a:r>
              <a:rPr lang="sl-SI" sz="2192" dirty="0">
                <a:solidFill>
                  <a:prstClr val="black"/>
                </a:solidFill>
                <a:latin typeface="EC Square Sans Pro" panose="020B0506040000020004"/>
                <a:ea typeface="+mn-ea"/>
                <a:cs typeface="+mn-cs"/>
              </a:rPr>
              <a:t>za določeno </a:t>
            </a:r>
            <a:r>
              <a:rPr lang="sl-SI" sz="2192" b="1" dirty="0">
                <a:solidFill>
                  <a:srgbClr val="009900"/>
                </a:solidFill>
                <a:latin typeface="EC Square Sans Pro" panose="020B0506040000020004"/>
                <a:ea typeface="+mn-ea"/>
                <a:cs typeface="+mn-cs"/>
              </a:rPr>
              <a:t>vrsto</a:t>
            </a:r>
            <a:r>
              <a:rPr lang="sl-SI" sz="2192" dirty="0">
                <a:solidFill>
                  <a:prstClr val="black"/>
                </a:solidFill>
                <a:latin typeface="EC Square Sans Pro" panose="020B0506040000020004"/>
                <a:ea typeface="+mn-ea"/>
                <a:cs typeface="+mn-cs"/>
              </a:rPr>
              <a:t> in </a:t>
            </a:r>
            <a:r>
              <a:rPr lang="sl-SI" sz="2192" b="1" dirty="0">
                <a:solidFill>
                  <a:srgbClr val="FF9966"/>
                </a:solidFill>
                <a:latin typeface="EC Square Sans Pro" panose="020B0506040000020004"/>
                <a:ea typeface="+mn-ea"/>
                <a:cs typeface="+mn-cs"/>
              </a:rPr>
              <a:t>indikacijo</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sl-SI" sz="2192" dirty="0">
                <a:solidFill>
                  <a:prstClr val="black"/>
                </a:solidFill>
                <a:latin typeface="EC Square Sans Pro" panose="020B0506040000020004"/>
                <a:ea typeface="+mn-ea"/>
                <a:cs typeface="+mn-cs"/>
              </a:rPr>
              <a:t>Zdravilo, ki ima dovoljenje za promet </a:t>
            </a:r>
            <a:r>
              <a:rPr lang="sl-SI" sz="2192" b="1" dirty="0">
                <a:solidFill>
                  <a:srgbClr val="003399"/>
                </a:solidFill>
                <a:latin typeface="EC Square Sans Pro" panose="020B0506040000020004"/>
                <a:ea typeface="+mn-ea"/>
                <a:cs typeface="+mn-cs"/>
              </a:rPr>
              <a:t>v vaši državi</a:t>
            </a:r>
            <a:r>
              <a:rPr lang="sl-SI" sz="2192" dirty="0">
                <a:solidFill>
                  <a:prstClr val="black"/>
                </a:solidFill>
                <a:latin typeface="EC Square Sans Pro" panose="020B0506040000020004"/>
                <a:ea typeface="+mn-ea"/>
                <a:cs typeface="+mn-cs"/>
              </a:rPr>
              <a:t> ali</a:t>
            </a:r>
            <a:r>
              <a:rPr lang="sl-SI" sz="2192" b="1" dirty="0">
                <a:solidFill>
                  <a:srgbClr val="003399"/>
                </a:solidFill>
                <a:latin typeface="EC Square Sans Pro" panose="020B0506040000020004"/>
                <a:ea typeface="+mn-ea"/>
                <a:cs typeface="+mn-cs"/>
              </a:rPr>
              <a:t> drugi državi članici EU</a:t>
            </a:r>
          </a:p>
          <a:p>
            <a:pPr marL="447040" lvl="5" algn="l" rtl="0"/>
            <a:r>
              <a:rPr lang="sl-SI" sz="2192" dirty="0">
                <a:solidFill>
                  <a:prstClr val="black"/>
                </a:solidFill>
                <a:latin typeface="EC Square Sans Pro" panose="020B0506040000020004"/>
                <a:ea typeface="+mn-ea"/>
                <a:cs typeface="+mn-cs"/>
              </a:rPr>
              <a:t>za </a:t>
            </a:r>
            <a:r>
              <a:rPr lang="sl-SI" sz="2192" b="1" dirty="0">
                <a:solidFill>
                  <a:srgbClr val="009900"/>
                </a:solidFill>
                <a:latin typeface="EC Square Sans Pro" panose="020B0506040000020004"/>
                <a:ea typeface="+mn-ea"/>
                <a:cs typeface="+mn-cs"/>
              </a:rPr>
              <a:t>isto </a:t>
            </a:r>
            <a:r>
              <a:rPr lang="sl-SI" sz="2192" dirty="0">
                <a:solidFill>
                  <a:prstClr val="black"/>
                </a:solidFill>
                <a:latin typeface="EC Square Sans Pro" panose="020B0506040000020004"/>
                <a:ea typeface="+mn-ea"/>
                <a:cs typeface="+mn-cs"/>
              </a:rPr>
              <a:t>ali </a:t>
            </a:r>
            <a:r>
              <a:rPr lang="sl-SI" sz="2192" b="1" dirty="0">
                <a:solidFill>
                  <a:srgbClr val="009900"/>
                </a:solidFill>
                <a:latin typeface="EC Square Sans Pro" panose="020B0506040000020004"/>
                <a:ea typeface="+mn-ea"/>
                <a:cs typeface="+mn-cs"/>
              </a:rPr>
              <a:t> drugo </a:t>
            </a:r>
            <a:r>
              <a:rPr lang="sl-SI" sz="2192" b="1" u="sng" dirty="0">
                <a:solidFill>
                  <a:srgbClr val="009900"/>
                </a:solidFill>
                <a:latin typeface="EC Square Sans Pro" panose="020B0506040000020004"/>
                <a:ea typeface="+mn-ea"/>
                <a:cs typeface="+mn-cs"/>
              </a:rPr>
              <a:t>vodno</a:t>
            </a:r>
            <a:r>
              <a:rPr lang="sl-SI" sz="2192" b="1" dirty="0">
                <a:solidFill>
                  <a:srgbClr val="009900"/>
                </a:solidFill>
                <a:latin typeface="EC Square Sans Pro" panose="020B0506040000020004"/>
                <a:ea typeface="+mn-ea"/>
                <a:cs typeface="+mn-cs"/>
              </a:rPr>
              <a:t> vrsto za proizvodnjo živil</a:t>
            </a:r>
            <a:r>
              <a:rPr lang="sl-SI" sz="2192" dirty="0">
                <a:solidFill>
                  <a:prstClr val="black"/>
                </a:solidFill>
                <a:latin typeface="EC Square Sans Pro" panose="020B0506040000020004"/>
                <a:ea typeface="+mn-ea"/>
                <a:cs typeface="+mn-cs"/>
              </a:rPr>
              <a:t>, za </a:t>
            </a:r>
            <a:r>
              <a:rPr lang="sl-SI" sz="2192" b="1" dirty="0">
                <a:solidFill>
                  <a:srgbClr val="FF9966"/>
                </a:solidFill>
                <a:latin typeface="EC Square Sans Pro" panose="020B0506040000020004"/>
                <a:ea typeface="+mn-ea"/>
                <a:cs typeface="+mn-cs"/>
              </a:rPr>
              <a:t>isto </a:t>
            </a:r>
            <a:r>
              <a:rPr lang="sl-SI" sz="2192" dirty="0">
                <a:solidFill>
                  <a:prstClr val="black"/>
                </a:solidFill>
                <a:latin typeface="EC Square Sans Pro" panose="020B0506040000020004"/>
                <a:ea typeface="+mn-ea"/>
                <a:cs typeface="+mn-cs"/>
              </a:rPr>
              <a:t>ali </a:t>
            </a:r>
            <a:r>
              <a:rPr lang="sl-SI" sz="2192" b="1" dirty="0">
                <a:solidFill>
                  <a:srgbClr val="FF9966"/>
                </a:solidFill>
                <a:latin typeface="EC Square Sans Pro" panose="020B0506040000020004"/>
                <a:ea typeface="+mn-ea"/>
                <a:cs typeface="+mn-cs"/>
              </a:rPr>
              <a:t>drugo indikacijo</a:t>
            </a:r>
            <a:r>
              <a:rPr lang="sl-SI" sz="2192"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sl-SI" sz="2192" dirty="0">
                <a:solidFill>
                  <a:prstClr val="black"/>
                </a:solidFill>
                <a:latin typeface="EC Square Sans Pro" panose="020B0506040000020004"/>
                <a:ea typeface="+mn-ea"/>
                <a:cs typeface="+mn-cs"/>
              </a:rPr>
              <a:t>Zdravilo, ki ima dovoljenje za promet v </a:t>
            </a:r>
            <a:r>
              <a:rPr lang="sl-SI" sz="2192" b="1" dirty="0">
                <a:solidFill>
                  <a:srgbClr val="003399"/>
                </a:solidFill>
                <a:latin typeface="EC Square Sans Pro" panose="020B0506040000020004"/>
                <a:ea typeface="+mn-ea"/>
                <a:cs typeface="+mn-cs"/>
              </a:rPr>
              <a:t>vaši državi </a:t>
            </a:r>
            <a:r>
              <a:rPr lang="sl-SI" sz="2192" dirty="0">
                <a:solidFill>
                  <a:prstClr val="black"/>
                </a:solidFill>
                <a:latin typeface="EC Square Sans Pro" panose="020B0506040000020004"/>
                <a:ea typeface="+mn-ea"/>
                <a:cs typeface="+mn-cs"/>
              </a:rPr>
              <a:t>ali </a:t>
            </a:r>
            <a:r>
              <a:rPr lang="sl-SI" sz="2192" b="1" dirty="0">
                <a:solidFill>
                  <a:srgbClr val="003399"/>
                </a:solidFill>
                <a:latin typeface="EC Square Sans Pro" panose="020B0506040000020004"/>
                <a:ea typeface="+mn-ea"/>
                <a:cs typeface="+mn-cs"/>
              </a:rPr>
              <a:t> drugi državi članici EU</a:t>
            </a:r>
          </a:p>
          <a:p>
            <a:pPr marL="447040" lvl="1" algn="l" rtl="0"/>
            <a:r>
              <a:rPr lang="sl-SI" sz="2192" dirty="0">
                <a:solidFill>
                  <a:prstClr val="black"/>
                </a:solidFill>
                <a:latin typeface="EC Square Sans Pro" panose="020B0506040000020004"/>
                <a:ea typeface="+mn-ea"/>
                <a:cs typeface="+mn-cs"/>
              </a:rPr>
              <a:t>za uporabo pri </a:t>
            </a:r>
            <a:r>
              <a:rPr lang="sl-SI" sz="2192" b="1" u="sng" dirty="0">
                <a:solidFill>
                  <a:srgbClr val="009900"/>
                </a:solidFill>
                <a:latin typeface="EC Square Sans Pro" panose="020B0506040000020004"/>
                <a:ea typeface="+mn-ea"/>
                <a:cs typeface="+mn-cs"/>
              </a:rPr>
              <a:t>kopenskih</a:t>
            </a:r>
            <a:r>
              <a:rPr lang="sl-SI" sz="2192" b="1" dirty="0">
                <a:solidFill>
                  <a:srgbClr val="009900"/>
                </a:solidFill>
                <a:latin typeface="EC Square Sans Pro" panose="020B0506040000020004"/>
                <a:ea typeface="+mn-ea"/>
                <a:cs typeface="+mn-cs"/>
              </a:rPr>
              <a:t> živalih za proizvodnjo živil</a:t>
            </a:r>
            <a:r>
              <a:rPr lang="sl-SI" sz="2192" b="1" dirty="0">
                <a:solidFill>
                  <a:srgbClr val="FF0000"/>
                </a:solidFill>
                <a:latin typeface="EC Square Sans Pro" panose="020B0506040000020004"/>
                <a:ea typeface="+mn-ea"/>
                <a:cs typeface="+mn-cs"/>
              </a:rPr>
              <a:t>*</a:t>
            </a:r>
            <a:r>
              <a:rPr lang="sl-SI" sz="2192" b="1" strike="dblStrike"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sl-SI" sz="2192" dirty="0">
                <a:solidFill>
                  <a:prstClr val="black"/>
                </a:solidFill>
                <a:latin typeface="EC Square Sans Pro" panose="020B0506040000020004"/>
                <a:ea typeface="+mn-ea"/>
                <a:cs typeface="+mn-cs"/>
              </a:rPr>
              <a:t>Zdravilo, ki ima dovoljenje za </a:t>
            </a:r>
            <a:r>
              <a:rPr lang="sl-SI" sz="2192" b="1" dirty="0">
                <a:solidFill>
                  <a:prstClr val="black"/>
                </a:solidFill>
                <a:latin typeface="EC Square Sans Pro" panose="020B0506040000020004"/>
                <a:ea typeface="+mn-ea"/>
                <a:cs typeface="+mn-cs"/>
              </a:rPr>
              <a:t>uporabo v humani medicini</a:t>
            </a:r>
            <a:r>
              <a:rPr lang="sl-SI" sz="2192" b="1" dirty="0">
                <a:solidFill>
                  <a:srgbClr val="FF0000"/>
                </a:solidFill>
                <a:latin typeface="EC Square Sans Pro" panose="020B0506040000020004"/>
                <a:ea typeface="+mn-ea"/>
                <a:cs typeface="+mn-cs"/>
              </a:rPr>
              <a:t>*</a:t>
            </a: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sl-SI" sz="2192" dirty="0">
                <a:solidFill>
                  <a:prstClr val="black"/>
                </a:solidFill>
                <a:latin typeface="EC Square Sans Pro" panose="020B0506040000020004"/>
                <a:ea typeface="+mn-ea"/>
                <a:cs typeface="+mn-cs"/>
              </a:rPr>
              <a:t>Zdravilo, </a:t>
            </a:r>
            <a:r>
              <a:rPr lang="sl-SI" sz="2192" b="1" dirty="0">
                <a:solidFill>
                  <a:prstClr val="black"/>
                </a:solidFill>
                <a:latin typeface="EC Square Sans Pro" panose="020B0506040000020004"/>
                <a:ea typeface="+mn-ea"/>
                <a:cs typeface="+mn-cs"/>
              </a:rPr>
              <a:t>ki se pripravi za vsak primer posebej.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sl-SI" sz="2150" dirty="0">
                <a:solidFill>
                  <a:prstClr val="black"/>
                </a:solidFill>
                <a:latin typeface="EC Square Sans Pro" panose="020B0506040000020004"/>
                <a:ea typeface="+mn-ea"/>
                <a:cs typeface="+mn-cs"/>
              </a:rPr>
              <a:t>Zdravilo, ki ima dovoljenje za promet </a:t>
            </a:r>
            <a:r>
              <a:rPr lang="sl-SI" sz="2150" b="1" dirty="0">
                <a:solidFill>
                  <a:srgbClr val="003399"/>
                </a:solidFill>
                <a:latin typeface="EC Square Sans Pro" panose="020B0506040000020004"/>
                <a:ea typeface="+mn-ea"/>
                <a:cs typeface="+mn-cs"/>
              </a:rPr>
              <a:t>v</a:t>
            </a:r>
            <a:r>
              <a:rPr lang="sl-SI" sz="2150" b="1" dirty="0">
                <a:solidFill>
                  <a:srgbClr val="FF0000"/>
                </a:solidFill>
                <a:latin typeface="EC Square Sans Pro" panose="020B0506040000020004"/>
                <a:ea typeface="+mn-ea"/>
                <a:cs typeface="+mn-cs"/>
              </a:rPr>
              <a:t> </a:t>
            </a:r>
            <a:r>
              <a:rPr lang="sl-SI" sz="2150" b="1" dirty="0">
                <a:solidFill>
                  <a:srgbClr val="003399"/>
                </a:solidFill>
                <a:latin typeface="EC Square Sans Pro" panose="020B0506040000020004"/>
                <a:ea typeface="+mn-ea"/>
                <a:cs typeface="+mn-cs"/>
              </a:rPr>
              <a:t>tretji državi</a:t>
            </a:r>
          </a:p>
          <a:p>
            <a:pPr marL="447040" lvl="2" algn="l" rtl="0"/>
            <a:r>
              <a:rPr lang="sl-SI" sz="2192" dirty="0">
                <a:solidFill>
                  <a:prstClr val="black"/>
                </a:solidFill>
                <a:latin typeface="EC Square Sans Pro" panose="020B0506040000020004"/>
                <a:ea typeface="+mn-ea"/>
                <a:cs typeface="+mn-cs"/>
              </a:rPr>
              <a:t>za </a:t>
            </a:r>
            <a:r>
              <a:rPr lang="sl-SI" sz="2192" b="1" dirty="0">
                <a:solidFill>
                  <a:srgbClr val="009900"/>
                </a:solidFill>
                <a:latin typeface="EC Square Sans Pro" panose="020B0506040000020004"/>
                <a:ea typeface="+mn-ea"/>
                <a:cs typeface="+mn-cs"/>
              </a:rPr>
              <a:t>isto živalsko vrsto </a:t>
            </a:r>
            <a:r>
              <a:rPr lang="sl-SI" sz="2192" dirty="0">
                <a:solidFill>
                  <a:prstClr val="black"/>
                </a:solidFill>
                <a:latin typeface="EC Square Sans Pro" panose="020B0506040000020004"/>
                <a:ea typeface="+mn-ea"/>
                <a:cs typeface="+mn-cs"/>
              </a:rPr>
              <a:t>in </a:t>
            </a:r>
            <a:r>
              <a:rPr lang="sl-SI" sz="2192" b="1" dirty="0">
                <a:solidFill>
                  <a:srgbClr val="FF9966"/>
                </a:solidFill>
                <a:latin typeface="EC Square Sans Pro" panose="020B0506040000020004"/>
                <a:ea typeface="+mn-ea"/>
                <a:cs typeface="+mn-cs"/>
              </a:rPr>
              <a:t>isto indikacijo.</a:t>
            </a:r>
            <a:r>
              <a:rPr lang="sl-SI" sz="2192" dirty="0">
                <a:solidFill>
                  <a:prstClr val="black"/>
                </a:solidFill>
                <a:latin typeface="EC Square Sans Pro" panose="020B0506040000020004"/>
                <a:ea typeface="+mn-ea"/>
                <a:cs typeface="+mn-cs"/>
              </a:rPr>
              <a:t> (Ni namenjeno za cepiva!)</a:t>
            </a: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sl-SI" sz="1794" b="1">
                <a:solidFill>
                  <a:prstClr val="black"/>
                </a:solidFill>
                <a:latin typeface="Calibri" panose="020F0502020204030204"/>
                <a:ea typeface="+mn-ea"/>
                <a:cs typeface="+mn-cs"/>
              </a:rPr>
              <a:t>Ne pozabite na posebne karence</a:t>
            </a: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444750"/>
            <a:ext cx="3899352"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48902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485016"/>
            <a:ext cx="4201880"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18754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233591"/>
            <a:ext cx="3821084"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8851172" cy="337657"/>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nobeno zdravilo ni na voljo, na odgovornost veterinarja in za preprečitev nesprejemljivega trpljenja</a:t>
            </a: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490154"/>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488394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4879938"/>
            <a:ext cx="3821084" cy="337303"/>
          </a:xfrm>
          <a:prstGeom prst="rect">
            <a:avLst/>
          </a:prstGeom>
          <a:noFill/>
          <a:ln>
            <a:noFill/>
          </a:ln>
        </p:spPr>
        <p:txBody>
          <a:bodyPr wrap="square" rtlCol="0">
            <a:spAutoFit/>
          </a:bodyPr>
          <a:lstStyle/>
          <a:p>
            <a:pPr algn="l" defTabSz="911111" rtl="0">
              <a:defRPr/>
            </a:pPr>
            <a:r>
              <a:rPr lang="sl-SI" sz="1594" i="1" dirty="0">
                <a:solidFill>
                  <a:srgbClr val="C00000"/>
                </a:solidFill>
                <a:latin typeface="EC Square Sans Pro" panose="020B0506040000020004" pitchFamily="34" charset="0"/>
                <a:ea typeface="+mn-ea"/>
                <a:cs typeface="+mn-cs"/>
              </a:rPr>
              <a:t>Če zdravilo ni na voljo, uporabite</a:t>
            </a: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sl-SI" sz="3200" b="1" dirty="0">
                <a:solidFill>
                  <a:srgbClr val="003399"/>
                </a:solidFill>
                <a:latin typeface="EC Square Sans Pro" panose="020B0506040000020004" pitchFamily="34" charset="0"/>
              </a:rPr>
              <a:t>Uvod v splošni regulativni okvir EU: osredotočenje na uredbo o zdravilih za uporabo v veterinarski medicini </a:t>
            </a:r>
            <a:r>
              <a:rPr lang="sl-SI"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sl-SI" dirty="0">
                <a:latin typeface="EC Square Sans Pro"/>
                <a:cs typeface="Arial"/>
              </a:rPr>
              <a:t>SLOVENIJA, 12. DECEMBER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896598" cy="1079606"/>
          </a:xfrm>
        </p:spPr>
        <p:txBody>
          <a:bodyPr vert="horz" lIns="91440" tIns="45720" rIns="91440" bIns="45720" rtlCol="0" anchor="t">
            <a:noAutofit/>
          </a:bodyPr>
          <a:lstStyle/>
          <a:p>
            <a:pPr marL="0" indent="0">
              <a:buNone/>
            </a:pPr>
            <a:r>
              <a:rPr lang="sl-SI" sz="2400" b="1" dirty="0">
                <a:latin typeface="Montserrat"/>
                <a:ea typeface="Roboto"/>
                <a:cs typeface="Roboto"/>
              </a:rPr>
              <a:t>Izvedbena uredba Komisije EU (EU) 2024/1973 z dne</a:t>
            </a:r>
            <a:r>
              <a:rPr lang="sl-SI" sz="2800" b="1" dirty="0">
                <a:solidFill>
                  <a:srgbClr val="333333"/>
                </a:solidFill>
                <a:latin typeface="EC Square Sans Pro"/>
                <a:ea typeface="Roboto"/>
                <a:cs typeface="Roboto"/>
              </a:rPr>
              <a:t> </a:t>
            </a:r>
            <a:r>
              <a:rPr lang="sl-SI" sz="2400" b="1" dirty="0">
                <a:latin typeface="Montserrat"/>
                <a:ea typeface="Roboto"/>
                <a:cs typeface="Roboto"/>
              </a:rPr>
              <a:t>18. julija 2024 </a:t>
            </a: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sl-SI" sz="2800">
                <a:solidFill>
                  <a:srgbClr val="333333"/>
                </a:solidFill>
                <a:latin typeface="EC Square Sans Pro"/>
                <a:ea typeface="Roboto"/>
                <a:cs typeface="Roboto"/>
              </a:rPr>
              <a:t>Priprava seznama protimikrobnih snovi, ki se ne smejo uporabljati skladno s členoma 112 in 113 Uredbe (EU) 2019/6 Evropskega parlamenta in Sveta, ali pa se lahko uporabljajo skladno z omenjenimi členi pod določenimi pogoji.</a:t>
            </a:r>
          </a:p>
          <a:p>
            <a:pPr algn="just"/>
            <a:endParaRPr lang="es" sz="2800" dirty="0">
              <a:latin typeface="EC Square Sans Pro"/>
            </a:endParaRPr>
          </a:p>
          <a:p>
            <a:pPr algn="just"/>
            <a:r>
              <a:rPr lang="sl-SI" sz="2800">
                <a:latin typeface="EC Square Sans Pro"/>
              </a:rPr>
              <a:t> V veljavo stopi 8. avgusta 2026.</a:t>
            </a:r>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sl-SI"/>
              <a:t>Hvala vam!</a:t>
            </a:r>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33400" y="82550"/>
            <a:ext cx="10210800" cy="954107"/>
          </a:xfrm>
          <a:prstGeom prst="rect">
            <a:avLst/>
          </a:prstGeom>
          <a:noFill/>
        </p:spPr>
        <p:txBody>
          <a:bodyPr wrap="square" rtlCol="0">
            <a:spAutoFit/>
          </a:bodyPr>
          <a:lstStyle/>
          <a:p>
            <a:pPr algn="ctr"/>
            <a:r>
              <a:rPr lang="sl-SI" sz="2800" dirty="0">
                <a:solidFill>
                  <a:schemeClr val="bg1"/>
                </a:solidFill>
                <a:latin typeface="EC Square Sans Pro" panose="020B0506040000020004" pitchFamily="34" charset="0"/>
              </a:rPr>
              <a:t>Regulativni okvir EU o zdravilih za uporabo v veterinarski medicini/</a:t>
            </a:r>
            <a:r>
              <a:rPr lang="sl-SI" sz="2800" dirty="0" err="1">
                <a:solidFill>
                  <a:schemeClr val="bg1"/>
                </a:solidFill>
                <a:latin typeface="EC Square Sans Pro" panose="020B0506040000020004" pitchFamily="34" charset="0"/>
              </a:rPr>
              <a:t>medicirani</a:t>
            </a:r>
            <a:r>
              <a:rPr lang="sl-SI" sz="2800" dirty="0">
                <a:solidFill>
                  <a:schemeClr val="bg1"/>
                </a:solidFill>
                <a:latin typeface="EC Square Sans Pro" panose="020B0506040000020004" pitchFamily="34" charset="0"/>
              </a:rPr>
              <a:t> krmi</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l-SI" sz="2400" b="1" dirty="0">
                <a:solidFill>
                  <a:schemeClr val="tx1"/>
                </a:solidFill>
                <a:latin typeface="EC Square Sans Pro" panose="020B0506040000020004" pitchFamily="34" charset="0"/>
              </a:rPr>
              <a:t>Uredba (EU) 2019/6 o zdravilih za uporabo v veterinarski medicini</a:t>
            </a:r>
            <a:br>
              <a:rPr lang="sl-SI" sz="1800" b="1" dirty="0">
                <a:solidFill>
                  <a:schemeClr val="bg1"/>
                </a:solidFill>
              </a:rPr>
            </a:br>
            <a:r>
              <a:rPr lang="sl-SI"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l-SI" sz="2800" b="1" dirty="0">
                <a:solidFill>
                  <a:schemeClr val="tx1"/>
                </a:solidFill>
                <a:latin typeface="EC Square Sans Pro" panose="020B0506040000020004" pitchFamily="34" charset="0"/>
              </a:rPr>
              <a:t>Uredba (EU) 2019/4 o </a:t>
            </a:r>
            <a:r>
              <a:rPr lang="sl-SI" sz="2800" b="1" dirty="0" err="1">
                <a:solidFill>
                  <a:schemeClr val="tx1"/>
                </a:solidFill>
                <a:latin typeface="EC Square Sans Pro" panose="020B0506040000020004" pitchFamily="34" charset="0"/>
              </a:rPr>
              <a:t>medicirani</a:t>
            </a:r>
            <a:r>
              <a:rPr lang="sl-SI" sz="2800" b="1" dirty="0">
                <a:solidFill>
                  <a:schemeClr val="tx1"/>
                </a:solidFill>
                <a:latin typeface="EC Square Sans Pro" panose="020B0506040000020004" pitchFamily="34" charset="0"/>
              </a:rPr>
              <a:t> krmi</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sl-SI" sz="2800" dirty="0">
                <a:latin typeface="EC Square Sans Pro" panose="020B0506040000020004" pitchFamily="34" charset="0"/>
              </a:rPr>
              <a:t>Definicije in splošna načela</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1" i="1" u="none" strike="noStrike" cap="none" normalizeH="0" baseline="0" noProof="0" dirty="0">
                <a:ln>
                  <a:noFill/>
                </a:ln>
                <a:solidFill>
                  <a:srgbClr val="003399"/>
                </a:solidFill>
                <a:effectLst/>
                <a:uLnTx/>
                <a:uFillTx/>
                <a:latin typeface="EC Square Sans Pro" panose="020B0506040000020004" pitchFamily="34" charset="0"/>
                <a:ea typeface="+mn-ea"/>
                <a:cs typeface="+mn-cs"/>
              </a:rPr>
              <a:t>„veterinarski recept“ </a:t>
            </a:r>
            <a:r>
              <a:rPr kumimoji="0" lang="sl-SI" sz="2800" b="0" i="0" u="none" strike="noStrike" cap="none" normalizeH="0" baseline="0" noProof="0" dirty="0">
                <a:ln>
                  <a:noFill/>
                </a:ln>
                <a:solidFill>
                  <a:srgbClr val="002060"/>
                </a:solidFill>
                <a:effectLst/>
                <a:uLnTx/>
                <a:uFillTx/>
                <a:latin typeface="EC Square Sans Pro" panose="020B0506040000020004" pitchFamily="34" charset="0"/>
                <a:ea typeface="+mn-ea"/>
                <a:cs typeface="+mn-cs"/>
              </a:rPr>
              <a:t>pomeni dokument, ki ga izda veterinar za zdravilo za uporabo v veterinarski medicini ali za zdravilo za uporabo v humani medicini za njegovo uporabo pri živalih.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1" i="1" u="none" strike="noStrike" cap="none" normalizeH="0" baseline="0" noProof="0" dirty="0">
                <a:ln>
                  <a:noFill/>
                </a:ln>
                <a:solidFill>
                  <a:srgbClr val="003399"/>
                </a:solidFill>
                <a:effectLst/>
                <a:uLnTx/>
                <a:uFillTx/>
                <a:latin typeface="EC Square Sans Pro" panose="020B0506040000020004" pitchFamily="34" charset="0"/>
                <a:ea typeface="+mn-ea"/>
                <a:cs typeface="+mn-cs"/>
              </a:rPr>
              <a:t>„protimikrobna snov“ </a:t>
            </a:r>
            <a:r>
              <a:rPr kumimoji="0" lang="sl-SI" sz="2800" b="0" i="0" u="none" strike="noStrike" cap="none" normalizeH="0" baseline="0" noProof="0" dirty="0">
                <a:ln>
                  <a:noFill/>
                </a:ln>
                <a:solidFill>
                  <a:srgbClr val="002060"/>
                </a:solidFill>
                <a:effectLst/>
                <a:uLnTx/>
                <a:uFillTx/>
                <a:latin typeface="EC Square Sans Pro" panose="020B0506040000020004" pitchFamily="34" charset="0"/>
                <a:ea typeface="+mn-ea"/>
                <a:cs typeface="+mn-cs"/>
              </a:rPr>
              <a:t>pomeni katero koli učinkovino z neposrednim učinkom na mikroorganizme, ki se uporablja za zdravljenje ali preprečevanje okužb preprečevanje okužb ali nalezljivih bolezni, vključno z antibiotiki, protivirusnimi zdravili, antimikotiki in </a:t>
            </a:r>
            <a:r>
              <a:rPr kumimoji="0" lang="sl-SI" sz="2800" b="0" i="0" u="none" strike="noStrike" cap="none" normalizeH="0" baseline="0" noProof="0" dirty="0" err="1">
                <a:ln>
                  <a:noFill/>
                </a:ln>
                <a:solidFill>
                  <a:srgbClr val="002060"/>
                </a:solidFill>
                <a:effectLst/>
                <a:uLnTx/>
                <a:uFillTx/>
                <a:latin typeface="EC Square Sans Pro" panose="020B0506040000020004" pitchFamily="34" charset="0"/>
                <a:ea typeface="+mn-ea"/>
                <a:cs typeface="+mn-cs"/>
              </a:rPr>
              <a:t>antiprotozoiki</a:t>
            </a:r>
            <a:endParaRPr kumimoji="0" lang="sl-SI" sz="2800" b="0" i="0" u="none" strike="noStrike" cap="none"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sl-SI" sz="28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Protimikrobna zdravila za uporabo v veterinarski medicini morajo biti na voljo samo na veterinarski recept.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1006789" y="294380"/>
            <a:ext cx="9675042"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8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PROTIMIKROBNE SNOVI V PRIMERJAVI Z ANTIBIOTIKI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2636041015"/>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ODPORNOST!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3500" b="0" i="0" u="none" strike="noStrike" cap="none" normalizeH="0" baseline="0" noProof="0" dirty="0" err="1">
                <a:ln>
                  <a:noFill/>
                </a:ln>
                <a:solidFill>
                  <a:srgbClr val="003399"/>
                </a:solidFill>
                <a:effectLst/>
                <a:uLnTx/>
                <a:uFillTx/>
                <a:latin typeface="EC Square Sans Pro" panose="020B0506040000020004" pitchFamily="34" charset="0"/>
                <a:ea typeface="+mn-ea"/>
                <a:cs typeface="+mn-cs"/>
              </a:rPr>
              <a:t>Antiparazitiki</a:t>
            </a:r>
            <a:endParaRPr kumimoji="0" lang="sl-SI" sz="3500" b="0" i="0" u="none" strike="noStrike" cap="none" normalizeH="0" baseline="0" noProof="0" dirty="0">
              <a:ln>
                <a:noFill/>
              </a:ln>
              <a:solidFill>
                <a:srgbClr val="003399"/>
              </a:solidFill>
              <a:effectLst/>
              <a:uLnTx/>
              <a:uFillTx/>
              <a:latin typeface="EC Square Sans Pro" panose="020B0506040000020004" pitchFamily="34" charset="0"/>
              <a:ea typeface="+mn-ea"/>
              <a:cs typeface="+mn-cs"/>
            </a:endParaRP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3200" b="0" i="0" u="none" strike="noStrike" cap="none" normalizeH="0" baseline="0" noProof="0">
                <a:ln>
                  <a:noFill/>
                </a:ln>
                <a:solidFill>
                  <a:srgbClr val="003399"/>
                </a:solidFill>
                <a:effectLst/>
                <a:uLnTx/>
                <a:uFillTx/>
                <a:latin typeface="EC Square Sans Pro" panose="020B0506040000020004" pitchFamily="34" charset="0"/>
              </a:rPr>
              <a:t>Uredba EU</a:t>
            </a: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Skupna pravila – veterinarski recept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Nekatera zdravila so predmet veterinarskega recepta zaradi varnosti (za živali in ljudi!), učinkovitosti in morebitne odpornosti ter morebitne zlorabe.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(a) narkotična zdravila ali psihotropne snovi </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(b) zdravila za živali za proizvodnjo živil</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(c) </a:t>
            </a:r>
            <a:r>
              <a:rPr kumimoji="0" lang="sl-SI" sz="20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protimikrobne snovi</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(d) če je potrebna predhodna diagnoza</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(e) zdravila za evtanazijo</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(f) nove zdravilne učinkovine (&lt; 5 let)</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(g) cepiva</a:t>
            </a:r>
          </a:p>
          <a:p>
            <a:pPr marL="685800" marR="0" lvl="0" indent="0" defTabSz="914400" eaLnBrk="1" fontAlgn="auto" latinLnBrk="0" hangingPunct="1">
              <a:lnSpc>
                <a:spcPct val="150000"/>
              </a:lnSpc>
              <a:spcBef>
                <a:spcPts val="0"/>
              </a:spcBef>
              <a:spcAft>
                <a:spcPts val="0"/>
              </a:spcAft>
              <a:buClrTx/>
              <a:buSzTx/>
              <a:buFontTx/>
              <a:buNone/>
              <a:tabLst/>
              <a:defRPr/>
            </a:pPr>
            <a:r>
              <a:rPr kumimoji="0" lang="sl-SI"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(h) hormoni ali tirostatiki ali beta-agonisti</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800" b="0" i="0" u="none" strike="noStrike" cap="none" normalizeH="0" baseline="0" noProof="0">
                <a:ln>
                  <a:noFill/>
                </a:ln>
                <a:solidFill>
                  <a:srgbClr val="ECEBEB"/>
                </a:solidFill>
                <a:effectLst/>
                <a:uLnTx/>
                <a:uFillTx/>
                <a:latin typeface="EC Square Sans Pro" panose="020B0506040000020004" pitchFamily="34" charset="0"/>
                <a:ea typeface="+mn-ea"/>
                <a:cs typeface="Arial" panose="020B0604020202020204" pitchFamily="34" charset="0"/>
              </a:rPr>
              <a:t>Skupna pravila – veterinarski recept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sl-SI"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se </a:t>
            </a:r>
            <a:r>
              <a:rPr kumimoji="0" lang="sl-SI"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NE</a:t>
            </a:r>
            <a:r>
              <a:rPr kumimoji="0" lang="sl-SI"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uporablja </a:t>
            </a:r>
            <a:r>
              <a:rPr kumimoji="0" lang="sl-SI"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rutinsko</a:t>
            </a:r>
            <a:r>
              <a:rPr kumimoji="0" lang="sl-SI"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sl-SI"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se </a:t>
            </a:r>
            <a:r>
              <a:rPr kumimoji="0" lang="sl-SI"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NE</a:t>
            </a:r>
            <a:r>
              <a:rPr kumimoji="0" lang="sl-SI"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uporablja</a:t>
            </a:r>
            <a:r>
              <a:rPr kumimoji="0" lang="sl-SI" sz="16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kot kompenzacija </a:t>
            </a:r>
            <a:r>
              <a:rPr kumimoji="0" lang="sl-SI" sz="16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za slabo higieno, nezadostno živinorejo, pomanjkanje nege ali slabo živinorejsko prakso</a:t>
            </a:r>
            <a:r>
              <a:rPr kumimoji="0" lang="sl-SI" sz="16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533399" y="227886"/>
            <a:ext cx="1071518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400" b="1" i="0" u="none" strike="noStrike" cap="none" normalizeH="0" baseline="0" noProof="0" dirty="0">
                <a:ln>
                  <a:noFill/>
                </a:ln>
                <a:solidFill>
                  <a:srgbClr val="003399"/>
                </a:solidFill>
                <a:effectLst/>
                <a:uLnTx/>
                <a:uFillTx/>
              </a:rPr>
              <a:t>Uporaba protimikrobnih snovi, ki niso namenjene zdravljenju bolnih živali</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0731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Profilaksa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08938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1" i="0" u="none" strike="noStrike" cap="none"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Metafilaksa</a:t>
            </a:r>
            <a:endParaRPr kumimoji="0" lang="sl-SI" sz="1800" b="1"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45250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Če se protimikrobne snovi daje živalim, ki so izpostavljene tveganju okužbe ali bolezni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cap="none" normalizeH="0" baseline="0" noProof="0" dirty="0">
                <a:ln>
                  <a:noFill/>
                </a:ln>
                <a:solidFill>
                  <a:srgbClr val="003399"/>
                </a:solidFill>
                <a:effectLst/>
                <a:uLnTx/>
                <a:uFillTx/>
                <a:latin typeface="EC Square Sans Pro" panose="020B0506040000020004" pitchFamily="34" charset="0"/>
              </a:rPr>
              <a:t>Ukrep, ki se izvede za ohranjanje zdravja in preprečevanje pojava okužbe ali bolezni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45250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Kadar se protimikrobne snovi daje živalim s kliničnimi znaki in klinično zdravim živalim, ki spadajo v isto čredo ali stajo</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Nekatere okužbe se zdravi pred pojavom kliničnih znakov</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1"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ZDRAVJE</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1"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BOLEZEN</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4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Začetek prenosljive bolezni</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Brez simptomov</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simptomi</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Preventiva</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0" i="0" u="none" strike="noStrike" cap="none" normalizeH="0" baseline="0" noProof="0" dirty="0">
                <a:ln>
                  <a:noFill/>
                </a:ln>
                <a:solidFill>
                  <a:srgbClr val="6BB188"/>
                </a:solidFill>
                <a:effectLst/>
                <a:uLnTx/>
                <a:uFillTx/>
                <a:latin typeface="EC Square Sans Pro" panose="020B0506040000020004" pitchFamily="34" charset="0"/>
                <a:ea typeface="Montserrat" charset="0"/>
                <a:cs typeface="Montserrat" charset="0"/>
              </a:rPr>
              <a:t>zgodaj</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Kurativno zdravljenje/nadzor</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konvencionalno</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sl-SI">
                <a:solidFill>
                  <a:srgbClr val="002060"/>
                </a:solidFill>
                <a:latin typeface="EC Square Sans Pro" panose="020B0506040000020004" pitchFamily="34" charset="0"/>
              </a:rPr>
              <a:t>4. Okvir EU o zdravilih za uporabo v veterinarski medicini in medicirani krmi</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11269" y="1500360"/>
            <a:ext cx="12014084" cy="829461"/>
          </a:xfrm>
          <a:prstGeom prst="rect">
            <a:avLst/>
          </a:prstGeom>
          <a:noFill/>
        </p:spPr>
        <p:txBody>
          <a:bodyPr wrap="square" rtlCol="0">
            <a:spAutoFit/>
          </a:bodyPr>
          <a:lstStyle/>
          <a:p>
            <a:pPr algn="ctr"/>
            <a:r>
              <a:rPr lang="sl-SI" sz="2396" b="1" dirty="0">
                <a:solidFill>
                  <a:schemeClr val="bg1"/>
                </a:solidFill>
                <a:latin typeface="EC Square Sans Pro" panose="020B0506040000020004" pitchFamily="34" charset="0"/>
              </a:rPr>
              <a:t>Uredba (EU) 2019/6 o zdravilih za uporabo v veterinarski medicini (Uredba VMP)</a:t>
            </a:r>
            <a:br>
              <a:rPr lang="sl-SI" sz="2396" b="1" dirty="0">
                <a:solidFill>
                  <a:schemeClr val="bg1"/>
                </a:solidFill>
              </a:rPr>
            </a:br>
            <a:endParaRPr lang="sl-SI"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sl-SI" sz="1797" b="1" dirty="0">
                <a:solidFill>
                  <a:srgbClr val="003399"/>
                </a:solidFill>
                <a:latin typeface="EC Square Sans Pro" panose="020B0506040000020004" pitchFamily="34" charset="0"/>
                <a:ea typeface="Montserrat" charset="0"/>
                <a:cs typeface="Montserrat" charset="0"/>
              </a:rPr>
              <a:t>Profilaksa  </a:t>
            </a:r>
          </a:p>
          <a:p>
            <a:endParaRPr lang="en-US" sz="1797" b="1" dirty="0">
              <a:solidFill>
                <a:srgbClr val="003399"/>
              </a:solidFill>
              <a:latin typeface="EC Square Sans Pro" panose="020B0506040000020004" pitchFamily="34" charset="0"/>
            </a:endParaRPr>
          </a:p>
          <a:p>
            <a:r>
              <a:rPr lang="sl-SI" sz="1797" dirty="0">
                <a:solidFill>
                  <a:srgbClr val="002060"/>
                </a:solidFill>
                <a:latin typeface="EC Square Sans Pro"/>
              </a:rPr>
              <a:t>Samo v izrednih primerih za dajanje posamezni živali (antibiotiki) ali omejenemu številu živali (druge protimikrobne snovi), če je tveganje okužbe ali nalezljive bolezni zelo veliko in bi bile posledice verjetno hude.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sl-SI" sz="1797" b="1" dirty="0" err="1">
                <a:solidFill>
                  <a:srgbClr val="003399"/>
                </a:solidFill>
                <a:latin typeface="EC Square Sans Pro" panose="020B0506040000020004" pitchFamily="34" charset="0"/>
                <a:ea typeface="Montserrat" charset="0"/>
                <a:cs typeface="Montserrat" charset="0"/>
              </a:rPr>
              <a:t>Metafilaksa</a:t>
            </a:r>
            <a:r>
              <a:rPr lang="sl-SI"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sl-SI" sz="1797" dirty="0">
                <a:solidFill>
                  <a:srgbClr val="002060"/>
                </a:solidFill>
                <a:latin typeface="EC Square Sans Pro"/>
              </a:rPr>
              <a:t>Samo če obstaja visoko tveganje širjenja okužbe ali nalezljive bolezni v skupini živali in če ni na voljo drugih primerih alternativ.</a:t>
            </a:r>
          </a:p>
          <a:p>
            <a:endParaRPr lang="en-US" sz="1797" dirty="0">
              <a:solidFill>
                <a:srgbClr val="002060"/>
              </a:solidFill>
              <a:latin typeface="EC Square Sans Pro"/>
            </a:endParaRPr>
          </a:p>
          <a:p>
            <a:r>
              <a:rPr lang="sl-SI" sz="1797" dirty="0">
                <a:solidFill>
                  <a:srgbClr val="002060"/>
                </a:solidFill>
                <a:latin typeface="EC Square Sans Pro"/>
              </a:rPr>
              <a:t>Države članice lahko zagotovijo smernice glede drugih primernih alternativ in bodo aktivno podpirale razvoj in uporabo smernic, ki spodbujajo razumevanje dejavnikov tveganja, povezanih z </a:t>
            </a:r>
            <a:r>
              <a:rPr lang="sl-SI" sz="1797" dirty="0" err="1">
                <a:solidFill>
                  <a:srgbClr val="002060"/>
                </a:solidFill>
                <a:latin typeface="EC Square Sans Pro"/>
              </a:rPr>
              <a:t>metafilakso</a:t>
            </a:r>
            <a:r>
              <a:rPr lang="sl-SI" sz="1797" dirty="0">
                <a:solidFill>
                  <a:srgbClr val="002060"/>
                </a:solidFill>
                <a:latin typeface="EC Square Sans Pro"/>
              </a:rPr>
              <a:t>, in vključujejo merila za njihovo uvajanje.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FC7184-AF13-4213-A1D8-576B4B7DECCD}">
  <ds:schemaRefs>
    <ds:schemaRef ds:uri="http://schemas.microsoft.com/office/2006/metadata/properties"/>
    <ds:schemaRef ds:uri="http://schemas.microsoft.com/office/infopath/2007/PartnerControls"/>
    <ds:schemaRef ds:uri="647396e3-6a7c-49e4-86bb-38ecec5b669c"/>
    <ds:schemaRef ds:uri="cf327815-79d0-4fc2-8b8d-cf7e72fbbfb7"/>
  </ds:schemaRefs>
</ds:datastoreItem>
</file>

<file path=customXml/itemProps2.xml><?xml version="1.0" encoding="utf-8"?>
<ds:datastoreItem xmlns:ds="http://schemas.openxmlformats.org/officeDocument/2006/customXml" ds:itemID="{CE70CE72-B49E-4AEF-AFEF-9AAFD49C7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977C6A-5D42-4BE0-9785-E4B9FB342C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TotalTime>
  <Words>3417</Words>
  <Application>Microsoft Office PowerPoint</Application>
  <PresentationFormat>Custom</PresentationFormat>
  <Paragraphs>316</Paragraphs>
  <Slides>21</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EC Square Sans Pro</vt:lpstr>
      <vt:lpstr>EUAlbertina</vt:lpstr>
      <vt:lpstr>Google Sans</vt:lpstr>
      <vt:lpstr>Arial</vt:lpstr>
      <vt:lpstr>Calibri</vt:lpstr>
      <vt:lpstr>Calibri Light</vt:lpstr>
      <vt:lpstr>Montserrat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Kinga Wala</cp:lastModifiedBy>
  <cp:revision>110</cp:revision>
  <dcterms:created xsi:type="dcterms:W3CDTF">2023-11-20T15:58:16Z</dcterms:created>
  <dcterms:modified xsi:type="dcterms:W3CDTF">2024-11-18T10:36:27Z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13371200.0000000</vt:lpwstr>
  </property>
  <property fmtid="{D5CDD505-2E9C-101B-9397-08002B2CF9AE}" pid="15" name="ContentTypeId">
    <vt:lpwstr>0x010100C78BAB6A1C84F545963E0C901C12A503</vt:lpwstr>
  </property>
  <property fmtid="{D5CDD505-2E9C-101B-9397-08002B2CF9AE}" pid="16" name="MediaServiceImageTags">
    <vt:lpwstr/>
  </property>
</Properties>
</file>