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30"/>
  </p:notesMasterIdLst>
  <p:sldIdLst>
    <p:sldId id="261" r:id="rId6"/>
    <p:sldId id="262" r:id="rId7"/>
    <p:sldId id="264" r:id="rId8"/>
    <p:sldId id="2434" r:id="rId9"/>
    <p:sldId id="288" r:id="rId10"/>
    <p:sldId id="287" r:id="rId11"/>
    <p:sldId id="2445" r:id="rId12"/>
    <p:sldId id="284" r:id="rId13"/>
    <p:sldId id="2447" r:id="rId14"/>
    <p:sldId id="2446" r:id="rId15"/>
    <p:sldId id="295" r:id="rId16"/>
    <p:sldId id="297" r:id="rId17"/>
    <p:sldId id="2428" r:id="rId18"/>
    <p:sldId id="286" r:id="rId19"/>
    <p:sldId id="276" r:id="rId20"/>
    <p:sldId id="2443" r:id="rId21"/>
    <p:sldId id="2451" r:id="rId22"/>
    <p:sldId id="2448" r:id="rId23"/>
    <p:sldId id="2449" r:id="rId24"/>
    <p:sldId id="2452" r:id="rId25"/>
    <p:sldId id="2453" r:id="rId26"/>
    <p:sldId id="2455" r:id="rId27"/>
    <p:sldId id="2454" r:id="rId28"/>
    <p:sldId id="270" r:id="rId29"/>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 id="{95F4DDA3-1A2D-18BE-0C05-087E103B53BC}" name="Nancy De Briyne" initials="ND" userId="7477b57e3544f6d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89" d="100"/>
          <a:sy n="89" d="100"/>
        </p:scale>
        <p:origin x="510"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6AD7C-A9EC-4F53-88F7-963AF2937F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61E4FA4-E3F6-4F3C-8A69-42C4295CDA99}">
      <dgm:prSet phldrT="[Text]"/>
      <dgm:spPr/>
      <dgm:t>
        <a:bodyPr/>
        <a:lstStyle/>
        <a:p>
          <a:r>
            <a:rPr lang="sl-SI"/>
            <a:t>Nenamenske, neugodne reakcije pri živalih na zdravilo za uporabo v veterinarski ali humani medicini</a:t>
          </a:r>
        </a:p>
      </dgm:t>
    </dgm:pt>
    <dgm:pt modelId="{3418EE03-848B-4816-A6D4-F51ED2AD9A29}" type="parTrans" cxnId="{F085946F-D26C-4011-BD40-1975BEB19F79}">
      <dgm:prSet/>
      <dgm:spPr/>
      <dgm:t>
        <a:bodyPr/>
        <a:lstStyle/>
        <a:p>
          <a:endParaRPr lang="en-GB"/>
        </a:p>
      </dgm:t>
    </dgm:pt>
    <dgm:pt modelId="{42872792-1292-4646-B545-AB11FEC2B12A}" type="sibTrans" cxnId="{F085946F-D26C-4011-BD40-1975BEB19F79}">
      <dgm:prSet/>
      <dgm:spPr/>
      <dgm:t>
        <a:bodyPr/>
        <a:lstStyle/>
        <a:p>
          <a:endParaRPr lang="en-GB"/>
        </a:p>
      </dgm:t>
    </dgm:pt>
    <dgm:pt modelId="{009380A0-004B-48AE-A4E7-A33E872F2BA5}">
      <dgm:prSet phldrT="[Text]"/>
      <dgm:spPr/>
      <dgm:t>
        <a:bodyPr/>
        <a:lstStyle/>
        <a:p>
          <a:r>
            <a:rPr lang="sl-SI" b="1"/>
            <a:t>Pomanjkanje učinkovitosti </a:t>
          </a:r>
          <a:r>
            <a:rPr lang="sl-SI"/>
            <a:t>zdravila za uporabo v veterinarski medicini </a:t>
          </a:r>
        </a:p>
      </dgm:t>
    </dgm:pt>
    <dgm:pt modelId="{20EFA9A1-A24C-45D5-8A60-4A5725FC7DA2}" type="parTrans" cxnId="{A2658F25-1353-4EFC-A425-8AAD18C4D4E6}">
      <dgm:prSet/>
      <dgm:spPr/>
      <dgm:t>
        <a:bodyPr/>
        <a:lstStyle/>
        <a:p>
          <a:endParaRPr lang="en-GB"/>
        </a:p>
      </dgm:t>
    </dgm:pt>
    <dgm:pt modelId="{39D71728-8342-496E-A5B0-7758D6F5BECB}" type="sibTrans" cxnId="{A2658F25-1353-4EFC-A425-8AAD18C4D4E6}">
      <dgm:prSet/>
      <dgm:spPr/>
      <dgm:t>
        <a:bodyPr/>
        <a:lstStyle/>
        <a:p>
          <a:endParaRPr lang="en-GB"/>
        </a:p>
      </dgm:t>
    </dgm:pt>
    <dgm:pt modelId="{AA566B66-1C37-40E1-AF4F-2B4C69430EC3}">
      <dgm:prSet phldrT="[Text]"/>
      <dgm:spPr/>
      <dgm:t>
        <a:bodyPr/>
        <a:lstStyle/>
        <a:p>
          <a:r>
            <a:rPr lang="sl-SI" dirty="0"/>
            <a:t>Vsi </a:t>
          </a:r>
          <a:r>
            <a:rPr lang="sl-SI" b="1" dirty="0">
              <a:solidFill>
                <a:srgbClr val="FFFF00"/>
              </a:solidFill>
            </a:rPr>
            <a:t>z okoljem povezani</a:t>
          </a:r>
          <a:r>
            <a:rPr lang="sl-SI" dirty="0"/>
            <a:t> incidenti po uporabi zdravila za uporabo </a:t>
          </a:r>
          <a:br>
            <a:rPr lang="sl-SI" dirty="0"/>
          </a:br>
          <a:r>
            <a:rPr lang="sl-SI" dirty="0"/>
            <a:t>v veterinarski medicini</a:t>
          </a:r>
        </a:p>
      </dgm:t>
    </dgm:pt>
    <dgm:pt modelId="{CE637B9D-821B-4A0E-AEE5-706EC8CB7FF6}" type="parTrans" cxnId="{42A53D0C-9B95-48C2-8B30-DE473114B49C}">
      <dgm:prSet/>
      <dgm:spPr/>
      <dgm:t>
        <a:bodyPr/>
        <a:lstStyle/>
        <a:p>
          <a:endParaRPr lang="en-GB"/>
        </a:p>
      </dgm:t>
    </dgm:pt>
    <dgm:pt modelId="{DB3159B3-A07E-45C9-9DED-6402166F566F}" type="sibTrans" cxnId="{42A53D0C-9B95-48C2-8B30-DE473114B49C}">
      <dgm:prSet/>
      <dgm:spPr/>
      <dgm:t>
        <a:bodyPr/>
        <a:lstStyle/>
        <a:p>
          <a:endParaRPr lang="en-GB"/>
        </a:p>
      </dgm:t>
    </dgm:pt>
    <dgm:pt modelId="{1CA35AA6-2F22-4944-8CE3-B14B097F2CAB}">
      <dgm:prSet phldrT="[Text]"/>
      <dgm:spPr/>
      <dgm:t>
        <a:bodyPr/>
        <a:lstStyle/>
        <a:p>
          <a:r>
            <a:rPr lang="sl-SI"/>
            <a:t>Kakršne koli škodljive reakcije pri </a:t>
          </a:r>
          <a:r>
            <a:rPr lang="sl-SI" b="1">
              <a:solidFill>
                <a:srgbClr val="FFFF00"/>
              </a:solidFill>
            </a:rPr>
            <a:t>ljudeh</a:t>
          </a:r>
        </a:p>
      </dgm:t>
    </dgm:pt>
    <dgm:pt modelId="{FE101BD6-3FEF-4DBF-B125-8A1861D0424D}" type="parTrans" cxnId="{3539EE44-5257-4FDE-B624-0C5AD8CBC2BD}">
      <dgm:prSet/>
      <dgm:spPr/>
      <dgm:t>
        <a:bodyPr/>
        <a:lstStyle/>
        <a:p>
          <a:endParaRPr lang="en-GB"/>
        </a:p>
      </dgm:t>
    </dgm:pt>
    <dgm:pt modelId="{A87EFFFA-D902-47DA-BAA7-FB236FA6C418}" type="sibTrans" cxnId="{3539EE44-5257-4FDE-B624-0C5AD8CBC2BD}">
      <dgm:prSet/>
      <dgm:spPr/>
      <dgm:t>
        <a:bodyPr/>
        <a:lstStyle/>
        <a:p>
          <a:endParaRPr lang="en-GB"/>
        </a:p>
      </dgm:t>
    </dgm:pt>
    <dgm:pt modelId="{BCED0F91-A659-4C6D-B4C2-4EFDEAFA6470}">
      <dgm:prSet phldrT="[Text]"/>
      <dgm:spPr/>
      <dgm:t>
        <a:bodyPr/>
        <a:lstStyle/>
        <a:p>
          <a:r>
            <a:rPr lang="sl-SI"/>
            <a:t>Presežena mejna vrednost ostankov (MRL) ob upoštevanju karence</a:t>
          </a:r>
        </a:p>
      </dgm:t>
    </dgm:pt>
    <dgm:pt modelId="{7A128D80-C027-4BBF-80B2-7E8AAC36A026}" type="parTrans" cxnId="{11A4749A-F086-4B7C-846F-712DC457FB57}">
      <dgm:prSet/>
      <dgm:spPr/>
      <dgm:t>
        <a:bodyPr/>
        <a:lstStyle/>
        <a:p>
          <a:endParaRPr lang="en-GB"/>
        </a:p>
      </dgm:t>
    </dgm:pt>
    <dgm:pt modelId="{05F8176C-BE16-46DB-96DE-9A37D859287F}" type="sibTrans" cxnId="{11A4749A-F086-4B7C-846F-712DC457FB57}">
      <dgm:prSet/>
      <dgm:spPr/>
      <dgm:t>
        <a:bodyPr/>
        <a:lstStyle/>
        <a:p>
          <a:endParaRPr lang="en-GB"/>
        </a:p>
      </dgm:t>
    </dgm:pt>
    <dgm:pt modelId="{89F8A6F4-5B7B-4916-A231-B5D87ED62E39}">
      <dgm:prSet phldrT="[Text]"/>
      <dgm:spPr/>
      <dgm:t>
        <a:bodyPr/>
        <a:lstStyle/>
        <a:p>
          <a:r>
            <a:rPr lang="sl-SI"/>
            <a:t>Vsi sumi na prenos kužnega agensa prek zdravila</a:t>
          </a:r>
        </a:p>
      </dgm:t>
    </dgm:pt>
    <dgm:pt modelId="{D47EB2B3-CA2D-4C02-9C49-6CEB51888425}" type="parTrans" cxnId="{02853DA6-692F-414B-AACD-A6927E4B3825}">
      <dgm:prSet/>
      <dgm:spPr/>
      <dgm:t>
        <a:bodyPr/>
        <a:lstStyle/>
        <a:p>
          <a:endParaRPr lang="en-GB"/>
        </a:p>
      </dgm:t>
    </dgm:pt>
    <dgm:pt modelId="{28EB3569-C8AB-46B6-948C-AF34CB43C354}" type="sibTrans" cxnId="{02853DA6-692F-414B-AACD-A6927E4B3825}">
      <dgm:prSet/>
      <dgm:spPr/>
      <dgm:t>
        <a:bodyPr/>
        <a:lstStyle/>
        <a:p>
          <a:endParaRPr lang="en-GB"/>
        </a:p>
      </dgm:t>
    </dgm:pt>
    <dgm:pt modelId="{6AFD968A-4C7B-4949-BF4E-614DFCC27ED7}" type="pres">
      <dgm:prSet presAssocID="{5296AD7C-A9EC-4F53-88F7-963AF2937FC0}" presName="Name0" presStyleCnt="0">
        <dgm:presLayoutVars>
          <dgm:chMax val="7"/>
          <dgm:chPref val="7"/>
          <dgm:dir/>
        </dgm:presLayoutVars>
      </dgm:prSet>
      <dgm:spPr/>
    </dgm:pt>
    <dgm:pt modelId="{31161598-2E99-4A25-BC74-17820376D112}" type="pres">
      <dgm:prSet presAssocID="{5296AD7C-A9EC-4F53-88F7-963AF2937FC0}" presName="Name1" presStyleCnt="0"/>
      <dgm:spPr/>
    </dgm:pt>
    <dgm:pt modelId="{E6E673D8-F68B-41EA-8896-0B02F6C9BD8A}" type="pres">
      <dgm:prSet presAssocID="{5296AD7C-A9EC-4F53-88F7-963AF2937FC0}" presName="cycle" presStyleCnt="0"/>
      <dgm:spPr/>
    </dgm:pt>
    <dgm:pt modelId="{9DE5BF74-F10D-4219-B273-AD31F3513AB6}" type="pres">
      <dgm:prSet presAssocID="{5296AD7C-A9EC-4F53-88F7-963AF2937FC0}" presName="srcNode" presStyleLbl="node1" presStyleIdx="0" presStyleCnt="6"/>
      <dgm:spPr/>
    </dgm:pt>
    <dgm:pt modelId="{51A75133-46DD-4A8D-8131-84FD498D41F3}" type="pres">
      <dgm:prSet presAssocID="{5296AD7C-A9EC-4F53-88F7-963AF2937FC0}" presName="conn" presStyleLbl="parChTrans1D2" presStyleIdx="0" presStyleCnt="1"/>
      <dgm:spPr/>
    </dgm:pt>
    <dgm:pt modelId="{70DD336E-5E4C-4B70-8601-BF6004317DA2}" type="pres">
      <dgm:prSet presAssocID="{5296AD7C-A9EC-4F53-88F7-963AF2937FC0}" presName="extraNode" presStyleLbl="node1" presStyleIdx="0" presStyleCnt="6"/>
      <dgm:spPr/>
    </dgm:pt>
    <dgm:pt modelId="{8FBE2D77-5B0E-4A4D-86E3-A570288F89B0}" type="pres">
      <dgm:prSet presAssocID="{5296AD7C-A9EC-4F53-88F7-963AF2937FC0}" presName="dstNode" presStyleLbl="node1" presStyleIdx="0" presStyleCnt="6"/>
      <dgm:spPr/>
    </dgm:pt>
    <dgm:pt modelId="{A31A18A8-59AC-4D86-BCA3-418A794C19F0}" type="pres">
      <dgm:prSet presAssocID="{861E4FA4-E3F6-4F3C-8A69-42C4295CDA99}" presName="text_1" presStyleLbl="node1" presStyleIdx="0" presStyleCnt="6" custLinFactNeighborX="420" custLinFactNeighborY="4163">
        <dgm:presLayoutVars>
          <dgm:bulletEnabled val="1"/>
        </dgm:presLayoutVars>
      </dgm:prSet>
      <dgm:spPr/>
    </dgm:pt>
    <dgm:pt modelId="{9CC5CFC4-0290-46C7-AA4D-9B8E27221D3E}" type="pres">
      <dgm:prSet presAssocID="{861E4FA4-E3F6-4F3C-8A69-42C4295CDA99}" presName="accent_1" presStyleCnt="0"/>
      <dgm:spPr/>
    </dgm:pt>
    <dgm:pt modelId="{CD04DB5F-7094-41F9-81F1-88451018A60C}" type="pres">
      <dgm:prSet presAssocID="{861E4FA4-E3F6-4F3C-8A69-42C4295CDA99}" presName="accentRepeatNode" presStyleLbl="solidFgAcc1" presStyleIdx="0" presStyleCnt="6"/>
      <dgm:spPr/>
    </dgm:pt>
    <dgm:pt modelId="{EBB3077A-C06A-4664-A3D5-109D31229CD9}" type="pres">
      <dgm:prSet presAssocID="{009380A0-004B-48AE-A4E7-A33E872F2BA5}" presName="text_2" presStyleLbl="node1" presStyleIdx="1" presStyleCnt="6">
        <dgm:presLayoutVars>
          <dgm:bulletEnabled val="1"/>
        </dgm:presLayoutVars>
      </dgm:prSet>
      <dgm:spPr/>
    </dgm:pt>
    <dgm:pt modelId="{84BF26B4-04D1-41F5-8C48-E9151DF8C74C}" type="pres">
      <dgm:prSet presAssocID="{009380A0-004B-48AE-A4E7-A33E872F2BA5}" presName="accent_2" presStyleCnt="0"/>
      <dgm:spPr/>
    </dgm:pt>
    <dgm:pt modelId="{B2F7EF5A-42BA-456D-9233-CBB21F9DCF53}" type="pres">
      <dgm:prSet presAssocID="{009380A0-004B-48AE-A4E7-A33E872F2BA5}" presName="accentRepeatNode" presStyleLbl="solidFgAcc1" presStyleIdx="1" presStyleCnt="6"/>
      <dgm:spPr/>
    </dgm:pt>
    <dgm:pt modelId="{7CA5BEBE-59C9-4E31-AE2A-FCFA4454EA26}" type="pres">
      <dgm:prSet presAssocID="{AA566B66-1C37-40E1-AF4F-2B4C69430EC3}" presName="text_3" presStyleLbl="node1" presStyleIdx="2" presStyleCnt="6">
        <dgm:presLayoutVars>
          <dgm:bulletEnabled val="1"/>
        </dgm:presLayoutVars>
      </dgm:prSet>
      <dgm:spPr/>
    </dgm:pt>
    <dgm:pt modelId="{8BA00056-6601-4FF0-88E7-30ED7F04484B}" type="pres">
      <dgm:prSet presAssocID="{AA566B66-1C37-40E1-AF4F-2B4C69430EC3}" presName="accent_3" presStyleCnt="0"/>
      <dgm:spPr/>
    </dgm:pt>
    <dgm:pt modelId="{7E36C8E2-AD4A-4124-9A77-AA7F0C9760F8}" type="pres">
      <dgm:prSet presAssocID="{AA566B66-1C37-40E1-AF4F-2B4C69430EC3}" presName="accentRepeatNode" presStyleLbl="solidFgAcc1" presStyleIdx="2" presStyleCnt="6"/>
      <dgm:spPr/>
    </dgm:pt>
    <dgm:pt modelId="{6FA290B4-CE31-4C75-BAA2-350581B5DFED}" type="pres">
      <dgm:prSet presAssocID="{1CA35AA6-2F22-4944-8CE3-B14B097F2CAB}" presName="text_4" presStyleLbl="node1" presStyleIdx="3" presStyleCnt="6">
        <dgm:presLayoutVars>
          <dgm:bulletEnabled val="1"/>
        </dgm:presLayoutVars>
      </dgm:prSet>
      <dgm:spPr/>
    </dgm:pt>
    <dgm:pt modelId="{CF21CFFB-C29E-4C72-8BDB-01506C9DC67E}" type="pres">
      <dgm:prSet presAssocID="{1CA35AA6-2F22-4944-8CE3-B14B097F2CAB}" presName="accent_4" presStyleCnt="0"/>
      <dgm:spPr/>
    </dgm:pt>
    <dgm:pt modelId="{002ABF4F-09D0-48A9-9FA7-B93B606DD02F}" type="pres">
      <dgm:prSet presAssocID="{1CA35AA6-2F22-4944-8CE3-B14B097F2CAB}" presName="accentRepeatNode" presStyleLbl="solidFgAcc1" presStyleIdx="3" presStyleCnt="6"/>
      <dgm:spPr/>
    </dgm:pt>
    <dgm:pt modelId="{697F80A6-739E-46C1-B7A8-ABC1A3325588}" type="pres">
      <dgm:prSet presAssocID="{BCED0F91-A659-4C6D-B4C2-4EFDEAFA6470}" presName="text_5" presStyleLbl="node1" presStyleIdx="4" presStyleCnt="6">
        <dgm:presLayoutVars>
          <dgm:bulletEnabled val="1"/>
        </dgm:presLayoutVars>
      </dgm:prSet>
      <dgm:spPr/>
    </dgm:pt>
    <dgm:pt modelId="{65CC507E-DACC-4665-9E0C-3F75217FCAD0}" type="pres">
      <dgm:prSet presAssocID="{BCED0F91-A659-4C6D-B4C2-4EFDEAFA6470}" presName="accent_5" presStyleCnt="0"/>
      <dgm:spPr/>
    </dgm:pt>
    <dgm:pt modelId="{989DC285-43AD-4630-A85E-5D9F5C5E6801}" type="pres">
      <dgm:prSet presAssocID="{BCED0F91-A659-4C6D-B4C2-4EFDEAFA6470}" presName="accentRepeatNode" presStyleLbl="solidFgAcc1" presStyleIdx="4" presStyleCnt="6"/>
      <dgm:spPr/>
    </dgm:pt>
    <dgm:pt modelId="{32002815-90B2-4E0F-9890-66D3FAE4E08F}" type="pres">
      <dgm:prSet presAssocID="{89F8A6F4-5B7B-4916-A231-B5D87ED62E39}" presName="text_6" presStyleLbl="node1" presStyleIdx="5" presStyleCnt="6">
        <dgm:presLayoutVars>
          <dgm:bulletEnabled val="1"/>
        </dgm:presLayoutVars>
      </dgm:prSet>
      <dgm:spPr/>
    </dgm:pt>
    <dgm:pt modelId="{9F0C4B98-F563-45FB-9AF3-29A4CBCCACE6}" type="pres">
      <dgm:prSet presAssocID="{89F8A6F4-5B7B-4916-A231-B5D87ED62E39}" presName="accent_6" presStyleCnt="0"/>
      <dgm:spPr/>
    </dgm:pt>
    <dgm:pt modelId="{3B7CF105-8859-41CF-8500-898202B4DBBD}" type="pres">
      <dgm:prSet presAssocID="{89F8A6F4-5B7B-4916-A231-B5D87ED62E39}" presName="accentRepeatNode" presStyleLbl="solidFgAcc1" presStyleIdx="5" presStyleCnt="6"/>
      <dgm:spPr/>
    </dgm:pt>
  </dgm:ptLst>
  <dgm:cxnLst>
    <dgm:cxn modelId="{42A53D0C-9B95-48C2-8B30-DE473114B49C}" srcId="{5296AD7C-A9EC-4F53-88F7-963AF2937FC0}" destId="{AA566B66-1C37-40E1-AF4F-2B4C69430EC3}" srcOrd="2" destOrd="0" parTransId="{CE637B9D-821B-4A0E-AEE5-706EC8CB7FF6}" sibTransId="{DB3159B3-A07E-45C9-9DED-6402166F566F}"/>
    <dgm:cxn modelId="{CA7F1711-4D83-4890-8137-8AC269759AED}" type="presOf" srcId="{AA566B66-1C37-40E1-AF4F-2B4C69430EC3}" destId="{7CA5BEBE-59C9-4E31-AE2A-FCFA4454EA26}" srcOrd="0" destOrd="0" presId="urn:microsoft.com/office/officeart/2008/layout/VerticalCurvedList"/>
    <dgm:cxn modelId="{A28CEC12-8CF6-4487-8007-128A1CED7C92}" type="presOf" srcId="{BCED0F91-A659-4C6D-B4C2-4EFDEAFA6470}" destId="{697F80A6-739E-46C1-B7A8-ABC1A3325588}" srcOrd="0" destOrd="0" presId="urn:microsoft.com/office/officeart/2008/layout/VerticalCurvedList"/>
    <dgm:cxn modelId="{2C8B4120-C314-4375-BA60-9DCD860F5359}" type="presOf" srcId="{009380A0-004B-48AE-A4E7-A33E872F2BA5}" destId="{EBB3077A-C06A-4664-A3D5-109D31229CD9}" srcOrd="0" destOrd="0" presId="urn:microsoft.com/office/officeart/2008/layout/VerticalCurvedList"/>
    <dgm:cxn modelId="{A2658F25-1353-4EFC-A425-8AAD18C4D4E6}" srcId="{5296AD7C-A9EC-4F53-88F7-963AF2937FC0}" destId="{009380A0-004B-48AE-A4E7-A33E872F2BA5}" srcOrd="1" destOrd="0" parTransId="{20EFA9A1-A24C-45D5-8A60-4A5725FC7DA2}" sibTransId="{39D71728-8342-496E-A5B0-7758D6F5BECB}"/>
    <dgm:cxn modelId="{4ACFE344-9866-48AE-AD94-E4BDF7D41FDC}" type="presOf" srcId="{861E4FA4-E3F6-4F3C-8A69-42C4295CDA99}" destId="{A31A18A8-59AC-4D86-BCA3-418A794C19F0}" srcOrd="0" destOrd="0" presId="urn:microsoft.com/office/officeart/2008/layout/VerticalCurvedList"/>
    <dgm:cxn modelId="{3539EE44-5257-4FDE-B624-0C5AD8CBC2BD}" srcId="{5296AD7C-A9EC-4F53-88F7-963AF2937FC0}" destId="{1CA35AA6-2F22-4944-8CE3-B14B097F2CAB}" srcOrd="3" destOrd="0" parTransId="{FE101BD6-3FEF-4DBF-B125-8A1861D0424D}" sibTransId="{A87EFFFA-D902-47DA-BAA7-FB236FA6C418}"/>
    <dgm:cxn modelId="{F085946F-D26C-4011-BD40-1975BEB19F79}" srcId="{5296AD7C-A9EC-4F53-88F7-963AF2937FC0}" destId="{861E4FA4-E3F6-4F3C-8A69-42C4295CDA99}" srcOrd="0" destOrd="0" parTransId="{3418EE03-848B-4816-A6D4-F51ED2AD9A29}" sibTransId="{42872792-1292-4646-B545-AB11FEC2B12A}"/>
    <dgm:cxn modelId="{5123EC98-929A-470C-AB8E-CAB2E103F671}" type="presOf" srcId="{42872792-1292-4646-B545-AB11FEC2B12A}" destId="{51A75133-46DD-4A8D-8131-84FD498D41F3}" srcOrd="0" destOrd="0" presId="urn:microsoft.com/office/officeart/2008/layout/VerticalCurvedList"/>
    <dgm:cxn modelId="{11A4749A-F086-4B7C-846F-712DC457FB57}" srcId="{5296AD7C-A9EC-4F53-88F7-963AF2937FC0}" destId="{BCED0F91-A659-4C6D-B4C2-4EFDEAFA6470}" srcOrd="4" destOrd="0" parTransId="{7A128D80-C027-4BBF-80B2-7E8AAC36A026}" sibTransId="{05F8176C-BE16-46DB-96DE-9A37D859287F}"/>
    <dgm:cxn modelId="{02853DA6-692F-414B-AACD-A6927E4B3825}" srcId="{5296AD7C-A9EC-4F53-88F7-963AF2937FC0}" destId="{89F8A6F4-5B7B-4916-A231-B5D87ED62E39}" srcOrd="5" destOrd="0" parTransId="{D47EB2B3-CA2D-4C02-9C49-6CEB51888425}" sibTransId="{28EB3569-C8AB-46B6-948C-AF34CB43C354}"/>
    <dgm:cxn modelId="{4AEE7FA9-06C7-4119-8AF0-56C76F115C3E}" type="presOf" srcId="{89F8A6F4-5B7B-4916-A231-B5D87ED62E39}" destId="{32002815-90B2-4E0F-9890-66D3FAE4E08F}" srcOrd="0" destOrd="0" presId="urn:microsoft.com/office/officeart/2008/layout/VerticalCurvedList"/>
    <dgm:cxn modelId="{A2DBFAE1-EA05-4AB9-AF12-834F01FAE7F6}" type="presOf" srcId="{5296AD7C-A9EC-4F53-88F7-963AF2937FC0}" destId="{6AFD968A-4C7B-4949-BF4E-614DFCC27ED7}" srcOrd="0" destOrd="0" presId="urn:microsoft.com/office/officeart/2008/layout/VerticalCurvedList"/>
    <dgm:cxn modelId="{BDACB3F9-4F21-408D-B3B0-C9A022ABB373}" type="presOf" srcId="{1CA35AA6-2F22-4944-8CE3-B14B097F2CAB}" destId="{6FA290B4-CE31-4C75-BAA2-350581B5DFED}" srcOrd="0" destOrd="0" presId="urn:microsoft.com/office/officeart/2008/layout/VerticalCurvedList"/>
    <dgm:cxn modelId="{FDF22870-2617-463C-9F50-43FF1BB24D3F}" type="presParOf" srcId="{6AFD968A-4C7B-4949-BF4E-614DFCC27ED7}" destId="{31161598-2E99-4A25-BC74-17820376D112}" srcOrd="0" destOrd="0" presId="urn:microsoft.com/office/officeart/2008/layout/VerticalCurvedList"/>
    <dgm:cxn modelId="{4362D089-B618-4FAE-8F75-A1EC6D20E26E}" type="presParOf" srcId="{31161598-2E99-4A25-BC74-17820376D112}" destId="{E6E673D8-F68B-41EA-8896-0B02F6C9BD8A}" srcOrd="0" destOrd="0" presId="urn:microsoft.com/office/officeart/2008/layout/VerticalCurvedList"/>
    <dgm:cxn modelId="{363B4A6D-FC81-4C23-8592-490A801B5CC7}" type="presParOf" srcId="{E6E673D8-F68B-41EA-8896-0B02F6C9BD8A}" destId="{9DE5BF74-F10D-4219-B273-AD31F3513AB6}" srcOrd="0" destOrd="0" presId="urn:microsoft.com/office/officeart/2008/layout/VerticalCurvedList"/>
    <dgm:cxn modelId="{27AB6EB4-168D-4E6B-908C-A651B37581B2}" type="presParOf" srcId="{E6E673D8-F68B-41EA-8896-0B02F6C9BD8A}" destId="{51A75133-46DD-4A8D-8131-84FD498D41F3}" srcOrd="1" destOrd="0" presId="urn:microsoft.com/office/officeart/2008/layout/VerticalCurvedList"/>
    <dgm:cxn modelId="{78110CEE-952E-4608-90EB-CBA4164C438A}" type="presParOf" srcId="{E6E673D8-F68B-41EA-8896-0B02F6C9BD8A}" destId="{70DD336E-5E4C-4B70-8601-BF6004317DA2}" srcOrd="2" destOrd="0" presId="urn:microsoft.com/office/officeart/2008/layout/VerticalCurvedList"/>
    <dgm:cxn modelId="{EF627A9C-2CB1-4674-893A-9C2260D86DC6}" type="presParOf" srcId="{E6E673D8-F68B-41EA-8896-0B02F6C9BD8A}" destId="{8FBE2D77-5B0E-4A4D-86E3-A570288F89B0}" srcOrd="3" destOrd="0" presId="urn:microsoft.com/office/officeart/2008/layout/VerticalCurvedList"/>
    <dgm:cxn modelId="{4FB15A2B-1A6D-4189-9CEF-CC0E1F8E3294}" type="presParOf" srcId="{31161598-2E99-4A25-BC74-17820376D112}" destId="{A31A18A8-59AC-4D86-BCA3-418A794C19F0}" srcOrd="1" destOrd="0" presId="urn:microsoft.com/office/officeart/2008/layout/VerticalCurvedList"/>
    <dgm:cxn modelId="{395F517D-374E-40B4-A11E-E86B4E865941}" type="presParOf" srcId="{31161598-2E99-4A25-BC74-17820376D112}" destId="{9CC5CFC4-0290-46C7-AA4D-9B8E27221D3E}" srcOrd="2" destOrd="0" presId="urn:microsoft.com/office/officeart/2008/layout/VerticalCurvedList"/>
    <dgm:cxn modelId="{0A502258-E554-4D10-85DB-CBB0B2F394F0}" type="presParOf" srcId="{9CC5CFC4-0290-46C7-AA4D-9B8E27221D3E}" destId="{CD04DB5F-7094-41F9-81F1-88451018A60C}" srcOrd="0" destOrd="0" presId="urn:microsoft.com/office/officeart/2008/layout/VerticalCurvedList"/>
    <dgm:cxn modelId="{A00A8970-18EA-4650-AF51-CE229ACCD761}" type="presParOf" srcId="{31161598-2E99-4A25-BC74-17820376D112}" destId="{EBB3077A-C06A-4664-A3D5-109D31229CD9}" srcOrd="3" destOrd="0" presId="urn:microsoft.com/office/officeart/2008/layout/VerticalCurvedList"/>
    <dgm:cxn modelId="{C4073B6A-8DC8-43BC-910D-6163F4AF07FB}" type="presParOf" srcId="{31161598-2E99-4A25-BC74-17820376D112}" destId="{84BF26B4-04D1-41F5-8C48-E9151DF8C74C}" srcOrd="4" destOrd="0" presId="urn:microsoft.com/office/officeart/2008/layout/VerticalCurvedList"/>
    <dgm:cxn modelId="{93E2249A-BCE7-4BBA-B18A-0AEC13BCC8F0}" type="presParOf" srcId="{84BF26B4-04D1-41F5-8C48-E9151DF8C74C}" destId="{B2F7EF5A-42BA-456D-9233-CBB21F9DCF53}" srcOrd="0" destOrd="0" presId="urn:microsoft.com/office/officeart/2008/layout/VerticalCurvedList"/>
    <dgm:cxn modelId="{DBFB267E-5E07-4B9A-969B-4FFDF87EF031}" type="presParOf" srcId="{31161598-2E99-4A25-BC74-17820376D112}" destId="{7CA5BEBE-59C9-4E31-AE2A-FCFA4454EA26}" srcOrd="5" destOrd="0" presId="urn:microsoft.com/office/officeart/2008/layout/VerticalCurvedList"/>
    <dgm:cxn modelId="{286075A5-8607-4975-BBD8-99C7741E1116}" type="presParOf" srcId="{31161598-2E99-4A25-BC74-17820376D112}" destId="{8BA00056-6601-4FF0-88E7-30ED7F04484B}" srcOrd="6" destOrd="0" presId="urn:microsoft.com/office/officeart/2008/layout/VerticalCurvedList"/>
    <dgm:cxn modelId="{B630AB61-98EE-4E22-AE64-72F287C3D0E7}" type="presParOf" srcId="{8BA00056-6601-4FF0-88E7-30ED7F04484B}" destId="{7E36C8E2-AD4A-4124-9A77-AA7F0C9760F8}" srcOrd="0" destOrd="0" presId="urn:microsoft.com/office/officeart/2008/layout/VerticalCurvedList"/>
    <dgm:cxn modelId="{1D01B8C7-AD38-438E-BA7F-7BBC4D762050}" type="presParOf" srcId="{31161598-2E99-4A25-BC74-17820376D112}" destId="{6FA290B4-CE31-4C75-BAA2-350581B5DFED}" srcOrd="7" destOrd="0" presId="urn:microsoft.com/office/officeart/2008/layout/VerticalCurvedList"/>
    <dgm:cxn modelId="{23F1BCB8-137A-410A-890C-5C96B1DCBDA4}" type="presParOf" srcId="{31161598-2E99-4A25-BC74-17820376D112}" destId="{CF21CFFB-C29E-4C72-8BDB-01506C9DC67E}" srcOrd="8" destOrd="0" presId="urn:microsoft.com/office/officeart/2008/layout/VerticalCurvedList"/>
    <dgm:cxn modelId="{BB6C103E-78AA-4BAD-8888-FC30567A5FA5}" type="presParOf" srcId="{CF21CFFB-C29E-4C72-8BDB-01506C9DC67E}" destId="{002ABF4F-09D0-48A9-9FA7-B93B606DD02F}" srcOrd="0" destOrd="0" presId="urn:microsoft.com/office/officeart/2008/layout/VerticalCurvedList"/>
    <dgm:cxn modelId="{E9939BA2-0B22-4A4B-BC71-2A0A11FF4722}" type="presParOf" srcId="{31161598-2E99-4A25-BC74-17820376D112}" destId="{697F80A6-739E-46C1-B7A8-ABC1A3325588}" srcOrd="9" destOrd="0" presId="urn:microsoft.com/office/officeart/2008/layout/VerticalCurvedList"/>
    <dgm:cxn modelId="{0A0B2B1E-0CBB-4FCC-87BC-3BEDF72FDBD3}" type="presParOf" srcId="{31161598-2E99-4A25-BC74-17820376D112}" destId="{65CC507E-DACC-4665-9E0C-3F75217FCAD0}" srcOrd="10" destOrd="0" presId="urn:microsoft.com/office/officeart/2008/layout/VerticalCurvedList"/>
    <dgm:cxn modelId="{670ADD96-85FE-4E34-A51F-64CA29581722}" type="presParOf" srcId="{65CC507E-DACC-4665-9E0C-3F75217FCAD0}" destId="{989DC285-43AD-4630-A85E-5D9F5C5E6801}" srcOrd="0" destOrd="0" presId="urn:microsoft.com/office/officeart/2008/layout/VerticalCurvedList"/>
    <dgm:cxn modelId="{E243C463-5BDD-4D61-88C2-CD16EE5A89AC}" type="presParOf" srcId="{31161598-2E99-4A25-BC74-17820376D112}" destId="{32002815-90B2-4E0F-9890-66D3FAE4E08F}" srcOrd="11" destOrd="0" presId="urn:microsoft.com/office/officeart/2008/layout/VerticalCurvedList"/>
    <dgm:cxn modelId="{52975BFC-C806-4836-AF8E-53855D41B8A5}" type="presParOf" srcId="{31161598-2E99-4A25-BC74-17820376D112}" destId="{9F0C4B98-F563-45FB-9AF3-29A4CBCCACE6}" srcOrd="12" destOrd="0" presId="urn:microsoft.com/office/officeart/2008/layout/VerticalCurvedList"/>
    <dgm:cxn modelId="{8E9EA5D4-0590-4F34-9B1A-C6EF616C1C2F}" type="presParOf" srcId="{9F0C4B98-F563-45FB-9AF3-29A4CBCCACE6}" destId="{3B7CF105-8859-41CF-8500-898202B4DBB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75133-46DD-4A8D-8131-84FD498D41F3}">
      <dsp:nvSpPr>
        <dsp:cNvPr id="0" name=""/>
        <dsp:cNvSpPr/>
      </dsp:nvSpPr>
      <dsp:spPr>
        <a:xfrm>
          <a:off x="-5820451" y="-890810"/>
          <a:ext cx="6929353" cy="6929353"/>
        </a:xfrm>
        <a:prstGeom prst="blockArc">
          <a:avLst>
            <a:gd name="adj1" fmla="val 18900000"/>
            <a:gd name="adj2" fmla="val 2700000"/>
            <a:gd name="adj3" fmla="val 3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A18A8-59AC-4D86-BCA3-418A794C19F0}">
      <dsp:nvSpPr>
        <dsp:cNvPr id="0" name=""/>
        <dsp:cNvSpPr/>
      </dsp:nvSpPr>
      <dsp:spPr>
        <a:xfrm>
          <a:off x="444373" y="293641"/>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sl-SI" sz="1600" kern="1200"/>
            <a:t>Nenamenske, neugodne reakcije pri živalih na zdravilo za uporabo v veterinarski ali humani medicini</a:t>
          </a:r>
        </a:p>
      </dsp:txBody>
      <dsp:txXfrm>
        <a:off x="444373" y="293641"/>
        <a:ext cx="7439368" cy="541953"/>
      </dsp:txXfrm>
    </dsp:sp>
    <dsp:sp modelId="{CD04DB5F-7094-41F9-81F1-88451018A60C}">
      <dsp:nvSpPr>
        <dsp:cNvPr id="0" name=""/>
        <dsp:cNvSpPr/>
      </dsp:nvSpPr>
      <dsp:spPr>
        <a:xfrm>
          <a:off x="74407" y="20333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3077A-C06A-4664-A3D5-109D31229CD9}">
      <dsp:nvSpPr>
        <dsp:cNvPr id="0" name=""/>
        <dsp:cNvSpPr/>
      </dsp:nvSpPr>
      <dsp:spPr>
        <a:xfrm>
          <a:off x="858921" y="1083906"/>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sl-SI" sz="1600" b="1" kern="1200"/>
            <a:t>Pomanjkanje učinkovitosti </a:t>
          </a:r>
          <a:r>
            <a:rPr lang="sl-SI" sz="1600" kern="1200"/>
            <a:t>zdravila za uporabo v veterinarski medicini </a:t>
          </a:r>
        </a:p>
      </dsp:txBody>
      <dsp:txXfrm>
        <a:off x="858921" y="1083906"/>
        <a:ext cx="6993575" cy="541953"/>
      </dsp:txXfrm>
    </dsp:sp>
    <dsp:sp modelId="{B2F7EF5A-42BA-456D-9233-CBB21F9DCF53}">
      <dsp:nvSpPr>
        <dsp:cNvPr id="0" name=""/>
        <dsp:cNvSpPr/>
      </dsp:nvSpPr>
      <dsp:spPr>
        <a:xfrm>
          <a:off x="520201" y="1016162"/>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5BEBE-59C9-4E31-AE2A-FCFA4454EA26}">
      <dsp:nvSpPr>
        <dsp:cNvPr id="0" name=""/>
        <dsp:cNvSpPr/>
      </dsp:nvSpPr>
      <dsp:spPr>
        <a:xfrm>
          <a:off x="1062772" y="1896733"/>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sl-SI" sz="1600" kern="1200" dirty="0"/>
            <a:t>Vsi </a:t>
          </a:r>
          <a:r>
            <a:rPr lang="sl-SI" sz="1600" b="1" kern="1200" dirty="0">
              <a:solidFill>
                <a:srgbClr val="FFFF00"/>
              </a:solidFill>
            </a:rPr>
            <a:t>z okoljem povezani</a:t>
          </a:r>
          <a:r>
            <a:rPr lang="sl-SI" sz="1600" kern="1200" dirty="0"/>
            <a:t> incidenti po uporabi zdravila za uporabo </a:t>
          </a:r>
          <a:br>
            <a:rPr lang="sl-SI" sz="1600" kern="1200" dirty="0"/>
          </a:br>
          <a:r>
            <a:rPr lang="sl-SI" sz="1600" kern="1200" dirty="0"/>
            <a:t>v veterinarski medicini</a:t>
          </a:r>
        </a:p>
      </dsp:txBody>
      <dsp:txXfrm>
        <a:off x="1062772" y="1896733"/>
        <a:ext cx="6789724" cy="541953"/>
      </dsp:txXfrm>
    </dsp:sp>
    <dsp:sp modelId="{7E36C8E2-AD4A-4124-9A77-AA7F0C9760F8}">
      <dsp:nvSpPr>
        <dsp:cNvPr id="0" name=""/>
        <dsp:cNvSpPr/>
      </dsp:nvSpPr>
      <dsp:spPr>
        <a:xfrm>
          <a:off x="724051" y="1828989"/>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290B4-CE31-4C75-BAA2-350581B5DFED}">
      <dsp:nvSpPr>
        <dsp:cNvPr id="0" name=""/>
        <dsp:cNvSpPr/>
      </dsp:nvSpPr>
      <dsp:spPr>
        <a:xfrm>
          <a:off x="1062772" y="2709045"/>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sl-SI" sz="1600" kern="1200"/>
            <a:t>Kakršne koli škodljive reakcije pri </a:t>
          </a:r>
          <a:r>
            <a:rPr lang="sl-SI" sz="1600" b="1" kern="1200">
              <a:solidFill>
                <a:srgbClr val="FFFF00"/>
              </a:solidFill>
            </a:rPr>
            <a:t>ljudeh</a:t>
          </a:r>
        </a:p>
      </dsp:txBody>
      <dsp:txXfrm>
        <a:off x="1062772" y="2709045"/>
        <a:ext cx="6789724" cy="541953"/>
      </dsp:txXfrm>
    </dsp:sp>
    <dsp:sp modelId="{002ABF4F-09D0-48A9-9FA7-B93B606DD02F}">
      <dsp:nvSpPr>
        <dsp:cNvPr id="0" name=""/>
        <dsp:cNvSpPr/>
      </dsp:nvSpPr>
      <dsp:spPr>
        <a:xfrm>
          <a:off x="724051" y="2641301"/>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F80A6-739E-46C1-B7A8-ABC1A3325588}">
      <dsp:nvSpPr>
        <dsp:cNvPr id="0" name=""/>
        <dsp:cNvSpPr/>
      </dsp:nvSpPr>
      <dsp:spPr>
        <a:xfrm>
          <a:off x="858921" y="3521873"/>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sl-SI" sz="1600" kern="1200"/>
            <a:t>Presežena mejna vrednost ostankov (MRL) ob upoštevanju karence</a:t>
          </a:r>
        </a:p>
      </dsp:txBody>
      <dsp:txXfrm>
        <a:off x="858921" y="3521873"/>
        <a:ext cx="6993575" cy="541953"/>
      </dsp:txXfrm>
    </dsp:sp>
    <dsp:sp modelId="{989DC285-43AD-4630-A85E-5D9F5C5E6801}">
      <dsp:nvSpPr>
        <dsp:cNvPr id="0" name=""/>
        <dsp:cNvSpPr/>
      </dsp:nvSpPr>
      <dsp:spPr>
        <a:xfrm>
          <a:off x="520201" y="3454128"/>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02815-90B2-4E0F-9890-66D3FAE4E08F}">
      <dsp:nvSpPr>
        <dsp:cNvPr id="0" name=""/>
        <dsp:cNvSpPr/>
      </dsp:nvSpPr>
      <dsp:spPr>
        <a:xfrm>
          <a:off x="413128" y="4334700"/>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sl-SI" sz="1600" kern="1200"/>
            <a:t>Vsi sumi na prenos kužnega agensa prek zdravila</a:t>
          </a:r>
        </a:p>
      </dsp:txBody>
      <dsp:txXfrm>
        <a:off x="413128" y="4334700"/>
        <a:ext cx="7439368" cy="541953"/>
      </dsp:txXfrm>
    </dsp:sp>
    <dsp:sp modelId="{3B7CF105-8859-41CF-8500-898202B4DBBD}">
      <dsp:nvSpPr>
        <dsp:cNvPr id="0" name=""/>
        <dsp:cNvSpPr/>
      </dsp:nvSpPr>
      <dsp:spPr>
        <a:xfrm>
          <a:off x="74407" y="426695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06/12/2024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7D969EE-8504-40E2-BDC7-DADBB7B68133}" type="slidenum">
              <a:rPr kumimoji="0" lang="es-E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2350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3837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t>ČE VAM ZMANJKUJE ČASA, LAHKO TA DIAPOZITIV SKRIJETE</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t>ČE VAM ZMANJKUJE ČASA, LAHKO TA DIAPOZITIV SKRIJETE</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144132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12</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cid:image004.jpg@01D9F6A4.3DC88080" TargetMode="External"/><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7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val="0"/>
              </a:ext>
            </a:extLst>
          </a:blip>
          <a:srcRect/>
          <a:stretch>
            <a:fillRect/>
          </a:stretch>
        </p:blipFill>
        <p:spPr bwMode="auto">
          <a:xfrm>
            <a:off x="8991600" y="5605463"/>
            <a:ext cx="3022600" cy="797281"/>
          </a:xfrm>
          <a:prstGeom prst="rect">
            <a:avLst/>
          </a:prstGeom>
          <a:noFill/>
          <a:ln>
            <a:noFill/>
          </a:ln>
        </p:spPr>
      </p:pic>
    </p:spTree>
    <p:extLst>
      <p:ext uri="{BB962C8B-B14F-4D97-AF65-F5344CB8AC3E}">
        <p14:creationId xmlns:p14="http://schemas.microsoft.com/office/powerpoint/2010/main" val="3305051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9829802"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642399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val="0"/>
              </a:ext>
            </a:extLst>
          </a:blip>
          <a:srcRect/>
          <a:stretch>
            <a:fillRect/>
          </a:stretch>
        </p:blipFill>
        <p:spPr bwMode="auto">
          <a:xfrm>
            <a:off x="9601202" y="6181329"/>
            <a:ext cx="2567305" cy="560264"/>
          </a:xfrm>
          <a:prstGeom prst="rect">
            <a:avLst/>
          </a:prstGeom>
          <a:noFill/>
          <a:ln>
            <a:noFill/>
          </a:ln>
        </p:spPr>
      </p:pic>
    </p:spTree>
    <p:extLst>
      <p:ext uri="{BB962C8B-B14F-4D97-AF65-F5344CB8AC3E}">
        <p14:creationId xmlns:p14="http://schemas.microsoft.com/office/powerpoint/2010/main" val="387144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3450826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3451714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421358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err="1">
                <a:solidFill>
                  <a:srgbClr val="003399"/>
                </a:solidFill>
                <a:latin typeface="EC Square Sans Pro" panose="020B0506040000020004" pitchFamily="34" charset="0"/>
              </a:rPr>
              <a:t>Praktično</a:t>
            </a:r>
            <a:r>
              <a:rPr lang="en-GB" sz="2400" noProof="0" dirty="0">
                <a:solidFill>
                  <a:srgbClr val="003399"/>
                </a:solidFill>
                <a:latin typeface="EC Square Sans Pro" panose="020B0506040000020004" pitchFamily="34" charset="0"/>
              </a:rPr>
              <a:t> </a:t>
            </a:r>
            <a:r>
              <a:rPr lang="en-GB" sz="2400" noProof="0" dirty="0" err="1">
                <a:solidFill>
                  <a:srgbClr val="003399"/>
                </a:solidFill>
                <a:latin typeface="EC Square Sans Pro" panose="020B0506040000020004" pitchFamily="34" charset="0"/>
              </a:rPr>
              <a:t>usposabljanje</a:t>
            </a:r>
            <a:r>
              <a:rPr lang="en-GB" sz="2400" noProof="0" dirty="0">
                <a:solidFill>
                  <a:srgbClr val="003399"/>
                </a:solidFill>
                <a:latin typeface="EC Square Sans Pro" panose="020B0506040000020004" pitchFamily="34" charset="0"/>
              </a:rPr>
              <a:t> za </a:t>
            </a:r>
            <a:r>
              <a:rPr lang="en-GB" sz="2400" noProof="0" dirty="0" err="1">
                <a:solidFill>
                  <a:srgbClr val="003399"/>
                </a:solidFill>
                <a:latin typeface="EC Square Sans Pro" panose="020B0506040000020004" pitchFamily="34" charset="0"/>
              </a:rPr>
              <a:t>kmete</a:t>
            </a:r>
            <a:r>
              <a:rPr lang="en-GB" sz="2400" noProof="0" dirty="0">
                <a:solidFill>
                  <a:srgbClr val="003399"/>
                </a:solidFill>
                <a:latin typeface="EC Square Sans Pro" panose="020B0506040000020004" pitchFamily="34" charset="0"/>
              </a:rPr>
              <a:t> in </a:t>
            </a:r>
            <a:r>
              <a:rPr lang="en-GB" sz="2400" noProof="0" dirty="0" err="1">
                <a:solidFill>
                  <a:srgbClr val="003399"/>
                </a:solidFill>
                <a:latin typeface="EC Square Sans Pro" panose="020B0506040000020004" pitchFamily="34" charset="0"/>
              </a:rPr>
              <a:t>veterinarje</a:t>
            </a:r>
            <a:r>
              <a:rPr lang="en-GB" sz="2400" noProof="0" dirty="0">
                <a:solidFill>
                  <a:srgbClr val="003399"/>
                </a:solidFill>
                <a:latin typeface="EC Square Sans Pro" panose="020B0506040000020004" pitchFamily="34" charset="0"/>
              </a:rPr>
              <a:t>:</a:t>
            </a:r>
            <a:r>
              <a:rPr lang="pl-PL" sz="2400" noProof="0" dirty="0">
                <a:solidFill>
                  <a:srgbClr val="003399"/>
                </a:solidFill>
                <a:latin typeface="EC Square Sans Pro" panose="020B0506040000020004" pitchFamily="34" charset="0"/>
              </a:rPr>
              <a:t> </a:t>
            </a:r>
            <a:r>
              <a:rPr lang="pl-PL" sz="2400" noProof="0" dirty="0" err="1">
                <a:solidFill>
                  <a:srgbClr val="003399"/>
                </a:solidFill>
                <a:latin typeface="EC Square Sans Pro" panose="020B0506040000020004" pitchFamily="34" charset="0"/>
              </a:rPr>
              <a:t>Novi</a:t>
            </a:r>
            <a:r>
              <a:rPr lang="pl-PL" sz="2400" noProof="0" dirty="0">
                <a:solidFill>
                  <a:srgbClr val="003399"/>
                </a:solidFill>
                <a:latin typeface="EC Square Sans Pro" panose="020B0506040000020004" pitchFamily="34" charset="0"/>
              </a:rPr>
              <a:t> </a:t>
            </a:r>
            <a:r>
              <a:rPr lang="pl-PL" sz="2400" noProof="0" dirty="0" err="1">
                <a:solidFill>
                  <a:srgbClr val="003399"/>
                </a:solidFill>
                <a:latin typeface="EC Square Sans Pro" panose="020B0506040000020004" pitchFamily="34" charset="0"/>
              </a:rPr>
              <a:t>ukrepi</a:t>
            </a:r>
            <a:r>
              <a:rPr lang="pl-PL" sz="2400" noProof="0" dirty="0">
                <a:solidFill>
                  <a:srgbClr val="003399"/>
                </a:solidFill>
                <a:latin typeface="EC Square Sans Pro" panose="020B0506040000020004" pitchFamily="34" charset="0"/>
              </a:rPr>
              <a:t> za boj </a:t>
            </a:r>
            <a:r>
              <a:rPr lang="pl-PL" sz="2400" noProof="0" dirty="0" err="1">
                <a:solidFill>
                  <a:srgbClr val="003399"/>
                </a:solidFill>
                <a:latin typeface="EC Square Sans Pro" panose="020B0506040000020004" pitchFamily="34" charset="0"/>
              </a:rPr>
              <a:t>proti</a:t>
            </a:r>
            <a:r>
              <a:rPr lang="pl-PL" sz="2400" noProof="0" dirty="0">
                <a:solidFill>
                  <a:srgbClr val="003399"/>
                </a:solidFill>
                <a:latin typeface="EC Square Sans Pro" panose="020B0506040000020004" pitchFamily="34" charset="0"/>
              </a:rPr>
              <a:t> </a:t>
            </a:r>
            <a:r>
              <a:rPr lang="pl-PL" sz="2400" noProof="0" dirty="0" err="1">
                <a:solidFill>
                  <a:srgbClr val="003399"/>
                </a:solidFill>
                <a:latin typeface="EC Square Sans Pro" panose="020B0506040000020004" pitchFamily="34" charset="0"/>
              </a:rPr>
              <a:t>protimikrobni</a:t>
            </a:r>
            <a:r>
              <a:rPr lang="pl-PL" sz="2400" noProof="0" dirty="0">
                <a:solidFill>
                  <a:srgbClr val="003399"/>
                </a:solidFill>
                <a:latin typeface="EC Square Sans Pro" panose="020B0506040000020004" pitchFamily="34" charset="0"/>
              </a:rPr>
              <a:t> </a:t>
            </a:r>
            <a:r>
              <a:rPr lang="pl-PL" sz="2400" noProof="0" dirty="0" err="1">
                <a:solidFill>
                  <a:srgbClr val="003399"/>
                </a:solidFill>
                <a:latin typeface="EC Square Sans Pro" panose="020B0506040000020004" pitchFamily="34" charset="0"/>
              </a:rPr>
              <a:t>odpornosti</a:t>
            </a:r>
            <a:endParaRPr lang="en-GB" sz="2400" noProof="0" dirty="0">
              <a:solidFill>
                <a:srgbClr val="003399"/>
              </a:solidFill>
              <a:latin typeface="EC Square Sans Pro" panose="020B0506040000020004" pitchFamily="34" charset="0"/>
            </a:endParaRP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3661107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44700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104278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920327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618987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1271805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val="0"/>
              </a:ext>
            </a:extLst>
          </a:blip>
          <a:srcRect/>
          <a:stretch>
            <a:fillRect/>
          </a:stretch>
        </p:blipFill>
        <p:spPr bwMode="auto">
          <a:xfrm>
            <a:off x="8620811"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91751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12/6/2024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1887136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444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12/6/2024</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105985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471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12/6/2024</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3549147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149542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1471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pisrs.si/pregledPredpisa?id=URED8611"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isrs.si/pregledPredpisa?id=URED8611"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si/assets/organi-v-sestavi/UVHVVR/Zdravila/Zdravila-v-veterinarski-medicini/splosna-veterinarski-namen.pdf" TargetMode="External"/><Relationship Id="rId2" Type="http://schemas.openxmlformats.org/officeDocument/2006/relationships/hyperlink" Target="https://www.gov.si/teme/zdravila-v-veterinarski-medicini/"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eli/reg_impl/2024/1973/oj"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hyperlink" Target="https://food.ec.europa.eu/document/download/c98a296f-5589-4efe-9112-e0389b59058d_en?filename=ah_vet-med_imp-reg-2019-06_ema-advice_art-115-5.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sl-SI"/>
              <a:t>SLOVENIJA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sl-SI"/>
              <a:t>12. DECEMBER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49F1055A-BA09-8515-B87A-77FC82F3B10F}"/>
              </a:ext>
            </a:extLst>
          </p:cNvPr>
          <p:cNvSpPr/>
          <p:nvPr/>
        </p:nvSpPr>
        <p:spPr>
          <a:xfrm>
            <a:off x="9448800" y="2520950"/>
            <a:ext cx="2445213" cy="1217732"/>
          </a:xfrm>
          <a:prstGeom prst="wedgeRectCallout">
            <a:avLst>
              <a:gd name="adj1" fmla="val -69927"/>
              <a:gd name="adj2" fmla="val -183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1600" b="1" i="0" u="none" strike="noStrike" cap="none" normalizeH="0" baseline="0" noProof="0" dirty="0">
                <a:ln>
                  <a:noFill/>
                </a:ln>
                <a:solidFill>
                  <a:srgbClr val="000000"/>
                </a:solidFill>
                <a:effectLst/>
                <a:uLnTx/>
                <a:uFillTx/>
                <a:latin typeface="Calibri"/>
                <a:ea typeface="+mn-ea"/>
                <a:cs typeface="+mn-cs"/>
              </a:rPr>
              <a:t>Ne pozabite poročati o neželenih dogodkih, vključno </a:t>
            </a:r>
            <a:r>
              <a:rPr kumimoji="0" lang="sl-SI" sz="1600" b="1" i="0" u="none" strike="noStrike" cap="none" normalizeH="0" baseline="0" noProof="0" dirty="0">
                <a:ln>
                  <a:noFill/>
                </a:ln>
                <a:solidFill>
                  <a:srgbClr val="FFFF00"/>
                </a:solidFill>
                <a:effectLst/>
                <a:uLnTx/>
                <a:uFillTx/>
                <a:latin typeface="Calibri"/>
                <a:ea typeface="+mn-ea"/>
                <a:cs typeface="+mn-cs"/>
              </a:rPr>
              <a:t>s pomanjkanjem učinkovitosti. </a:t>
            </a: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a:xfrm>
            <a:off x="762000" y="158750"/>
            <a:ext cx="10363200" cy="554398"/>
          </a:xfrm>
        </p:spPr>
        <p:txBody>
          <a:bodyPr/>
          <a:lstStyle/>
          <a:p>
            <a:r>
              <a:rPr lang="sl-SI" sz="2800" b="1" dirty="0">
                <a:latin typeface="EC Square Sans Pro" panose="020B0506040000020004" pitchFamily="34" charset="0"/>
              </a:rPr>
              <a:t>Poročanje o neželenih dogodkih je ključnega pomena (</a:t>
            </a:r>
            <a:r>
              <a:rPr lang="sl-SI" sz="2800" b="1" dirty="0" err="1">
                <a:latin typeface="EC Square Sans Pro" panose="020B0506040000020004" pitchFamily="34" charset="0"/>
              </a:rPr>
              <a:t>farmakovigilanca</a:t>
            </a:r>
            <a:r>
              <a:rPr lang="sl-SI" sz="2800" b="1" dirty="0">
                <a:latin typeface="EC Square Sans Pro" panose="020B0506040000020004" pitchFamily="34" charset="0"/>
              </a:rPr>
              <a:t>)</a:t>
            </a:r>
          </a:p>
          <a:p>
            <a:endParaRPr lang="es-ES" sz="2800" b="1" dirty="0">
              <a:latin typeface="EC Square Sans Pro" panose="020B0506040000020004" pitchFamily="34" charset="0"/>
            </a:endParaRPr>
          </a:p>
        </p:txBody>
      </p:sp>
      <p:sp>
        <p:nvSpPr>
          <p:cNvPr id="5" name="Speech Bubble: Rectangle 4">
            <a:extLst>
              <a:ext uri="{FF2B5EF4-FFF2-40B4-BE49-F238E27FC236}">
                <a16:creationId xmlns:a16="http://schemas.microsoft.com/office/drawing/2014/main" id="{FC1A1F8C-AE51-78BD-FBBB-8533FF0C7835}"/>
              </a:ext>
            </a:extLst>
          </p:cNvPr>
          <p:cNvSpPr/>
          <p:nvPr/>
        </p:nvSpPr>
        <p:spPr>
          <a:xfrm>
            <a:off x="9296400" y="5035550"/>
            <a:ext cx="2819400" cy="1447800"/>
          </a:xfrm>
          <a:prstGeom prst="wedgeRectCallout">
            <a:avLst>
              <a:gd name="adj1" fmla="val -61304"/>
              <a:gd name="adj2" fmla="val -632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400" dirty="0">
                <a:ln w="0"/>
                <a:solidFill>
                  <a:schemeClr val="tx1"/>
                </a:solidFill>
                <a:effectLst>
                  <a:outerShdw blurRad="38100" dist="19050" dir="2700000" algn="tl" rotWithShape="0">
                    <a:schemeClr val="dk1">
                      <a:alpha val="40000"/>
                    </a:schemeClr>
                  </a:outerShdw>
                </a:effectLst>
              </a:rPr>
              <a:t>Zakaj je treba o tem poročati? Za zagotovitev varnosti, spremljanje učinkovitosti, preprečevanje škode, za smernice za oblikovanje predpisov in za obveščanje raziskovalcev.</a:t>
            </a:r>
          </a:p>
        </p:txBody>
      </p:sp>
      <p:graphicFrame>
        <p:nvGraphicFramePr>
          <p:cNvPr id="6" name="Diagram 5">
            <a:extLst>
              <a:ext uri="{FF2B5EF4-FFF2-40B4-BE49-F238E27FC236}">
                <a16:creationId xmlns:a16="http://schemas.microsoft.com/office/drawing/2014/main" id="{B565DF45-1A4A-43A0-4D72-FBBCAE837E4D}"/>
              </a:ext>
            </a:extLst>
          </p:cNvPr>
          <p:cNvGraphicFramePr/>
          <p:nvPr>
            <p:extLst>
              <p:ext uri="{D42A27DB-BD31-4B8C-83A1-F6EECF244321}">
                <p14:modId xmlns:p14="http://schemas.microsoft.com/office/powerpoint/2010/main" val="3077446913"/>
              </p:ext>
            </p:extLst>
          </p:nvPr>
        </p:nvGraphicFramePr>
        <p:xfrm>
          <a:off x="990600" y="1530350"/>
          <a:ext cx="7924800" cy="514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F8FD1B9D-9852-04F1-8D08-ADBE1CE5FC21}"/>
              </a:ext>
            </a:extLst>
          </p:cNvPr>
          <p:cNvSpPr/>
          <p:nvPr/>
        </p:nvSpPr>
        <p:spPr>
          <a:xfrm>
            <a:off x="27354" y="3054350"/>
            <a:ext cx="1725246" cy="1981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2000" b="1" dirty="0"/>
              <a:t>Neželeni dogodki so: </a:t>
            </a:r>
          </a:p>
        </p:txBody>
      </p:sp>
    </p:spTree>
    <p:extLst>
      <p:ext uri="{BB962C8B-B14F-4D97-AF65-F5344CB8AC3E}">
        <p14:creationId xmlns:p14="http://schemas.microsoft.com/office/powerpoint/2010/main" val="20543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r>
              <a:rPr lang="sl-SI" sz="2800" b="1">
                <a:latin typeface="EC Square Sans Pro"/>
                <a:cs typeface="Arial"/>
              </a:rPr>
              <a:t>Odstranjevanje zdravil za uporabo v veterinarski medicini</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sl-SI">
                <a:solidFill>
                  <a:srgbClr val="003399"/>
                </a:solidFill>
                <a:latin typeface="EC Square Sans Pro" panose="020B0506040000020004" pitchFamily="34" charset="0"/>
                <a:ea typeface="+mn-ea"/>
                <a:cs typeface="Arial" panose="020B0604020202020204" pitchFamily="34" charset="0"/>
              </a:rPr>
              <a:t>Primarna ovojnina in ostanki zdravila po uporabi.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sl-SI">
                <a:solidFill>
                  <a:srgbClr val="003399"/>
                </a:solidFill>
                <a:latin typeface="EC Square Sans Pro" panose="020B0506040000020004" pitchFamily="34" charset="0"/>
                <a:ea typeface="+mn-ea"/>
                <a:cs typeface="Arial" panose="020B0604020202020204" pitchFamily="34" charset="0"/>
              </a:rPr>
              <a:t>Zdravila za uporabo v veterinarski ali medicirana krma, ki jim je potekel rok uporabe ali niso bila shranjena skladno z navodili.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sl-SI">
                <a:solidFill>
                  <a:srgbClr val="003399"/>
                </a:solidFill>
                <a:latin typeface="EC Square Sans Pro" panose="020B0506040000020004" pitchFamily="34" charset="0"/>
                <a:ea typeface="+mn-ea"/>
                <a:cs typeface="Arial" panose="020B0604020202020204" pitchFamily="34" charset="0"/>
              </a:rPr>
              <a:t>Predpisovanje količine, ki presega potrebno količino ali opustitev režima zdravljenja zaradi administracijskih težav, neželenih reakcij, sprememb v zdravljenju ali ker je žival med zdravljenjem poginila. </a:t>
            </a:r>
          </a:p>
        </p:txBody>
      </p:sp>
      <p:sp>
        <p:nvSpPr>
          <p:cNvPr id="8" name="Rectángulo 7"/>
          <p:cNvSpPr/>
          <p:nvPr/>
        </p:nvSpPr>
        <p:spPr>
          <a:xfrm>
            <a:off x="381000" y="6407150"/>
            <a:ext cx="9220200" cy="261610"/>
          </a:xfrm>
          <a:prstGeom prst="rect">
            <a:avLst/>
          </a:prstGeom>
        </p:spPr>
        <p:txBody>
          <a:bodyPr wrap="square">
            <a:spAutoFit/>
          </a:bodyPr>
          <a:lstStyle/>
          <a:p>
            <a:r>
              <a:rPr lang="sl-SI" sz="110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sl-SI" sz="2400" b="1">
                <a:solidFill>
                  <a:schemeClr val="bg1"/>
                </a:solidFill>
                <a:latin typeface="EC Square Sans Pro" panose="020B0506040000020004" pitchFamily="34" charset="0"/>
                <a:ea typeface="+mn-ea"/>
                <a:cs typeface="Arial" panose="020B0604020202020204" pitchFamily="34" charset="0"/>
              </a:rPr>
              <a:t>Kako in kje pride do farmacevtskih odpadkov?</a:t>
            </a:r>
          </a:p>
        </p:txBody>
      </p:sp>
    </p:spTree>
    <p:extLst>
      <p:ext uri="{BB962C8B-B14F-4D97-AF65-F5344CB8AC3E}">
        <p14:creationId xmlns:p14="http://schemas.microsoft.com/office/powerpoint/2010/main" val="40025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a:xfrm>
            <a:off x="762000" y="311150"/>
            <a:ext cx="10744200" cy="476730"/>
          </a:xfrm>
        </p:spPr>
        <p:txBody>
          <a:bodyPr/>
          <a:lstStyle/>
          <a:p>
            <a:r>
              <a:rPr lang="sl-SI" sz="2800" b="1" dirty="0">
                <a:latin typeface="EC Square Sans Pro" panose="020B0506040000020004" pitchFamily="34" charset="0"/>
              </a:rPr>
              <a:t>Odstranjevanje zdravil za uporabo v veterinarski medicini</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sl-SI">
                <a:solidFill>
                  <a:srgbClr val="003399"/>
                </a:solidFill>
                <a:latin typeface="EC Square Sans Pro" panose="020B0506040000020004" pitchFamily="34" charset="0"/>
                <a:cs typeface="Arial" panose="020B0604020202020204" pitchFamily="34" charset="0"/>
              </a:rPr>
              <a:t>Za minimiziranje farmacevtskih odpadkov so odgovorni vsi (predpisujoči veterinarji in uporabniki).</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sl-SI">
                <a:solidFill>
                  <a:srgbClr val="003399"/>
                </a:solidFill>
                <a:latin typeface="EC Square Sans Pro" panose="020B0506040000020004" pitchFamily="34" charset="0"/>
                <a:cs typeface="Arial" panose="020B0604020202020204" pitchFamily="34" charset="0"/>
              </a:rPr>
              <a:t>Odstranjevanje farmacevtskih odpadkov v vodotoke ni dovoljeno.</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sl-SI">
                <a:solidFill>
                  <a:srgbClr val="003399"/>
                </a:solidFill>
                <a:latin typeface="EC Square Sans Pro" panose="020B0506040000020004" pitchFamily="34" charset="0"/>
                <a:cs typeface="Arial" panose="020B0604020202020204" pitchFamily="34" charset="0"/>
              </a:rPr>
              <a:t>Farmacevtske odpadke je treba shraniti v namenski vsebnik, smetnjak ali objekt, da se zagotovi ustrezno zaščito zdravja živali in ljudi, krme, hrane in okolja, odpadke pa je treba ločiti od vseh zalog zdravil za uporabo v veterinarski medicini, s čimer se zagotovi, da odpadki ne bodo pomotoma uporabljeni.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sl-SI" sz="2800" b="1" dirty="0">
                <a:solidFill>
                  <a:schemeClr val="bg1"/>
                </a:solidFill>
                <a:latin typeface="EC Square Sans Pro" panose="020B0506040000020004" pitchFamily="34" charset="0"/>
                <a:ea typeface="+mn-ea"/>
                <a:cs typeface="Arial" panose="020B0604020202020204" pitchFamily="34" charset="0"/>
              </a:rPr>
              <a:t>Najboljše prakse za odstranitev </a:t>
            </a:r>
          </a:p>
          <a:p>
            <a:pPr algn="ctr"/>
            <a:r>
              <a:rPr lang="sl-SI"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sl-SI">
                <a:solidFill>
                  <a:srgbClr val="003399"/>
                </a:solidFill>
                <a:latin typeface="EC Square Sans Pro" panose="020B0506040000020004" pitchFamily="34" charset="0"/>
                <a:cs typeface="Arial" panose="020B0604020202020204" pitchFamily="34" charset="0"/>
              </a:rPr>
              <a:t>Odpadke je treba zavreči skladno s povzetkom glavnih značilnosti zdravila (SPC), zakonodajo o odpadkih ter nacionalnimi sistemi, ki so bili razviti po posvetu z vsemi strankami, udeleženimi pri zbiranju, transportu in odstranjevanju odpadkov.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sl-SI">
                <a:solidFill>
                  <a:srgbClr val="003399"/>
                </a:solidFill>
                <a:latin typeface="EC Square Sans Pro" panose="020B0506040000020004" pitchFamily="34" charset="0"/>
                <a:cs typeface="Arial" panose="020B0604020202020204" pitchFamily="34" charset="0"/>
              </a:rPr>
              <a:t>Države članice morajo poskrbeti, da bodo za odpadna zdravila za uporabo v veterinarski medicini na voljo ustrezni sistemi za zbiranje ali odstranjevanje (to vključuje medicirano krmo), obenem pa morajo zagotoviti, da bodo kmetom, imetnikom živali, veterinarjem in drugim zadevnim osebam na voljo lokacije točk za zbiranje ali odstranjevanje, kot tudi druge zadevne informacije. </a:t>
            </a:r>
          </a:p>
          <a:p>
            <a:r>
              <a:rPr lang="sl-SI">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298802"/>
            <a:ext cx="68580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2800" b="1" i="0" u="none" strike="noStrike" cap="none" normalizeH="0" baseline="0" noProof="0" dirty="0">
                <a:ln>
                  <a:noFill/>
                </a:ln>
                <a:solidFill>
                  <a:srgbClr val="FFFFFF"/>
                </a:solidFill>
                <a:effectLst/>
                <a:uLnTx/>
                <a:uFillTx/>
                <a:latin typeface="EC Square Sans Pro" panose="020B0506040000020004" pitchFamily="34" charset="0"/>
                <a:ea typeface="+mn-ea"/>
                <a:cs typeface="+mn-cs"/>
              </a:rPr>
              <a:t>Drugi preudarki za recepte</a:t>
            </a: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sl-SI" b="1">
                <a:latin typeface="Arial"/>
                <a:cs typeface="Arial"/>
              </a:rPr>
              <a:t>Smernice za preudarno uporabo</a:t>
            </a: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l-SI" sz="2400" b="0" i="0" u="none" strike="noStrike" cap="none" normalizeH="0" baseline="0" noProof="0">
                <a:ln>
                  <a:noFill/>
                </a:ln>
                <a:solidFill>
                  <a:srgbClr val="002060"/>
                </a:solidFill>
                <a:effectLst/>
                <a:uLnTx/>
                <a:uFillTx/>
                <a:latin typeface="EC Square Sans Pro"/>
                <a:ea typeface="EC Square Sans Pro"/>
                <a:cs typeface="EC Square Sans Pro"/>
              </a:rPr>
              <a:t>Smernice za preudarno uporabo protimikrobnih sredstev v veterinarski medicini 2015/C 299/04</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sl-SI" sz="1600" b="0" i="0" u="none" strike="noStrike" cap="none" normalizeH="0" baseline="0" noProof="0">
                <a:ln>
                  <a:noFill/>
                </a:ln>
                <a:solidFill>
                  <a:srgbClr val="002060"/>
                </a:solidFill>
                <a:effectLst/>
                <a:uLnTx/>
                <a:uFillTx/>
                <a:latin typeface="EC Square Sans Pro"/>
              </a:rPr>
              <a:t>https://health.ec.europa.eu/system/files/2016-11/2015_prudent_use_guidelines_en_0.pdf</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2400" b="0" i="0" u="none" strike="noStrike" cap="none" normalizeH="0" baseline="0" noProof="0">
                <a:ln>
                  <a:noFill/>
                </a:ln>
                <a:solidFill>
                  <a:srgbClr val="002060"/>
                </a:solidFill>
                <a:effectLst/>
                <a:uLnTx/>
                <a:uFillTx/>
                <a:latin typeface="EC Square Sans Pro"/>
              </a:rPr>
              <a:t>Okvir najboljših praks za uporabo protimikrobnih sredstev pri živalih za proizvodnjo živil v EU – doseganje naslednje stopnje.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sl-SI" sz="1600" b="0" i="0" u="none" strike="noStrike" cap="none" normalizeH="0" baseline="0" noProof="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7881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cap="none" normalizeH="0" baseline="0" noProof="0" dirty="0">
                <a:ln>
                  <a:noFill/>
                </a:ln>
                <a:solidFill>
                  <a:srgbClr val="003399"/>
                </a:solidFill>
                <a:effectLst/>
                <a:highlight>
                  <a:srgbClr val="ECEBEB"/>
                </a:highlight>
                <a:uLnTx/>
                <a:uFillTx/>
              </a:rPr>
              <a:t>Ni</a:t>
            </a:r>
            <a:r>
              <a:rPr lang="sl-SI" dirty="0">
                <a:solidFill>
                  <a:srgbClr val="003399"/>
                </a:solidFill>
                <a:highlight>
                  <a:srgbClr val="ECEBEB"/>
                </a:highlight>
              </a:rPr>
              <a:t> </a:t>
            </a:r>
            <a:r>
              <a:rPr kumimoji="0" lang="sl-SI" sz="1800" b="0" i="0" u="none" strike="noStrike" cap="none" normalizeH="0" baseline="0" noProof="0" dirty="0">
                <a:ln>
                  <a:noFill/>
                </a:ln>
                <a:solidFill>
                  <a:srgbClr val="003399"/>
                </a:solidFill>
                <a:effectLst/>
                <a:highlight>
                  <a:srgbClr val="ECEBEB"/>
                </a:highlight>
                <a:uLnTx/>
                <a:uFillTx/>
              </a:rPr>
              <a:t>pravno zavezujoče kot predhodni akti/predhodna določila!</a:t>
            </a:r>
          </a:p>
        </p:txBody>
      </p:sp>
    </p:spTree>
    <p:extLst>
      <p:ext uri="{BB962C8B-B14F-4D97-AF65-F5344CB8AC3E}">
        <p14:creationId xmlns:p14="http://schemas.microsoft.com/office/powerpoint/2010/main" val="280605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sl-SI" b="1">
                <a:solidFill>
                  <a:srgbClr val="002060"/>
                </a:solidFill>
                <a:latin typeface="EC Square Sans Pro" panose="020B0506040000020004" pitchFamily="34" charset="0"/>
              </a:rPr>
              <a:t>Zakonodaja o zdravju živali </a:t>
            </a:r>
            <a:r>
              <a:rPr lang="sl-SI">
                <a:solidFill>
                  <a:srgbClr val="002060"/>
                </a:solidFill>
                <a:latin typeface="EC Square Sans Pro" panose="020B0506040000020004" pitchFamily="34" charset="0"/>
              </a:rPr>
              <a:t>(Uredba (EU) 2016/429 o prenosljivih boleznih živali)</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2400" b="1" i="0" u="none" strike="noStrike" cap="none" normalizeH="0" baseline="0" noProof="0">
                <a:ln>
                  <a:noFill/>
                </a:ln>
                <a:solidFill>
                  <a:srgbClr val="FFFFFF"/>
                </a:solidFill>
                <a:effectLst/>
                <a:uLnTx/>
                <a:uFillTx/>
                <a:latin typeface="EC Square Sans Pro" panose="020B0506040000020004" pitchFamily="34" charset="0"/>
              </a:rPr>
              <a:t>„Bolje preprečiti kot zdraviti“</a:t>
            </a: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2923877"/>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sl-SI" sz="1600" b="0" i="0" u="none" strike="noStrike" cap="none" normalizeH="0" baseline="0" noProof="0" dirty="0">
                <a:ln>
                  <a:noFill/>
                </a:ln>
                <a:solidFill>
                  <a:srgbClr val="002060"/>
                </a:solidFill>
                <a:effectLst/>
                <a:uLnTx/>
                <a:uFillTx/>
                <a:latin typeface="EC Square Sans Pro" panose="020B0506040000020004" pitchFamily="34" charset="0"/>
              </a:rPr>
              <a:t>Jasna </a:t>
            </a:r>
            <a:r>
              <a:rPr kumimoji="0" lang="sl-SI" sz="1600" b="1" i="0" u="none" strike="noStrike" cap="none" normalizeH="0" baseline="0" noProof="0" dirty="0">
                <a:ln>
                  <a:noFill/>
                </a:ln>
                <a:solidFill>
                  <a:srgbClr val="002060"/>
                </a:solidFill>
                <a:effectLst/>
                <a:uLnTx/>
                <a:uFillTx/>
                <a:latin typeface="EC Square Sans Pro" panose="020B0506040000020004" pitchFamily="34" charset="0"/>
              </a:rPr>
              <a:t>odgovornost</a:t>
            </a:r>
            <a:r>
              <a:rPr kumimoji="0" lang="sl-SI" sz="1600" b="0" i="0" u="none" strike="noStrike" cap="none" normalizeH="0" baseline="0" noProof="0" dirty="0">
                <a:ln>
                  <a:noFill/>
                </a:ln>
                <a:solidFill>
                  <a:srgbClr val="002060"/>
                </a:solidFill>
                <a:effectLst/>
                <a:uLnTx/>
                <a:uFillTx/>
                <a:latin typeface="EC Square Sans Pro" panose="020B0506040000020004" pitchFamily="34" charset="0"/>
              </a:rPr>
              <a:t> za vse, ki so vpleteni v zdravje živali </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l-SI" sz="1600" b="1" i="0" u="none" strike="noStrike" cap="none" normalizeH="0" baseline="0" noProof="0" dirty="0">
                <a:ln>
                  <a:noFill/>
                </a:ln>
                <a:solidFill>
                  <a:srgbClr val="002060"/>
                </a:solidFill>
                <a:effectLst/>
                <a:uLnTx/>
                <a:uFillTx/>
                <a:latin typeface="EC Square Sans Pro"/>
                <a:sym typeface="Wingdings" panose="05000000000000000000" pitchFamily="2" charset="2"/>
              </a:rPr>
              <a:t>Operaterji</a:t>
            </a:r>
            <a:r>
              <a:rPr kumimoji="0" lang="sl-SI" sz="1600" b="0" i="0" u="none" strike="noStrike" cap="none" normalizeH="0" baseline="0" noProof="0" dirty="0">
                <a:ln>
                  <a:noFill/>
                </a:ln>
                <a:solidFill>
                  <a:srgbClr val="002060"/>
                </a:solidFill>
                <a:effectLst/>
                <a:uLnTx/>
                <a:uFillTx/>
                <a:latin typeface="EC Square Sans Pro"/>
                <a:sym typeface="Wingdings" panose="05000000000000000000" pitchFamily="2" charset="2"/>
              </a:rPr>
              <a:t>  zagotavljajo visoko raven zdravja in dobrobiti živali ter biološko zaščito</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l-SI" sz="1600" b="1"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Veterinarji </a:t>
            </a:r>
            <a:r>
              <a:rPr kumimoji="0" lang="sl-SI" sz="1600" b="0"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 povečujejo osveščenost ter pomagajo pri preprečevanju in širjenju patogenih organizmov</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l-SI" sz="1600" b="1" i="0" u="none" strike="noStrike" cap="none" normalizeH="0" baseline="0" noProof="0" dirty="0">
                <a:ln>
                  <a:noFill/>
                </a:ln>
                <a:solidFill>
                  <a:srgbClr val="002060"/>
                </a:solidFill>
                <a:effectLst/>
                <a:uLnTx/>
                <a:uFillTx/>
                <a:latin typeface="EC Square Sans Pro"/>
                <a:sym typeface="Wingdings" panose="05000000000000000000" pitchFamily="2" charset="2"/>
              </a:rPr>
              <a:t>Pristojni organi</a:t>
            </a:r>
            <a:r>
              <a:rPr kumimoji="0" lang="sl-SI" sz="1600" b="0" i="0" u="none" strike="noStrike" cap="none" normalizeH="0" baseline="0" noProof="0" dirty="0">
                <a:ln>
                  <a:noFill/>
                </a:ln>
                <a:solidFill>
                  <a:srgbClr val="002060"/>
                </a:solidFill>
                <a:effectLst/>
                <a:uLnTx/>
                <a:uFillTx/>
                <a:latin typeface="EC Square Sans Pro"/>
                <a:sym typeface="Wingdings" panose="05000000000000000000" pitchFamily="2" charset="2"/>
              </a:rPr>
              <a:t>  ščitijo zdravje živali, ljudi</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sl-SI" sz="1600" b="0" i="0" u="none" strike="noStrike" cap="none" normalizeH="0" baseline="0" noProof="0" dirty="0">
                <a:ln>
                  <a:noFill/>
                </a:ln>
                <a:solidFill>
                  <a:srgbClr val="002060"/>
                </a:solidFill>
                <a:effectLst/>
                <a:uLnTx/>
                <a:uFillTx/>
                <a:latin typeface="EC Square Sans Pro"/>
              </a:rPr>
              <a:t> in okolja</a:t>
            </a: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523768"/>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sl-SI" sz="1600" b="1" i="0" u="none" strike="noStrike" cap="none" normalizeH="0" baseline="0" noProof="0" dirty="0" err="1">
                <a:ln>
                  <a:noFill/>
                </a:ln>
                <a:solidFill>
                  <a:srgbClr val="FFFFFF"/>
                </a:solidFill>
                <a:effectLst/>
                <a:uLnTx/>
                <a:uFillTx/>
                <a:latin typeface="EC Square Sans Pro" panose="020B0506040000020004" pitchFamily="34" charset="0"/>
              </a:rPr>
              <a:t>Prioritizacija</a:t>
            </a:r>
            <a:r>
              <a:rPr kumimoji="0" lang="sl-SI" sz="1600" b="1" i="0" u="none" strike="noStrike" cap="none" normalizeH="0" baseline="0" noProof="0" dirty="0">
                <a:ln>
                  <a:noFill/>
                </a:ln>
                <a:solidFill>
                  <a:srgbClr val="FFFFFF"/>
                </a:solidFill>
                <a:effectLst/>
                <a:uLnTx/>
                <a:uFillTx/>
                <a:latin typeface="EC Square Sans Pro" panose="020B0506040000020004" pitchFamily="34" charset="0"/>
              </a:rPr>
              <a:t> </a:t>
            </a:r>
            <a:r>
              <a:rPr kumimoji="0" lang="sl-SI" sz="1600" b="0" i="0" u="none" strike="noStrike" cap="none" normalizeH="0" baseline="0" noProof="0" dirty="0">
                <a:ln>
                  <a:noFill/>
                </a:ln>
                <a:solidFill>
                  <a:srgbClr val="FFFFFF"/>
                </a:solidFill>
                <a:effectLst/>
                <a:uLnTx/>
                <a:uFillTx/>
                <a:latin typeface="EC Square Sans Pro" panose="020B0506040000020004" pitchFamily="34" charset="0"/>
              </a:rPr>
              <a:t>posredovanja EU</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l-SI" sz="1600" b="0" i="0" u="none" strike="noStrike" cap="none" normalizeH="0" baseline="0" noProof="0" dirty="0">
                <a:ln>
                  <a:noFill/>
                </a:ln>
                <a:solidFill>
                  <a:srgbClr val="FFFFFF"/>
                </a:solidFill>
                <a:effectLst/>
                <a:uLnTx/>
                <a:uFillTx/>
                <a:latin typeface="EC Square Sans Pro" panose="020B0506040000020004" pitchFamily="34" charset="0"/>
              </a:rPr>
              <a:t>Regulativna orodja/posegi v primerih odpornih patogenih organizmov: „povzročitelji bolezni“</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l-SI" sz="1600" b="0" i="0" u="none" strike="noStrike" cap="none" normalizeH="0" baseline="0" noProof="0" dirty="0">
                <a:ln>
                  <a:noFill/>
                </a:ln>
                <a:solidFill>
                  <a:srgbClr val="FFFFFF"/>
                </a:solidFill>
                <a:effectLst/>
                <a:uLnTx/>
                <a:uFillTx/>
                <a:latin typeface="EC Square Sans Pro" panose="020B0506040000020004" pitchFamily="34" charset="0"/>
              </a:rPr>
              <a:t>Lahko se uporablja ukrepe za preprečevanje in nadzor bolezni (nadzorovanje, uničevanje itd.)</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l-SI" sz="1600" b="0" i="0" u="none" strike="noStrike" cap="none" normalizeH="0" baseline="0" noProof="0" dirty="0">
                <a:ln>
                  <a:noFill/>
                </a:ln>
                <a:solidFill>
                  <a:srgbClr val="FFFFFF"/>
                </a:solidFill>
                <a:effectLst/>
                <a:uLnTx/>
                <a:uFillTx/>
                <a:latin typeface="EC Square Sans Pro" panose="020B0506040000020004" pitchFamily="34" charset="0"/>
              </a:rPr>
              <a:t>Pravna podlaga spremljanja protimikrobne odpornosti pri živalskih patogenih organizmih</a:t>
            </a: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l-SI" sz="1800" b="1" i="0" u="none" strike="noStrike" cap="none" normalizeH="0" baseline="0" noProof="0">
                <a:ln>
                  <a:noFill/>
                </a:ln>
                <a:solidFill>
                  <a:srgbClr val="002060"/>
                </a:solidFill>
                <a:effectLst/>
                <a:uLnTx/>
                <a:uFillTx/>
                <a:latin typeface="EC Square Sans Pro" panose="020B0506040000020004" pitchFamily="34" charset="0"/>
                <a:ea typeface="+mn-ea"/>
                <a:cs typeface="+mn-cs"/>
              </a:rPr>
              <a:t>Pristop, </a:t>
            </a:r>
            <a:r>
              <a:rPr kumimoji="0" lang="sl-SI" sz="1800" b="0" i="0" u="none" strike="noStrike" cap="none" normalizeH="0" baseline="0" noProof="0">
                <a:ln>
                  <a:noFill/>
                </a:ln>
                <a:solidFill>
                  <a:srgbClr val="002060"/>
                </a:solidFill>
                <a:effectLst/>
                <a:uLnTx/>
                <a:uFillTx/>
                <a:latin typeface="EC Square Sans Pro" panose="020B0506040000020004" pitchFamily="34" charset="0"/>
                <a:ea typeface="+mn-ea"/>
                <a:cs typeface="+mn-cs"/>
              </a:rPr>
              <a:t>ki ga žene </a:t>
            </a:r>
            <a:r>
              <a:rPr kumimoji="0" lang="sl-SI" sz="1800" b="1" i="0" u="none" strike="noStrike" cap="none" normalizeH="0" baseline="0" noProof="0">
                <a:ln>
                  <a:noFill/>
                </a:ln>
                <a:solidFill>
                  <a:srgbClr val="002060"/>
                </a:solidFill>
                <a:effectLst/>
                <a:uLnTx/>
                <a:uFillTx/>
                <a:latin typeface="EC Square Sans Pro" panose="020B0506040000020004" pitchFamily="34" charset="0"/>
                <a:ea typeface="+mn-ea"/>
                <a:cs typeface="+mn-cs"/>
              </a:rPr>
              <a:t>preventiva</a:t>
            </a:r>
            <a:r>
              <a:rPr kumimoji="0" lang="sl-SI" sz="1800" b="0" i="0" u="none" strike="noStrike" cap="none" normalizeH="0" baseline="0" noProof="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sl-SI" sz="1800" b="0" i="0" u="none" strike="noStrike" cap="none" normalizeH="0" baseline="0" noProof="0">
                <a:ln>
                  <a:noFill/>
                </a:ln>
                <a:solidFill>
                  <a:srgbClr val="002060"/>
                </a:solidFill>
                <a:effectLst/>
                <a:uLnTx/>
                <a:uFillTx/>
                <a:latin typeface="EC Square Sans Pro" panose="020B0506040000020004" pitchFamily="34" charset="0"/>
                <a:ea typeface="+mn-ea"/>
                <a:cs typeface="+mn-cs"/>
              </a:rPr>
              <a:t>izboljšanje zdravja živali in ukrepi za biološko zaščito, dobre kmetijske prakse</a:t>
            </a:r>
          </a:p>
        </p:txBody>
      </p:sp>
    </p:spTree>
    <p:extLst>
      <p:ext uri="{BB962C8B-B14F-4D97-AF65-F5344CB8AC3E}">
        <p14:creationId xmlns:p14="http://schemas.microsoft.com/office/powerpoint/2010/main" val="210125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206750"/>
            <a:ext cx="3269385" cy="1637690"/>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sl-SI" sz="4400" b="1" dirty="0">
                <a:solidFill>
                  <a:schemeClr val="tx2"/>
                </a:solidFill>
                <a:latin typeface="EC Square Sans Pro"/>
                <a:cs typeface="Arial"/>
              </a:rPr>
              <a:t>Nacionalne določbe</a:t>
            </a:r>
          </a:p>
        </p:txBody>
      </p:sp>
      <p:pic>
        <p:nvPicPr>
          <p:cNvPr id="1026" name="Picture 2">
            <a:extLst>
              <a:ext uri="{FF2B5EF4-FFF2-40B4-BE49-F238E27FC236}">
                <a16:creationId xmlns:a16="http://schemas.microsoft.com/office/drawing/2014/main" id="{F208CF0B-FC71-EA31-B631-34D0372A334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6096000" y="3076944"/>
            <a:ext cx="2428875" cy="14121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102F40AC-E992-C2D9-E0D9-286B68AEB1C8}"/>
              </a:ext>
            </a:extLst>
          </p:cNvPr>
          <p:cNvSpPr>
            <a:spLocks noGrp="1"/>
          </p:cNvSpPr>
          <p:nvPr>
            <p:ph type="body" sz="quarter" idx="10"/>
          </p:nvPr>
        </p:nvSpPr>
        <p:spPr>
          <a:xfrm>
            <a:off x="1219200" y="996950"/>
            <a:ext cx="8008947" cy="1143000"/>
          </a:xfrm>
        </p:spPr>
        <p:txBody>
          <a:bodyPr/>
          <a:lstStyle/>
          <a:p>
            <a:r>
              <a:rPr lang="sl-SI" dirty="0"/>
              <a:t>Uredba o izvajanju uredbe (Uredba 2019/6/EU) o zdravilih za uporabo v veterinarski medicini - Uradni list RS, št. 109/23</a:t>
            </a:r>
          </a:p>
        </p:txBody>
      </p:sp>
      <p:sp>
        <p:nvSpPr>
          <p:cNvPr id="4" name="PoljeZBesedilom 3">
            <a:extLst>
              <a:ext uri="{FF2B5EF4-FFF2-40B4-BE49-F238E27FC236}">
                <a16:creationId xmlns:a16="http://schemas.microsoft.com/office/drawing/2014/main" id="{6E89D9B4-3494-601C-FFAF-1DE619790510}"/>
              </a:ext>
            </a:extLst>
          </p:cNvPr>
          <p:cNvSpPr txBox="1"/>
          <p:nvPr/>
        </p:nvSpPr>
        <p:spPr>
          <a:xfrm>
            <a:off x="2514600" y="2597150"/>
            <a:ext cx="6094140"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ysClr val="windowText" lastClr="000000"/>
                </a:solidFill>
                <a:effectLst/>
                <a:uLnTx/>
                <a:uFillTx/>
                <a:hlinkClick r:id="rId2"/>
              </a:rPr>
              <a:t>https://pisrs.si/pregledPredpisa?id=URED8611</a:t>
            </a:r>
            <a:r>
              <a:rPr kumimoji="0" lang="sl-SI" sz="1800" b="0" i="0" u="none" strike="noStrike" kern="0" cap="none" spc="0" normalizeH="0" baseline="0" noProof="0" dirty="0">
                <a:ln>
                  <a:noFill/>
                </a:ln>
                <a:solidFill>
                  <a:sysClr val="windowText" lastClr="000000"/>
                </a:solidFill>
                <a:effectLst/>
                <a:uLnTx/>
                <a:uFillTx/>
              </a:rPr>
              <a:t> </a:t>
            </a:r>
          </a:p>
        </p:txBody>
      </p:sp>
      <p:sp>
        <p:nvSpPr>
          <p:cNvPr id="5" name="PoljeZBesedilom 4">
            <a:extLst>
              <a:ext uri="{FF2B5EF4-FFF2-40B4-BE49-F238E27FC236}">
                <a16:creationId xmlns:a16="http://schemas.microsoft.com/office/drawing/2014/main" id="{6DB0E7DB-2976-6297-640D-216EFFBA39FF}"/>
              </a:ext>
            </a:extLst>
          </p:cNvPr>
          <p:cNvSpPr txBox="1"/>
          <p:nvPr/>
        </p:nvSpPr>
        <p:spPr>
          <a:xfrm>
            <a:off x="2286000" y="3658368"/>
            <a:ext cx="6172200" cy="147732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ysClr val="windowText" lastClr="000000"/>
                </a:solidFill>
                <a:effectLst/>
                <a:uLnTx/>
                <a:uFillTx/>
              </a:rPr>
              <a:t>Protimikrobna zdravila se v Republiki Sloveniji izdaja le na podlagi veterinarskega recepta (nakup po spletu je prepovedan). Veletrgovci dostavljajo protimikrobne zdravila trgovcem na drobno, to je lekarnam in veterinarskim organizacijam.</a:t>
            </a:r>
          </a:p>
        </p:txBody>
      </p:sp>
      <p:sp>
        <p:nvSpPr>
          <p:cNvPr id="7" name="PoljeZBesedilom 6">
            <a:extLst>
              <a:ext uri="{FF2B5EF4-FFF2-40B4-BE49-F238E27FC236}">
                <a16:creationId xmlns:a16="http://schemas.microsoft.com/office/drawing/2014/main" id="{CC9E1EDB-2C67-1256-EB98-FB06246C483D}"/>
              </a:ext>
            </a:extLst>
          </p:cNvPr>
          <p:cNvSpPr txBox="1"/>
          <p:nvPr/>
        </p:nvSpPr>
        <p:spPr>
          <a:xfrm>
            <a:off x="3352800" y="5416550"/>
            <a:ext cx="6094070"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err="1">
                <a:ln>
                  <a:noFill/>
                </a:ln>
                <a:solidFill>
                  <a:sysClr val="windowText" lastClr="000000"/>
                </a:solidFill>
                <a:effectLst/>
                <a:uLnTx/>
                <a:uFillTx/>
              </a:rPr>
              <a:t>Veledrogerije</a:t>
            </a:r>
            <a:r>
              <a:rPr kumimoji="0" lang="sl-SI" sz="1800" b="0" i="0" u="none" strike="noStrike" kern="0" cap="none" spc="0" normalizeH="0" baseline="0" noProof="0" dirty="0">
                <a:ln>
                  <a:noFill/>
                </a:ln>
                <a:solidFill>
                  <a:sysClr val="windowText" lastClr="000000"/>
                </a:solidFill>
                <a:effectLst/>
                <a:uLnTx/>
                <a:uFillTx/>
              </a:rPr>
              <a:t> so po zakonu dolžne poročati pristojnemu organu o prometu (prodaji) vseh zdravil.</a:t>
            </a:r>
          </a:p>
        </p:txBody>
      </p:sp>
    </p:spTree>
    <p:extLst>
      <p:ext uri="{BB962C8B-B14F-4D97-AF65-F5344CB8AC3E}">
        <p14:creationId xmlns:p14="http://schemas.microsoft.com/office/powerpoint/2010/main" val="602543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9E069015-A3C7-2576-9E41-C0853A27AB5A}"/>
              </a:ext>
            </a:extLst>
          </p:cNvPr>
          <p:cNvSpPr>
            <a:spLocks noGrp="1"/>
          </p:cNvSpPr>
          <p:nvPr>
            <p:ph type="body" sz="quarter" idx="10"/>
          </p:nvPr>
        </p:nvSpPr>
        <p:spPr/>
        <p:txBody>
          <a:bodyPr/>
          <a:lstStyle/>
          <a:p>
            <a:r>
              <a:rPr lang="sl-SI" dirty="0"/>
              <a:t>EMA, 2022</a:t>
            </a:r>
          </a:p>
        </p:txBody>
      </p:sp>
      <p:pic>
        <p:nvPicPr>
          <p:cNvPr id="3" name="Slika 2">
            <a:extLst>
              <a:ext uri="{FF2B5EF4-FFF2-40B4-BE49-F238E27FC236}">
                <a16:creationId xmlns:a16="http://schemas.microsoft.com/office/drawing/2014/main" id="{17F65881-3A60-F2FD-029D-E90037F7D275}"/>
              </a:ext>
            </a:extLst>
          </p:cNvPr>
          <p:cNvPicPr>
            <a:picLocks noChangeAspect="1"/>
          </p:cNvPicPr>
          <p:nvPr/>
        </p:nvPicPr>
        <p:blipFill>
          <a:blip r:embed="rId2"/>
          <a:stretch>
            <a:fillRect/>
          </a:stretch>
        </p:blipFill>
        <p:spPr>
          <a:xfrm>
            <a:off x="2057400" y="1443932"/>
            <a:ext cx="7802064" cy="4963218"/>
          </a:xfrm>
          <a:prstGeom prst="rect">
            <a:avLst/>
          </a:prstGeom>
        </p:spPr>
      </p:pic>
    </p:spTree>
    <p:extLst>
      <p:ext uri="{BB962C8B-B14F-4D97-AF65-F5344CB8AC3E}">
        <p14:creationId xmlns:p14="http://schemas.microsoft.com/office/powerpoint/2010/main" val="249713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3A4221C7-09E5-71EE-6D18-3DCE930DEDFF}"/>
              </a:ext>
            </a:extLst>
          </p:cNvPr>
          <p:cNvSpPr>
            <a:spLocks noGrp="1"/>
          </p:cNvSpPr>
          <p:nvPr>
            <p:ph type="body" sz="quarter" idx="10"/>
          </p:nvPr>
        </p:nvSpPr>
        <p:spPr/>
        <p:txBody>
          <a:bodyPr/>
          <a:lstStyle/>
          <a:p>
            <a:r>
              <a:rPr lang="sl-SI" dirty="0"/>
              <a:t>CIA – </a:t>
            </a:r>
            <a:r>
              <a:rPr lang="sl-SI" dirty="0" err="1"/>
              <a:t>krtitčno</a:t>
            </a:r>
            <a:r>
              <a:rPr lang="sl-SI" dirty="0"/>
              <a:t> pomembni antibiotiki za ljudi</a:t>
            </a:r>
          </a:p>
        </p:txBody>
      </p:sp>
      <p:pic>
        <p:nvPicPr>
          <p:cNvPr id="3" name="Slika 2">
            <a:extLst>
              <a:ext uri="{FF2B5EF4-FFF2-40B4-BE49-F238E27FC236}">
                <a16:creationId xmlns:a16="http://schemas.microsoft.com/office/drawing/2014/main" id="{45795971-6CD1-C545-C538-167D50423D8C}"/>
              </a:ext>
            </a:extLst>
          </p:cNvPr>
          <p:cNvPicPr>
            <a:picLocks noChangeAspect="1"/>
          </p:cNvPicPr>
          <p:nvPr/>
        </p:nvPicPr>
        <p:blipFill>
          <a:blip r:embed="rId2"/>
          <a:stretch>
            <a:fillRect/>
          </a:stretch>
        </p:blipFill>
        <p:spPr>
          <a:xfrm>
            <a:off x="2161626" y="920750"/>
            <a:ext cx="7868748" cy="5611008"/>
          </a:xfrm>
          <a:prstGeom prst="rect">
            <a:avLst/>
          </a:prstGeom>
        </p:spPr>
      </p:pic>
      <p:pic>
        <p:nvPicPr>
          <p:cNvPr id="6" name="Slika 5">
            <a:extLst>
              <a:ext uri="{FF2B5EF4-FFF2-40B4-BE49-F238E27FC236}">
                <a16:creationId xmlns:a16="http://schemas.microsoft.com/office/drawing/2014/main" id="{87D4FFC7-1E6E-FD69-3DF0-99E7D9A4EDA4}"/>
              </a:ext>
            </a:extLst>
          </p:cNvPr>
          <p:cNvPicPr>
            <a:picLocks noChangeAspect="1"/>
          </p:cNvPicPr>
          <p:nvPr/>
        </p:nvPicPr>
        <p:blipFill>
          <a:blip r:embed="rId3"/>
          <a:stretch>
            <a:fillRect/>
          </a:stretch>
        </p:blipFill>
        <p:spPr>
          <a:xfrm>
            <a:off x="304800" y="5416550"/>
            <a:ext cx="2915057" cy="1381318"/>
          </a:xfrm>
          <a:prstGeom prst="rect">
            <a:avLst/>
          </a:prstGeom>
        </p:spPr>
      </p:pic>
      <p:sp>
        <p:nvSpPr>
          <p:cNvPr id="4" name="PoljeZBesedilom 3">
            <a:extLst>
              <a:ext uri="{FF2B5EF4-FFF2-40B4-BE49-F238E27FC236}">
                <a16:creationId xmlns:a16="http://schemas.microsoft.com/office/drawing/2014/main" id="{9538AD0E-6621-48D3-CC41-B7C9D072BDE8}"/>
              </a:ext>
            </a:extLst>
          </p:cNvPr>
          <p:cNvSpPr txBox="1"/>
          <p:nvPr/>
        </p:nvSpPr>
        <p:spPr>
          <a:xfrm>
            <a:off x="9906000" y="6215153"/>
            <a:ext cx="1326004" cy="369332"/>
          </a:xfrm>
          <a:prstGeom prst="rect">
            <a:avLst/>
          </a:prstGeom>
          <a:noFill/>
        </p:spPr>
        <p:txBody>
          <a:bodyPr wrap="none" rtlCol="0">
            <a:spAutoFit/>
          </a:bodyPr>
          <a:lstStyle/>
          <a:p>
            <a:r>
              <a:rPr lang="sl-SI" dirty="0"/>
              <a:t>EMA, 2022</a:t>
            </a:r>
          </a:p>
        </p:txBody>
      </p:sp>
    </p:spTree>
    <p:extLst>
      <p:ext uri="{BB962C8B-B14F-4D97-AF65-F5344CB8AC3E}">
        <p14:creationId xmlns:p14="http://schemas.microsoft.com/office/powerpoint/2010/main" val="12891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sl-SI" sz="3200" b="1" dirty="0">
                <a:solidFill>
                  <a:srgbClr val="003399"/>
                </a:solidFill>
                <a:latin typeface="EC Square Sans Pro" panose="020B0506040000020004" pitchFamily="34" charset="0"/>
              </a:rPr>
              <a:t>Dodatni zadevni zakoni, določila in/ali smernice, ki jih morajo upoštevati veterinarji in kmetje (II) </a:t>
            </a:r>
            <a:r>
              <a:rPr lang="sl-SI" sz="1600" i="1" dirty="0">
                <a:solidFill>
                  <a:srgbClr val="003399"/>
                </a:solidFill>
                <a:latin typeface="EC Square Sans Pro" panose="020B0506040000020004" pitchFamily="34" charset="0"/>
              </a:rPr>
              <a:t>Predavanje 4</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sl-SI">
                <a:latin typeface="EC Square Sans Pro" panose="020B0506040000020004" pitchFamily="34" charset="0"/>
              </a:rPr>
              <a:t>SLOVENIJA, 12. DECEMBER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102F40AC-E992-C2D9-E0D9-286B68AEB1C8}"/>
              </a:ext>
            </a:extLst>
          </p:cNvPr>
          <p:cNvSpPr>
            <a:spLocks noGrp="1"/>
          </p:cNvSpPr>
          <p:nvPr>
            <p:ph type="body" sz="quarter" idx="10"/>
          </p:nvPr>
        </p:nvSpPr>
        <p:spPr>
          <a:xfrm>
            <a:off x="1219200" y="996950"/>
            <a:ext cx="8008947" cy="1143000"/>
          </a:xfrm>
        </p:spPr>
        <p:txBody>
          <a:bodyPr/>
          <a:lstStyle/>
          <a:p>
            <a:r>
              <a:rPr lang="en-US" dirty="0"/>
              <a:t>Regulation implementing Regulation (Regulation (EU) 2019/6) on veterinary medicinal products - Official Gazette of the Republic of Slovenia, No. 109/23</a:t>
            </a:r>
            <a:endParaRPr lang="sl-SI" dirty="0"/>
          </a:p>
        </p:txBody>
      </p:sp>
      <p:sp>
        <p:nvSpPr>
          <p:cNvPr id="4" name="PoljeZBesedilom 3">
            <a:extLst>
              <a:ext uri="{FF2B5EF4-FFF2-40B4-BE49-F238E27FC236}">
                <a16:creationId xmlns:a16="http://schemas.microsoft.com/office/drawing/2014/main" id="{6E89D9B4-3494-601C-FFAF-1DE619790510}"/>
              </a:ext>
            </a:extLst>
          </p:cNvPr>
          <p:cNvSpPr txBox="1"/>
          <p:nvPr/>
        </p:nvSpPr>
        <p:spPr>
          <a:xfrm>
            <a:off x="2514600" y="2597150"/>
            <a:ext cx="6094140"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ysClr val="windowText" lastClr="000000"/>
                </a:solidFill>
                <a:effectLst/>
                <a:uLnTx/>
                <a:uFillTx/>
                <a:hlinkClick r:id="rId2"/>
              </a:rPr>
              <a:t>https://pisrs.si/pregledPredpisa?id=URED8611</a:t>
            </a:r>
            <a:r>
              <a:rPr kumimoji="0" lang="sl-SI" sz="1800" b="0" i="0" u="none" strike="noStrike" kern="0" cap="none" spc="0" normalizeH="0" baseline="0" noProof="0" dirty="0">
                <a:ln>
                  <a:noFill/>
                </a:ln>
                <a:solidFill>
                  <a:sysClr val="windowText" lastClr="000000"/>
                </a:solidFill>
                <a:effectLst/>
                <a:uLnTx/>
                <a:uFillTx/>
              </a:rPr>
              <a:t> </a:t>
            </a:r>
          </a:p>
        </p:txBody>
      </p:sp>
      <p:sp>
        <p:nvSpPr>
          <p:cNvPr id="5" name="PoljeZBesedilom 4">
            <a:extLst>
              <a:ext uri="{FF2B5EF4-FFF2-40B4-BE49-F238E27FC236}">
                <a16:creationId xmlns:a16="http://schemas.microsoft.com/office/drawing/2014/main" id="{5100DAA6-5056-CF57-1FF9-F2CC453056C0}"/>
              </a:ext>
            </a:extLst>
          </p:cNvPr>
          <p:cNvSpPr txBox="1"/>
          <p:nvPr/>
        </p:nvSpPr>
        <p:spPr>
          <a:xfrm>
            <a:off x="1524000" y="3761253"/>
            <a:ext cx="8915400" cy="120032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ysClr val="windowText" lastClr="000000"/>
                </a:solidFill>
                <a:effectLst/>
                <a:uLnTx/>
                <a:uFillTx/>
              </a:rPr>
              <a:t>A</a:t>
            </a:r>
            <a:r>
              <a:rPr kumimoji="0" lang="en-US" sz="1800" b="0" i="0" u="none" strike="noStrike" kern="0" cap="none" spc="0" normalizeH="0" baseline="0" noProof="0" dirty="0" err="1">
                <a:ln>
                  <a:noFill/>
                </a:ln>
                <a:solidFill>
                  <a:sysClr val="windowText" lastClr="000000"/>
                </a:solidFill>
                <a:effectLst/>
                <a:uLnTx/>
                <a:uFillTx/>
              </a:rPr>
              <a:t>ntimicrobial</a:t>
            </a:r>
            <a:r>
              <a:rPr kumimoji="0" lang="en-US" sz="1800" b="0" i="0" u="none" strike="noStrike" kern="0" cap="none" spc="0" normalizeH="0" baseline="0" noProof="0" dirty="0">
                <a:ln>
                  <a:noFill/>
                </a:ln>
                <a:solidFill>
                  <a:sysClr val="windowText" lastClr="000000"/>
                </a:solidFill>
                <a:effectLst/>
                <a:uLnTx/>
                <a:uFillTx/>
              </a:rPr>
              <a:t> VMPs are only dispensed in the Republic of Slovenia on the</a:t>
            </a:r>
            <a:r>
              <a:rPr kumimoji="0" lang="sl-SI"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a:ln>
                  <a:noFill/>
                </a:ln>
                <a:solidFill>
                  <a:sysClr val="windowText" lastClr="000000"/>
                </a:solidFill>
                <a:effectLst/>
                <a:uLnTx/>
                <a:uFillTx/>
              </a:rPr>
              <a:t>basis of a veterinary prescription. </a:t>
            </a:r>
            <a:endParaRPr kumimoji="0" lang="sl-SI"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Wholesalers</a:t>
            </a:r>
            <a:r>
              <a:rPr kumimoji="0" lang="en-US" sz="1800" b="0" i="0" u="none" strike="noStrike" kern="0" cap="none" spc="0" normalizeH="0" baseline="0" noProof="0" dirty="0">
                <a:ln>
                  <a:noFill/>
                </a:ln>
                <a:solidFill>
                  <a:sysClr val="windowText" lastClr="000000"/>
                </a:solidFill>
                <a:effectLst/>
                <a:uLnTx/>
                <a:uFillTx/>
              </a:rPr>
              <a:t> deliver antimicrobial VMPs to retailers, i.e.</a:t>
            </a:r>
            <a:r>
              <a:rPr kumimoji="0" lang="sl-SI" sz="1800" b="0" i="0" u="none" strike="noStrike" kern="0" cap="none" spc="0" normalizeH="0" baseline="0" noProof="0" dirty="0">
                <a:ln>
                  <a:noFill/>
                </a:ln>
                <a:solidFill>
                  <a:sysClr val="windowText" lastClr="000000"/>
                </a:solidFill>
                <a:effectLst/>
                <a:uLnTx/>
                <a:uFillTx/>
              </a:rPr>
              <a:t> </a:t>
            </a:r>
            <a:r>
              <a:rPr kumimoji="0" lang="en-US" sz="1800" b="0" i="0" u="sng" strike="noStrike" kern="0" cap="none" spc="0" normalizeH="0" baseline="0" noProof="0" dirty="0">
                <a:ln>
                  <a:noFill/>
                </a:ln>
                <a:solidFill>
                  <a:sysClr val="windowText" lastClr="000000"/>
                </a:solidFill>
                <a:effectLst/>
                <a:uLnTx/>
                <a:uFillTx/>
              </a:rPr>
              <a:t>pharmacies and veterinary</a:t>
            </a:r>
            <a:r>
              <a:rPr kumimoji="0" lang="sl-SI" sz="1800" b="0" i="0" u="sng" strike="noStrike" kern="0" cap="none" spc="0" normalizeH="0" baseline="0" noProof="0" dirty="0">
                <a:ln>
                  <a:noFill/>
                </a:ln>
                <a:solidFill>
                  <a:sysClr val="windowText" lastClr="000000"/>
                </a:solidFill>
                <a:effectLst/>
                <a:uLnTx/>
                <a:uFillTx/>
              </a:rPr>
              <a:t> </a:t>
            </a:r>
            <a:r>
              <a:rPr kumimoji="0" lang="en-US" sz="1800" b="0" i="0" u="sng" strike="noStrike" kern="0" cap="none" spc="0" normalizeH="0" baseline="0" noProof="0" dirty="0" err="1">
                <a:ln>
                  <a:noFill/>
                </a:ln>
                <a:solidFill>
                  <a:sysClr val="windowText" lastClr="000000"/>
                </a:solidFill>
                <a:effectLst/>
                <a:uLnTx/>
                <a:uFillTx/>
              </a:rPr>
              <a:t>organisations</a:t>
            </a:r>
            <a:r>
              <a:rPr kumimoji="0" lang="en-US" sz="1800" b="0" i="0" u="none" strike="noStrike" kern="0" cap="none" spc="0" normalizeH="0" baseline="0" noProof="0" dirty="0">
                <a:ln>
                  <a:noFill/>
                </a:ln>
                <a:solidFill>
                  <a:sysClr val="windowText" lastClr="000000"/>
                </a:solidFill>
                <a:effectLst/>
                <a:uLnTx/>
                <a:uFillTx/>
              </a:rPr>
              <a:t>.</a:t>
            </a:r>
            <a:endParaRPr kumimoji="0" lang="sl-SI" sz="1800" b="0" i="0" u="none" strike="noStrike" kern="0" cap="none" spc="0" normalizeH="0" baseline="0" noProof="0" dirty="0">
              <a:ln>
                <a:noFill/>
              </a:ln>
              <a:solidFill>
                <a:sysClr val="windowText" lastClr="000000"/>
              </a:solidFill>
              <a:effectLst/>
              <a:uLnTx/>
              <a:uFillTx/>
            </a:endParaRPr>
          </a:p>
        </p:txBody>
      </p:sp>
      <p:sp>
        <p:nvSpPr>
          <p:cNvPr id="7" name="PoljeZBesedilom 6">
            <a:extLst>
              <a:ext uri="{FF2B5EF4-FFF2-40B4-BE49-F238E27FC236}">
                <a16:creationId xmlns:a16="http://schemas.microsoft.com/office/drawing/2014/main" id="{C0E82438-9295-214B-61A4-5C9BDF1CF67F}"/>
              </a:ext>
            </a:extLst>
          </p:cNvPr>
          <p:cNvSpPr txBox="1"/>
          <p:nvPr/>
        </p:nvSpPr>
        <p:spPr>
          <a:xfrm>
            <a:off x="2176638" y="4975366"/>
            <a:ext cx="6094070"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Wholesalers are required by law to report to the competent authority on the turnover (sales) of all medicinal products.</a:t>
            </a:r>
            <a:endParaRPr kumimoji="0" lang="sl-S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29133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B3B51D67-03BF-729D-0E55-F9A551B4CD19}"/>
              </a:ext>
            </a:extLst>
          </p:cNvPr>
          <p:cNvSpPr>
            <a:spLocks noGrp="1"/>
          </p:cNvSpPr>
          <p:nvPr>
            <p:ph type="body" sz="quarter" idx="11"/>
          </p:nvPr>
        </p:nvSpPr>
        <p:spPr>
          <a:xfrm>
            <a:off x="354980" y="1530350"/>
            <a:ext cx="10491440" cy="4191000"/>
          </a:xfrm>
        </p:spPr>
        <p:txBody>
          <a:bodyPr/>
          <a:lstStyle/>
          <a:p>
            <a:r>
              <a:rPr lang="sl-SI" dirty="0">
                <a:solidFill>
                  <a:srgbClr val="FF0000"/>
                </a:solidFill>
                <a:hlinkClick r:id="rId2">
                  <a:extLst>
                    <a:ext uri="{A12FA001-AC4F-418D-AE19-62706E023703}">
                      <ahyp:hlinkClr xmlns:ahyp="http://schemas.microsoft.com/office/drawing/2018/hyperlinkcolor" val="tx"/>
                    </a:ext>
                  </a:extLst>
                </a:hlinkClick>
              </a:rPr>
              <a:t>https://www.gov.si/teme/zdravila-v-veterinarski-medicini/</a:t>
            </a:r>
            <a:endParaRPr lang="sl-SI" dirty="0">
              <a:solidFill>
                <a:srgbClr val="FF0000"/>
              </a:solidFill>
            </a:endParaRPr>
          </a:p>
          <a:p>
            <a:pPr lvl="1" indent="-342900">
              <a:spcBef>
                <a:spcPts val="1000"/>
              </a:spcBef>
              <a:buFont typeface="Wingdings" panose="05000000000000000000" pitchFamily="2" charset="2"/>
              <a:buChar char="Ø"/>
              <a:defRPr/>
            </a:pPr>
            <a:r>
              <a:rPr kumimoji="0" lang="sl-SI"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rPr>
              <a:t>https://www.gov.si/assets/organi-v-sestavi/UVHVVR/Zdravila/Zdravila-v-veterinarski-medicini/splosna-veterinarski-namen.pdf</a:t>
            </a:r>
            <a:r>
              <a:rPr kumimoji="0" lang="sl-SI"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 O PREUDARNI RABI ANTIBIOTIKOV V VETERINI</a:t>
            </a:r>
          </a:p>
          <a:p>
            <a:endParaRPr lang="sl-SI" dirty="0">
              <a:solidFill>
                <a:srgbClr val="FF0000"/>
              </a:solidFill>
            </a:endParaRPr>
          </a:p>
          <a:p>
            <a:endParaRPr lang="sl-SI" dirty="0"/>
          </a:p>
          <a:p>
            <a:r>
              <a:rPr lang="sl-SI" dirty="0"/>
              <a:t>Rezistenca na antibiotike: </a:t>
            </a:r>
          </a:p>
          <a:p>
            <a:pPr marL="0" indent="0" algn="ctr">
              <a:lnSpc>
                <a:spcPct val="115000"/>
              </a:lnSpc>
              <a:spcBef>
                <a:spcPts val="600"/>
              </a:spcBef>
              <a:spcAft>
                <a:spcPts val="600"/>
              </a:spcAft>
              <a:buNone/>
            </a:pPr>
            <a:r>
              <a:rPr lang="en-US" sz="1800" b="1" dirty="0">
                <a:ea typeface="Calibri" panose="020F0502020204030204" pitchFamily="34" charset="0"/>
              </a:rPr>
              <a:t>DRŽAVNA STRATEGIJA »ENO ZDRAVJE« ZA OBVLADOVANJE ODPORNOSTI MIKROBOV (2019-2024)</a:t>
            </a:r>
            <a:endParaRPr lang="sl-SI" sz="1800" b="1" dirty="0">
              <a:ea typeface="Calibri" panose="020F0502020204030204" pitchFamily="34" charset="0"/>
            </a:endParaRPr>
          </a:p>
          <a:p>
            <a:pPr marL="0" indent="0" algn="l">
              <a:lnSpc>
                <a:spcPct val="115000"/>
              </a:lnSpc>
              <a:spcBef>
                <a:spcPts val="600"/>
              </a:spcBef>
              <a:spcAft>
                <a:spcPts val="600"/>
              </a:spcAft>
              <a:buNone/>
            </a:pPr>
            <a:r>
              <a:rPr lang="sl-SI" sz="1800" b="1" dirty="0">
                <a:ea typeface="Calibri" panose="020F0502020204030204" pitchFamily="34" charset="0"/>
              </a:rPr>
              <a:t>3. </a:t>
            </a:r>
            <a:r>
              <a:rPr lang="pt-BR" sz="1800" b="1" dirty="0">
                <a:ea typeface="Calibri" panose="020F0502020204030204" pitchFamily="34" charset="0"/>
              </a:rPr>
              <a:t>NRL za </a:t>
            </a:r>
            <a:r>
              <a:rPr lang="sl-SI" sz="1800" b="1" dirty="0">
                <a:ea typeface="Calibri" panose="020F0502020204030204" pitchFamily="34" charset="0"/>
              </a:rPr>
              <a:t>ugotavljanje</a:t>
            </a:r>
            <a:r>
              <a:rPr lang="pt-BR" sz="1800" b="1" dirty="0">
                <a:ea typeface="Calibri" panose="020F0502020204030204" pitchFamily="34" charset="0"/>
              </a:rPr>
              <a:t> občutljivosti </a:t>
            </a:r>
            <a:r>
              <a:rPr lang="sl-SI" sz="1800" b="1" dirty="0">
                <a:ea typeface="Calibri" panose="020F0502020204030204" pitchFamily="34" charset="0"/>
              </a:rPr>
              <a:t>proti</a:t>
            </a:r>
            <a:r>
              <a:rPr lang="pt-BR" sz="1800" b="1" dirty="0">
                <a:ea typeface="Calibri" panose="020F0502020204030204" pitchFamily="34" charset="0"/>
              </a:rPr>
              <a:t> protimikrobn</a:t>
            </a:r>
            <a:r>
              <a:rPr lang="sl-SI" sz="1800" b="1" dirty="0" err="1">
                <a:ea typeface="Calibri" panose="020F0502020204030204" pitchFamily="34" charset="0"/>
              </a:rPr>
              <a:t>im</a:t>
            </a:r>
            <a:r>
              <a:rPr lang="pt-BR" sz="1800" b="1" dirty="0">
                <a:ea typeface="Calibri" panose="020F0502020204030204" pitchFamily="34" charset="0"/>
              </a:rPr>
              <a:t> zdravil</a:t>
            </a:r>
            <a:r>
              <a:rPr lang="sl-SI" sz="1800" b="1" dirty="0">
                <a:ea typeface="Calibri" panose="020F0502020204030204" pitchFamily="34" charset="0"/>
              </a:rPr>
              <a:t>om</a:t>
            </a:r>
          </a:p>
          <a:p>
            <a:pPr marL="0" indent="0" algn="l">
              <a:lnSpc>
                <a:spcPct val="115000"/>
              </a:lnSpc>
              <a:spcBef>
                <a:spcPts val="600"/>
              </a:spcBef>
              <a:spcAft>
                <a:spcPts val="600"/>
              </a:spcAft>
              <a:buNone/>
            </a:pPr>
            <a:r>
              <a:rPr lang="sl-SI" sz="1800" b="1" dirty="0">
                <a:ea typeface="Calibri" panose="020F0502020204030204" pitchFamily="34" charset="0"/>
              </a:rPr>
              <a:t>	Nacionalni veterinarski inštitut – Inštitut za mikrobiologijo Veterinarske fakultete UL</a:t>
            </a:r>
          </a:p>
          <a:p>
            <a:pPr marL="0" indent="0" algn="l">
              <a:lnSpc>
                <a:spcPct val="115000"/>
              </a:lnSpc>
              <a:spcBef>
                <a:spcPts val="600"/>
              </a:spcBef>
              <a:spcAft>
                <a:spcPts val="600"/>
              </a:spcAft>
              <a:buNone/>
            </a:pPr>
            <a:r>
              <a:rPr lang="sl-SI" sz="1800" b="1" dirty="0">
                <a:ea typeface="Calibri" panose="020F0502020204030204" pitchFamily="34" charset="0"/>
              </a:rPr>
              <a:t>	</a:t>
            </a:r>
            <a:r>
              <a:rPr lang="en-US" sz="1800" b="1" dirty="0" err="1">
                <a:ea typeface="Calibri" panose="020F0502020204030204" pitchFamily="34" charset="0"/>
              </a:rPr>
              <a:t>Območne</a:t>
            </a:r>
            <a:r>
              <a:rPr lang="en-US" sz="1800" b="1" dirty="0">
                <a:ea typeface="Calibri" panose="020F0502020204030204" pitchFamily="34" charset="0"/>
              </a:rPr>
              <a:t> </a:t>
            </a:r>
            <a:r>
              <a:rPr lang="en-US" sz="1800" b="1" dirty="0" err="1">
                <a:ea typeface="Calibri" panose="020F0502020204030204" pitchFamily="34" charset="0"/>
              </a:rPr>
              <a:t>enote</a:t>
            </a:r>
            <a:r>
              <a:rPr lang="en-US" sz="1800" b="1" dirty="0">
                <a:ea typeface="Calibri" panose="020F0502020204030204" pitchFamily="34" charset="0"/>
              </a:rPr>
              <a:t> (Kranj, Ljubljana, Novo mesto, Nova </a:t>
            </a:r>
            <a:r>
              <a:rPr lang="en-US" sz="1800" b="1" dirty="0" err="1">
                <a:ea typeface="Calibri" panose="020F0502020204030204" pitchFamily="34" charset="0"/>
              </a:rPr>
              <a:t>Gorica</a:t>
            </a:r>
            <a:r>
              <a:rPr lang="en-US" sz="1800" b="1" dirty="0">
                <a:ea typeface="Calibri" panose="020F0502020204030204" pitchFamily="34" charset="0"/>
              </a:rPr>
              <a:t>, </a:t>
            </a:r>
            <a:r>
              <a:rPr lang="en-US" sz="1800" b="1" dirty="0" err="1">
                <a:ea typeface="Calibri" panose="020F0502020204030204" pitchFamily="34" charset="0"/>
              </a:rPr>
              <a:t>Celje</a:t>
            </a:r>
            <a:r>
              <a:rPr lang="en-US" sz="1800" b="1" dirty="0">
                <a:ea typeface="Calibri" panose="020F0502020204030204" pitchFamily="34" charset="0"/>
              </a:rPr>
              <a:t>, Maribor, </a:t>
            </a:r>
            <a:r>
              <a:rPr lang="en-US" sz="1800" b="1" dirty="0" err="1">
                <a:ea typeface="Calibri" panose="020F0502020204030204" pitchFamily="34" charset="0"/>
              </a:rPr>
              <a:t>Murska</a:t>
            </a:r>
            <a:r>
              <a:rPr lang="en-US" sz="1800" b="1" dirty="0">
                <a:ea typeface="Calibri" panose="020F0502020204030204" pitchFamily="34" charset="0"/>
              </a:rPr>
              <a:t> Sobota) </a:t>
            </a:r>
            <a:r>
              <a:rPr lang="en-US" sz="1800" b="1" dirty="0" err="1">
                <a:ea typeface="Calibri" panose="020F0502020204030204" pitchFamily="34" charset="0"/>
              </a:rPr>
              <a:t>Nacionalnega</a:t>
            </a:r>
            <a:r>
              <a:rPr lang="en-US" sz="1800" b="1" dirty="0">
                <a:ea typeface="Calibri" panose="020F0502020204030204" pitchFamily="34" charset="0"/>
              </a:rPr>
              <a:t> </a:t>
            </a:r>
            <a:r>
              <a:rPr lang="en-US" sz="1800" b="1" dirty="0" err="1">
                <a:ea typeface="Calibri" panose="020F0502020204030204" pitchFamily="34" charset="0"/>
              </a:rPr>
              <a:t>veterinarskega</a:t>
            </a:r>
            <a:r>
              <a:rPr lang="en-US" sz="1800" b="1" dirty="0">
                <a:ea typeface="Calibri" panose="020F0502020204030204" pitchFamily="34" charset="0"/>
              </a:rPr>
              <a:t> </a:t>
            </a:r>
            <a:r>
              <a:rPr lang="en-US" sz="1800" b="1" dirty="0" err="1">
                <a:ea typeface="Calibri" panose="020F0502020204030204" pitchFamily="34" charset="0"/>
              </a:rPr>
              <a:t>inštituta</a:t>
            </a:r>
            <a:r>
              <a:rPr lang="en-US" sz="1800" b="1" dirty="0">
                <a:ea typeface="Calibri" panose="020F0502020204030204" pitchFamily="34" charset="0"/>
              </a:rPr>
              <a:t> (NVI) </a:t>
            </a:r>
            <a:r>
              <a:rPr lang="en-US" sz="1800" b="1" dirty="0" err="1">
                <a:ea typeface="Calibri" panose="020F0502020204030204" pitchFamily="34" charset="0"/>
              </a:rPr>
              <a:t>izvajajo</a:t>
            </a:r>
            <a:r>
              <a:rPr lang="en-US" sz="1800" b="1" dirty="0">
                <a:ea typeface="Calibri" panose="020F0502020204030204" pitchFamily="34" charset="0"/>
              </a:rPr>
              <a:t> </a:t>
            </a:r>
            <a:r>
              <a:rPr lang="en-US" sz="1800" b="1" dirty="0" err="1">
                <a:ea typeface="Calibri" panose="020F0502020204030204" pitchFamily="34" charset="0"/>
              </a:rPr>
              <a:t>strokovne</a:t>
            </a:r>
            <a:r>
              <a:rPr lang="en-US" sz="1800" b="1" dirty="0">
                <a:ea typeface="Calibri" panose="020F0502020204030204" pitchFamily="34" charset="0"/>
              </a:rPr>
              <a:t> in </a:t>
            </a:r>
            <a:r>
              <a:rPr lang="en-US" sz="1800" b="1" dirty="0" err="1">
                <a:ea typeface="Calibri" panose="020F0502020204030204" pitchFamily="34" charset="0"/>
              </a:rPr>
              <a:t>operativne</a:t>
            </a:r>
            <a:r>
              <a:rPr lang="en-US" sz="1800" b="1" dirty="0">
                <a:ea typeface="Calibri" panose="020F0502020204030204" pitchFamily="34" charset="0"/>
              </a:rPr>
              <a:t> </a:t>
            </a:r>
            <a:r>
              <a:rPr lang="en-US" sz="1800" b="1" dirty="0" err="1">
                <a:ea typeface="Calibri" panose="020F0502020204030204" pitchFamily="34" charset="0"/>
              </a:rPr>
              <a:t>dejavnosti</a:t>
            </a:r>
            <a:r>
              <a:rPr lang="en-US" sz="1800" b="1" dirty="0">
                <a:ea typeface="Calibri" panose="020F0502020204030204" pitchFamily="34" charset="0"/>
              </a:rPr>
              <a:t> – </a:t>
            </a:r>
            <a:r>
              <a:rPr lang="en-US" sz="1800" b="1" dirty="0" err="1">
                <a:ea typeface="Calibri" panose="020F0502020204030204" pitchFamily="34" charset="0"/>
              </a:rPr>
              <a:t>na</a:t>
            </a:r>
            <a:r>
              <a:rPr lang="en-US" sz="1800" b="1" dirty="0">
                <a:ea typeface="Calibri" panose="020F0502020204030204" pitchFamily="34" charset="0"/>
              </a:rPr>
              <a:t> </a:t>
            </a:r>
            <a:r>
              <a:rPr lang="en-US" sz="1800" b="1" dirty="0" err="1">
                <a:ea typeface="Calibri" panose="020F0502020204030204" pitchFamily="34" charset="0"/>
              </a:rPr>
              <a:t>področju</a:t>
            </a:r>
            <a:r>
              <a:rPr lang="en-US" sz="1800" b="1" dirty="0">
                <a:ea typeface="Calibri" panose="020F0502020204030204" pitchFamily="34" charset="0"/>
              </a:rPr>
              <a:t> </a:t>
            </a:r>
            <a:r>
              <a:rPr lang="en-US" sz="1800" b="1" dirty="0" err="1">
                <a:ea typeface="Calibri" panose="020F0502020204030204" pitchFamily="34" charset="0"/>
              </a:rPr>
              <a:t>protimikrobne</a:t>
            </a:r>
            <a:r>
              <a:rPr lang="en-US" sz="1800" b="1" dirty="0">
                <a:ea typeface="Calibri" panose="020F0502020204030204" pitchFamily="34" charset="0"/>
              </a:rPr>
              <a:t> </a:t>
            </a:r>
            <a:r>
              <a:rPr lang="en-US" sz="1800" b="1" dirty="0" err="1">
                <a:ea typeface="Calibri" panose="020F0502020204030204" pitchFamily="34" charset="0"/>
              </a:rPr>
              <a:t>odpornosti</a:t>
            </a:r>
            <a:endParaRPr lang="sl-SI" dirty="0"/>
          </a:p>
        </p:txBody>
      </p:sp>
      <p:sp>
        <p:nvSpPr>
          <p:cNvPr id="6" name="Označba mesta besedila 1">
            <a:extLst>
              <a:ext uri="{FF2B5EF4-FFF2-40B4-BE49-F238E27FC236}">
                <a16:creationId xmlns:a16="http://schemas.microsoft.com/office/drawing/2014/main" id="{BCADF384-E27B-4CBF-F58E-82E6C5544A66}"/>
              </a:ext>
            </a:extLst>
          </p:cNvPr>
          <p:cNvSpPr>
            <a:spLocks noGrp="1"/>
          </p:cNvSpPr>
          <p:nvPr>
            <p:ph type="body" sz="quarter" idx="10"/>
          </p:nvPr>
        </p:nvSpPr>
        <p:spPr>
          <a:xfrm>
            <a:off x="762000" y="463550"/>
            <a:ext cx="9677400" cy="609600"/>
          </a:xfrm>
        </p:spPr>
        <p:txBody>
          <a:bodyPr/>
          <a:lstStyle/>
          <a:p>
            <a:r>
              <a:rPr lang="sl-SI" dirty="0"/>
              <a:t>Slovenska priporočila</a:t>
            </a:r>
          </a:p>
        </p:txBody>
      </p:sp>
    </p:spTree>
    <p:extLst>
      <p:ext uri="{BB962C8B-B14F-4D97-AF65-F5344CB8AC3E}">
        <p14:creationId xmlns:p14="http://schemas.microsoft.com/office/powerpoint/2010/main" val="167031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3D0545F7-F154-05EA-24B7-0F27FFE88F44}"/>
              </a:ext>
            </a:extLst>
          </p:cNvPr>
          <p:cNvSpPr>
            <a:spLocks noGrp="1"/>
          </p:cNvSpPr>
          <p:nvPr>
            <p:ph type="body" sz="quarter" idx="10"/>
          </p:nvPr>
        </p:nvSpPr>
        <p:spPr>
          <a:xfrm>
            <a:off x="762000" y="463550"/>
            <a:ext cx="10515600" cy="609600"/>
          </a:xfrm>
        </p:spPr>
        <p:txBody>
          <a:bodyPr/>
          <a:lstStyle/>
          <a:p>
            <a:r>
              <a:rPr lang="en-US" dirty="0" err="1"/>
              <a:t>Karenca</a:t>
            </a:r>
            <a:r>
              <a:rPr lang="en-US" dirty="0"/>
              <a:t> za </a:t>
            </a:r>
            <a:r>
              <a:rPr lang="en-US" dirty="0" err="1"/>
              <a:t>zdravila</a:t>
            </a:r>
            <a:r>
              <a:rPr lang="en-US" dirty="0"/>
              <a:t>, ki se </a:t>
            </a:r>
            <a:r>
              <a:rPr lang="en-US" dirty="0" err="1"/>
              <a:t>uporabljajo</a:t>
            </a:r>
            <a:r>
              <a:rPr lang="en-US" dirty="0"/>
              <a:t> </a:t>
            </a:r>
            <a:r>
              <a:rPr lang="en-US" dirty="0" err="1"/>
              <a:t>zunaj</a:t>
            </a:r>
            <a:r>
              <a:rPr lang="en-US" dirty="0"/>
              <a:t> </a:t>
            </a:r>
            <a:r>
              <a:rPr lang="en-US" dirty="0" err="1"/>
              <a:t>pogojev</a:t>
            </a:r>
            <a:r>
              <a:rPr lang="en-US" dirty="0"/>
              <a:t> </a:t>
            </a:r>
            <a:r>
              <a:rPr lang="en-US" dirty="0" err="1"/>
              <a:t>dovoljenja</a:t>
            </a:r>
            <a:r>
              <a:rPr lang="en-US" dirty="0"/>
              <a:t> za </a:t>
            </a:r>
            <a:r>
              <a:rPr lang="en-US" dirty="0" err="1"/>
              <a:t>promet</a:t>
            </a:r>
            <a:r>
              <a:rPr lang="en-US" dirty="0"/>
              <a:t> z </a:t>
            </a:r>
            <a:r>
              <a:rPr lang="en-US" dirty="0" err="1"/>
              <a:t>zdravili</a:t>
            </a:r>
            <a:r>
              <a:rPr lang="en-US" dirty="0"/>
              <a:t> za </a:t>
            </a:r>
            <a:r>
              <a:rPr lang="en-US" dirty="0" err="1"/>
              <a:t>živalske</a:t>
            </a:r>
            <a:r>
              <a:rPr lang="en-US" dirty="0"/>
              <a:t> </a:t>
            </a:r>
            <a:r>
              <a:rPr lang="en-US" dirty="0" err="1"/>
              <a:t>vrste</a:t>
            </a:r>
            <a:r>
              <a:rPr lang="en-US" dirty="0"/>
              <a:t> za </a:t>
            </a:r>
            <a:r>
              <a:rPr lang="en-US" dirty="0" err="1"/>
              <a:t>proizvodnjo</a:t>
            </a:r>
            <a:r>
              <a:rPr lang="en-US" dirty="0"/>
              <a:t> </a:t>
            </a:r>
            <a:r>
              <a:rPr lang="en-US" dirty="0" err="1"/>
              <a:t>živil</a:t>
            </a:r>
            <a:r>
              <a:rPr lang="en-US" dirty="0"/>
              <a:t> (</a:t>
            </a:r>
            <a:r>
              <a:rPr lang="en-US" dirty="0" err="1"/>
              <a:t>člen</a:t>
            </a:r>
            <a:r>
              <a:rPr lang="en-US" dirty="0"/>
              <a:t> 115</a:t>
            </a:r>
            <a:r>
              <a:rPr lang="sl-SI" dirty="0"/>
              <a:t> Uredbe EU</a:t>
            </a:r>
            <a:r>
              <a:rPr lang="en-US" dirty="0"/>
              <a:t>)</a:t>
            </a:r>
            <a:endParaRPr lang="sl-SI" dirty="0"/>
          </a:p>
        </p:txBody>
      </p:sp>
      <p:sp>
        <p:nvSpPr>
          <p:cNvPr id="3" name="Označba mesta besedila 2">
            <a:extLst>
              <a:ext uri="{FF2B5EF4-FFF2-40B4-BE49-F238E27FC236}">
                <a16:creationId xmlns:a16="http://schemas.microsoft.com/office/drawing/2014/main" id="{D9A05212-0215-3D83-6156-208173CAE388}"/>
              </a:ext>
            </a:extLst>
          </p:cNvPr>
          <p:cNvSpPr>
            <a:spLocks noGrp="1"/>
          </p:cNvSpPr>
          <p:nvPr>
            <p:ph type="body" sz="quarter" idx="11"/>
          </p:nvPr>
        </p:nvSpPr>
        <p:spPr>
          <a:xfrm>
            <a:off x="114181" y="1339850"/>
            <a:ext cx="11696819" cy="4191000"/>
          </a:xfrm>
        </p:spPr>
        <p:txBody>
          <a:bodyPr/>
          <a:lstStyle/>
          <a:p>
            <a:pPr marL="0" indent="0">
              <a:buNone/>
            </a:pPr>
            <a:r>
              <a:rPr lang="sl-SI" dirty="0"/>
              <a:t>1. Z</a:t>
            </a:r>
            <a:r>
              <a:rPr lang="en-US" dirty="0"/>
              <a:t>a </a:t>
            </a:r>
            <a:r>
              <a:rPr lang="en-US" dirty="0" err="1"/>
              <a:t>meso</a:t>
            </a:r>
            <a:r>
              <a:rPr lang="en-US" dirty="0"/>
              <a:t> in </a:t>
            </a:r>
            <a:r>
              <a:rPr lang="en-US" dirty="0" err="1"/>
              <a:t>klavnične</a:t>
            </a:r>
            <a:r>
              <a:rPr lang="en-US" dirty="0"/>
              <a:t> </a:t>
            </a:r>
            <a:r>
              <a:rPr lang="en-US" dirty="0" err="1"/>
              <a:t>proizvode</a:t>
            </a:r>
            <a:r>
              <a:rPr lang="en-US" dirty="0"/>
              <a:t> </a:t>
            </a:r>
            <a:r>
              <a:rPr lang="en-US" dirty="0" err="1"/>
              <a:t>sesalcev</a:t>
            </a:r>
            <a:r>
              <a:rPr lang="en-US" dirty="0"/>
              <a:t> za </a:t>
            </a:r>
            <a:r>
              <a:rPr lang="en-US" dirty="0" err="1"/>
              <a:t>proizvodnjo</a:t>
            </a:r>
            <a:r>
              <a:rPr lang="en-US" dirty="0"/>
              <a:t> </a:t>
            </a:r>
            <a:r>
              <a:rPr lang="en-US" dirty="0" err="1"/>
              <a:t>živil</a:t>
            </a:r>
            <a:r>
              <a:rPr lang="en-US" dirty="0"/>
              <a:t> </a:t>
            </a:r>
            <a:r>
              <a:rPr lang="en-US" dirty="0" err="1"/>
              <a:t>ter</a:t>
            </a:r>
            <a:r>
              <a:rPr lang="en-US" dirty="0"/>
              <a:t> </a:t>
            </a:r>
            <a:r>
              <a:rPr lang="en-US" dirty="0" err="1"/>
              <a:t>perutnine</a:t>
            </a:r>
            <a:r>
              <a:rPr lang="en-US" dirty="0"/>
              <a:t> in </a:t>
            </a:r>
            <a:r>
              <a:rPr lang="en-US" dirty="0" err="1"/>
              <a:t>gojenih</a:t>
            </a:r>
            <a:r>
              <a:rPr lang="en-US" dirty="0"/>
              <a:t> </a:t>
            </a:r>
            <a:r>
              <a:rPr lang="en-US" dirty="0" err="1"/>
              <a:t>divjih</a:t>
            </a:r>
            <a:r>
              <a:rPr lang="en-US" dirty="0"/>
              <a:t> </a:t>
            </a:r>
            <a:r>
              <a:rPr lang="en-US" dirty="0" err="1"/>
              <a:t>ptic</a:t>
            </a:r>
            <a:r>
              <a:rPr lang="en-US" dirty="0"/>
              <a:t> </a:t>
            </a:r>
            <a:r>
              <a:rPr lang="en-US" dirty="0" err="1"/>
              <a:t>karenca</a:t>
            </a:r>
            <a:r>
              <a:rPr lang="en-US" dirty="0"/>
              <a:t> ne </a:t>
            </a:r>
            <a:r>
              <a:rPr lang="en-US" dirty="0" err="1"/>
              <a:t>sme</a:t>
            </a:r>
            <a:r>
              <a:rPr lang="en-US" dirty="0"/>
              <a:t> </a:t>
            </a:r>
            <a:r>
              <a:rPr lang="en-US" dirty="0" err="1"/>
              <a:t>biti</a:t>
            </a:r>
            <a:r>
              <a:rPr lang="en-US" dirty="0"/>
              <a:t> </a:t>
            </a:r>
            <a:r>
              <a:rPr lang="en-US" dirty="0" err="1"/>
              <a:t>krajša</a:t>
            </a:r>
            <a:r>
              <a:rPr lang="en-US" dirty="0"/>
              <a:t> od:</a:t>
            </a:r>
            <a:endParaRPr lang="sl-SI" dirty="0"/>
          </a:p>
          <a:p>
            <a:pPr marL="285750" indent="-285750">
              <a:buFont typeface="Wingdings" panose="05000000000000000000" pitchFamily="2" charset="2"/>
              <a:buChar char="Ø"/>
            </a:pPr>
            <a:r>
              <a:rPr lang="en-US" dirty="0" err="1"/>
              <a:t>najdaljšo</a:t>
            </a:r>
            <a:r>
              <a:rPr lang="en-US" dirty="0"/>
              <a:t> </a:t>
            </a:r>
            <a:r>
              <a:rPr lang="en-US" dirty="0" err="1"/>
              <a:t>karenco</a:t>
            </a:r>
            <a:r>
              <a:rPr lang="en-US" dirty="0"/>
              <a:t>, </a:t>
            </a:r>
            <a:r>
              <a:rPr lang="en-US" dirty="0" err="1"/>
              <a:t>navedeno</a:t>
            </a:r>
            <a:r>
              <a:rPr lang="en-US" dirty="0"/>
              <a:t> v </a:t>
            </a:r>
            <a:r>
              <a:rPr lang="en-US" dirty="0" err="1"/>
              <a:t>povzetku</a:t>
            </a:r>
            <a:r>
              <a:rPr lang="en-US" dirty="0"/>
              <a:t> </a:t>
            </a:r>
            <a:r>
              <a:rPr lang="en-US" dirty="0" err="1"/>
              <a:t>glavnih</a:t>
            </a:r>
            <a:r>
              <a:rPr lang="en-US" dirty="0"/>
              <a:t> </a:t>
            </a:r>
            <a:r>
              <a:rPr lang="en-US" dirty="0" err="1"/>
              <a:t>značilnosti</a:t>
            </a:r>
            <a:r>
              <a:rPr lang="en-US" dirty="0"/>
              <a:t> </a:t>
            </a:r>
            <a:r>
              <a:rPr lang="en-US" dirty="0" err="1"/>
              <a:t>proizvoda</a:t>
            </a:r>
            <a:r>
              <a:rPr lang="en-US" dirty="0"/>
              <a:t> za </a:t>
            </a:r>
            <a:r>
              <a:rPr lang="en-US" dirty="0" err="1"/>
              <a:t>meso</a:t>
            </a:r>
            <a:r>
              <a:rPr lang="en-US" dirty="0"/>
              <a:t> in </a:t>
            </a:r>
            <a:r>
              <a:rPr lang="en-US" dirty="0" err="1"/>
              <a:t>klavnične</a:t>
            </a:r>
            <a:r>
              <a:rPr lang="en-US" dirty="0"/>
              <a:t> </a:t>
            </a:r>
            <a:r>
              <a:rPr lang="en-US" dirty="0" err="1"/>
              <a:t>proizvode</a:t>
            </a:r>
            <a:r>
              <a:rPr lang="en-US" dirty="0"/>
              <a:t>, </a:t>
            </a:r>
            <a:r>
              <a:rPr lang="en-US" dirty="0" err="1"/>
              <a:t>pomnoženo</a:t>
            </a:r>
            <a:r>
              <a:rPr lang="en-US" dirty="0"/>
              <a:t> s </a:t>
            </a:r>
            <a:r>
              <a:rPr lang="en-US" dirty="0" err="1"/>
              <a:t>faktorjem</a:t>
            </a:r>
            <a:r>
              <a:rPr lang="en-US" dirty="0"/>
              <a:t> 1,5;
28 </a:t>
            </a:r>
            <a:r>
              <a:rPr lang="en-US" dirty="0" err="1"/>
              <a:t>dni</a:t>
            </a:r>
            <a:r>
              <a:rPr lang="en-US" dirty="0"/>
              <a:t>, </a:t>
            </a:r>
            <a:r>
              <a:rPr lang="en-US" dirty="0" err="1"/>
              <a:t>če</a:t>
            </a:r>
            <a:r>
              <a:rPr lang="en-US" dirty="0"/>
              <a:t> </a:t>
            </a:r>
            <a:r>
              <a:rPr lang="en-US" dirty="0" err="1"/>
              <a:t>zdravilo</a:t>
            </a:r>
            <a:r>
              <a:rPr lang="en-US" dirty="0"/>
              <a:t> </a:t>
            </a:r>
            <a:r>
              <a:rPr lang="en-US" dirty="0" err="1"/>
              <a:t>ni</a:t>
            </a:r>
            <a:r>
              <a:rPr lang="en-US" dirty="0"/>
              <a:t> </a:t>
            </a:r>
            <a:r>
              <a:rPr lang="en-US" dirty="0" err="1"/>
              <a:t>odobreno</a:t>
            </a:r>
            <a:r>
              <a:rPr lang="en-US" dirty="0"/>
              <a:t> za </a:t>
            </a:r>
            <a:r>
              <a:rPr lang="en-US" dirty="0" err="1"/>
              <a:t>živali</a:t>
            </a:r>
            <a:r>
              <a:rPr lang="en-US" dirty="0"/>
              <a:t> za </a:t>
            </a:r>
            <a:r>
              <a:rPr lang="en-US" dirty="0" err="1"/>
              <a:t>proizvodnjo</a:t>
            </a:r>
            <a:r>
              <a:rPr lang="en-US" dirty="0"/>
              <a:t> </a:t>
            </a:r>
            <a:r>
              <a:rPr lang="en-US" dirty="0" err="1"/>
              <a:t>živil</a:t>
            </a:r>
            <a:r>
              <a:rPr lang="en-US" dirty="0"/>
              <a:t>;
</a:t>
            </a:r>
            <a:r>
              <a:rPr lang="en-US" dirty="0" err="1"/>
              <a:t>en</a:t>
            </a:r>
            <a:r>
              <a:rPr lang="en-US" dirty="0"/>
              <a:t> dan, </a:t>
            </a:r>
            <a:r>
              <a:rPr lang="en-US" dirty="0" err="1"/>
              <a:t>če</a:t>
            </a:r>
            <a:r>
              <a:rPr lang="en-US" dirty="0"/>
              <a:t> </a:t>
            </a:r>
            <a:r>
              <a:rPr lang="en-US" dirty="0" err="1"/>
              <a:t>ima</a:t>
            </a:r>
            <a:r>
              <a:rPr lang="en-US" dirty="0"/>
              <a:t> </a:t>
            </a:r>
            <a:r>
              <a:rPr lang="en-US" dirty="0" err="1"/>
              <a:t>zdravilo</a:t>
            </a:r>
            <a:r>
              <a:rPr lang="en-US" dirty="0"/>
              <a:t> </a:t>
            </a:r>
            <a:r>
              <a:rPr lang="en-US" dirty="0" err="1"/>
              <a:t>karenko</a:t>
            </a:r>
            <a:r>
              <a:rPr lang="en-US" dirty="0"/>
              <a:t> </a:t>
            </a:r>
            <a:r>
              <a:rPr lang="en-US" dirty="0" err="1"/>
              <a:t>nič</a:t>
            </a:r>
            <a:r>
              <a:rPr lang="en-US" dirty="0"/>
              <a:t> in se </a:t>
            </a:r>
            <a:r>
              <a:rPr lang="en-US" dirty="0" err="1"/>
              <a:t>uporablja</a:t>
            </a:r>
            <a:r>
              <a:rPr lang="en-US" dirty="0"/>
              <a:t> v </a:t>
            </a:r>
            <a:r>
              <a:rPr lang="en-US" dirty="0" err="1"/>
              <a:t>drugačni</a:t>
            </a:r>
            <a:r>
              <a:rPr lang="en-US" dirty="0"/>
              <a:t> </a:t>
            </a:r>
            <a:r>
              <a:rPr lang="en-US" dirty="0" err="1"/>
              <a:t>taksonomski</a:t>
            </a:r>
            <a:r>
              <a:rPr lang="en-US" dirty="0"/>
              <a:t> </a:t>
            </a:r>
            <a:r>
              <a:rPr lang="en-US" dirty="0" err="1"/>
              <a:t>družini</a:t>
            </a:r>
            <a:r>
              <a:rPr lang="en-US" dirty="0"/>
              <a:t> od </a:t>
            </a:r>
            <a:r>
              <a:rPr lang="en-US" dirty="0" err="1"/>
              <a:t>odobrene</a:t>
            </a:r>
            <a:r>
              <a:rPr lang="en-US" dirty="0"/>
              <a:t> </a:t>
            </a:r>
            <a:r>
              <a:rPr lang="en-US" dirty="0" err="1"/>
              <a:t>ciljne</a:t>
            </a:r>
            <a:r>
              <a:rPr lang="en-US" dirty="0"/>
              <a:t> </a:t>
            </a:r>
            <a:r>
              <a:rPr lang="en-US" dirty="0" err="1"/>
              <a:t>vrste</a:t>
            </a:r>
            <a:r>
              <a:rPr lang="en-US" dirty="0"/>
              <a:t>;</a:t>
            </a:r>
            <a:endParaRPr lang="sl-SI" dirty="0"/>
          </a:p>
          <a:p>
            <a:pPr marL="285750" indent="-285750">
              <a:buFont typeface="Wingdings" panose="05000000000000000000" pitchFamily="2" charset="2"/>
              <a:buChar char="Ø"/>
            </a:pPr>
            <a:endParaRPr lang="sl-SI" dirty="0"/>
          </a:p>
          <a:p>
            <a:pPr marL="0" indent="0">
              <a:buNone/>
            </a:pPr>
            <a:r>
              <a:rPr lang="sl-SI" dirty="0"/>
              <a:t>2. </a:t>
            </a:r>
            <a:r>
              <a:rPr lang="en-US" dirty="0"/>
              <a:t>Za </a:t>
            </a:r>
            <a:r>
              <a:rPr lang="en-US" dirty="0" err="1"/>
              <a:t>mleko</a:t>
            </a:r>
            <a:r>
              <a:rPr lang="en-US" dirty="0"/>
              <a:t> </a:t>
            </a:r>
            <a:r>
              <a:rPr lang="en-US" dirty="0" err="1"/>
              <a:t>živali</a:t>
            </a:r>
            <a:r>
              <a:rPr lang="en-US" dirty="0"/>
              <a:t>, za </a:t>
            </a:r>
            <a:r>
              <a:rPr lang="en-US" dirty="0" err="1"/>
              <a:t>katere</a:t>
            </a:r>
            <a:r>
              <a:rPr lang="en-US" dirty="0"/>
              <a:t> se </a:t>
            </a:r>
            <a:r>
              <a:rPr lang="en-US" dirty="0" err="1"/>
              <a:t>proizvaja</a:t>
            </a:r>
            <a:r>
              <a:rPr lang="en-US" dirty="0"/>
              <a:t> </a:t>
            </a:r>
            <a:r>
              <a:rPr lang="en-US" dirty="0" err="1"/>
              <a:t>mleko</a:t>
            </a:r>
            <a:r>
              <a:rPr lang="en-US" dirty="0"/>
              <a:t> za </a:t>
            </a:r>
            <a:r>
              <a:rPr lang="en-US" dirty="0" err="1"/>
              <a:t>prehrano</a:t>
            </a:r>
            <a:r>
              <a:rPr lang="en-US" dirty="0"/>
              <a:t> </a:t>
            </a:r>
            <a:r>
              <a:rPr lang="en-US" dirty="0" err="1"/>
              <a:t>ljudi</a:t>
            </a:r>
            <a:r>
              <a:rPr lang="en-US" dirty="0"/>
              <a:t>, </a:t>
            </a:r>
            <a:r>
              <a:rPr lang="en-US" dirty="0" err="1"/>
              <a:t>karenca</a:t>
            </a:r>
            <a:r>
              <a:rPr lang="en-US" dirty="0"/>
              <a:t> ne </a:t>
            </a:r>
            <a:r>
              <a:rPr lang="en-US" dirty="0" err="1"/>
              <a:t>sme</a:t>
            </a:r>
            <a:r>
              <a:rPr lang="en-US" dirty="0"/>
              <a:t> </a:t>
            </a:r>
            <a:r>
              <a:rPr lang="en-US" dirty="0" err="1"/>
              <a:t>biti</a:t>
            </a:r>
            <a:r>
              <a:rPr lang="en-US" dirty="0"/>
              <a:t> </a:t>
            </a:r>
            <a:r>
              <a:rPr lang="en-US" dirty="0" err="1"/>
              <a:t>krajša</a:t>
            </a:r>
            <a:r>
              <a:rPr lang="en-US" dirty="0"/>
              <a:t> od</a:t>
            </a:r>
            <a:r>
              <a:rPr lang="sl-SI" dirty="0"/>
              <a:t>:</a:t>
            </a:r>
          </a:p>
          <a:p>
            <a:pPr marL="285750" indent="-285750">
              <a:buFont typeface="Wingdings" panose="05000000000000000000" pitchFamily="2" charset="2"/>
              <a:buChar char="Ø"/>
            </a:pPr>
            <a:r>
              <a:rPr lang="en-US" dirty="0" err="1"/>
              <a:t>najdaljšo</a:t>
            </a:r>
            <a:r>
              <a:rPr lang="en-US" dirty="0"/>
              <a:t> </a:t>
            </a:r>
            <a:r>
              <a:rPr lang="en-US" dirty="0" err="1"/>
              <a:t>karenco</a:t>
            </a:r>
            <a:r>
              <a:rPr lang="en-US" dirty="0"/>
              <a:t> za </a:t>
            </a:r>
            <a:r>
              <a:rPr lang="en-US" dirty="0" err="1"/>
              <a:t>mleko</a:t>
            </a:r>
            <a:r>
              <a:rPr lang="en-US" dirty="0"/>
              <a:t>, </a:t>
            </a:r>
            <a:r>
              <a:rPr lang="en-US" dirty="0" err="1"/>
              <a:t>navedeno</a:t>
            </a:r>
            <a:r>
              <a:rPr lang="en-US" dirty="0"/>
              <a:t> v </a:t>
            </a:r>
            <a:r>
              <a:rPr lang="en-US" dirty="0" err="1"/>
              <a:t>povzetku</a:t>
            </a:r>
            <a:r>
              <a:rPr lang="en-US" dirty="0"/>
              <a:t> </a:t>
            </a:r>
            <a:r>
              <a:rPr lang="en-US" dirty="0" err="1"/>
              <a:t>glavnih</a:t>
            </a:r>
            <a:r>
              <a:rPr lang="en-US" dirty="0"/>
              <a:t> </a:t>
            </a:r>
            <a:r>
              <a:rPr lang="en-US" dirty="0" err="1"/>
              <a:t>značilnosti</a:t>
            </a:r>
            <a:r>
              <a:rPr lang="en-US" dirty="0"/>
              <a:t> </a:t>
            </a:r>
            <a:r>
              <a:rPr lang="en-US" dirty="0" err="1"/>
              <a:t>proizvoda</a:t>
            </a:r>
            <a:r>
              <a:rPr lang="en-US" dirty="0"/>
              <a:t> za </a:t>
            </a:r>
            <a:r>
              <a:rPr lang="en-US" dirty="0" err="1"/>
              <a:t>katero</a:t>
            </a:r>
            <a:r>
              <a:rPr lang="en-US" dirty="0"/>
              <a:t> </a:t>
            </a:r>
            <a:r>
              <a:rPr lang="en-US" dirty="0" err="1"/>
              <a:t>koli</a:t>
            </a:r>
            <a:r>
              <a:rPr lang="en-US" dirty="0"/>
              <a:t> </a:t>
            </a:r>
            <a:r>
              <a:rPr lang="en-US" dirty="0" err="1"/>
              <a:t>živalsko</a:t>
            </a:r>
            <a:r>
              <a:rPr lang="en-US" dirty="0"/>
              <a:t> </a:t>
            </a:r>
            <a:r>
              <a:rPr lang="en-US" dirty="0" err="1"/>
              <a:t>vrsto</a:t>
            </a:r>
            <a:r>
              <a:rPr lang="en-US" dirty="0"/>
              <a:t>, </a:t>
            </a:r>
            <a:r>
              <a:rPr lang="en-US" dirty="0" err="1"/>
              <a:t>pomnoženo</a:t>
            </a:r>
            <a:r>
              <a:rPr lang="en-US" dirty="0"/>
              <a:t> s </a:t>
            </a:r>
            <a:r>
              <a:rPr lang="en-US" dirty="0" err="1"/>
              <a:t>faktorjem</a:t>
            </a:r>
            <a:r>
              <a:rPr lang="en-US" dirty="0"/>
              <a:t> 1,5;
</a:t>
            </a:r>
            <a:r>
              <a:rPr lang="en-US" dirty="0" err="1"/>
              <a:t>sedem</a:t>
            </a:r>
            <a:r>
              <a:rPr lang="en-US" dirty="0"/>
              <a:t> </a:t>
            </a:r>
            <a:r>
              <a:rPr lang="en-US" dirty="0" err="1"/>
              <a:t>dni</a:t>
            </a:r>
            <a:r>
              <a:rPr lang="en-US" dirty="0"/>
              <a:t>, </a:t>
            </a:r>
            <a:r>
              <a:rPr lang="en-US" dirty="0" err="1"/>
              <a:t>če</a:t>
            </a:r>
            <a:r>
              <a:rPr lang="en-US" dirty="0"/>
              <a:t> </a:t>
            </a:r>
            <a:r>
              <a:rPr lang="en-US" dirty="0" err="1"/>
              <a:t>zdravilo</a:t>
            </a:r>
            <a:r>
              <a:rPr lang="en-US" dirty="0"/>
              <a:t> </a:t>
            </a:r>
            <a:r>
              <a:rPr lang="en-US" dirty="0" err="1"/>
              <a:t>ni</a:t>
            </a:r>
            <a:r>
              <a:rPr lang="en-US" dirty="0"/>
              <a:t> </a:t>
            </a:r>
            <a:r>
              <a:rPr lang="en-US" dirty="0" err="1"/>
              <a:t>odobreno</a:t>
            </a:r>
            <a:r>
              <a:rPr lang="en-US" dirty="0"/>
              <a:t> za </a:t>
            </a:r>
            <a:r>
              <a:rPr lang="en-US" dirty="0" err="1"/>
              <a:t>živali</a:t>
            </a:r>
            <a:r>
              <a:rPr lang="en-US" dirty="0"/>
              <a:t>, za </a:t>
            </a:r>
            <a:r>
              <a:rPr lang="en-US" dirty="0" err="1"/>
              <a:t>katere</a:t>
            </a:r>
            <a:r>
              <a:rPr lang="en-US" dirty="0"/>
              <a:t> </a:t>
            </a:r>
            <a:r>
              <a:rPr lang="en-US" dirty="0" err="1"/>
              <a:t>proizvajajo</a:t>
            </a:r>
            <a:r>
              <a:rPr lang="en-US" dirty="0"/>
              <a:t> </a:t>
            </a:r>
            <a:r>
              <a:rPr lang="en-US" dirty="0" err="1"/>
              <a:t>mleko</a:t>
            </a:r>
            <a:r>
              <a:rPr lang="en-US" dirty="0"/>
              <a:t> za </a:t>
            </a:r>
            <a:r>
              <a:rPr lang="en-US" dirty="0" err="1"/>
              <a:t>prehrano</a:t>
            </a:r>
            <a:r>
              <a:rPr lang="en-US" dirty="0"/>
              <a:t> </a:t>
            </a:r>
            <a:r>
              <a:rPr lang="en-US" dirty="0" err="1"/>
              <a:t>ljudi</a:t>
            </a:r>
            <a:r>
              <a:rPr lang="en-US" dirty="0"/>
              <a:t>;
</a:t>
            </a:r>
            <a:r>
              <a:rPr lang="en-US" dirty="0" err="1"/>
              <a:t>en</a:t>
            </a:r>
            <a:r>
              <a:rPr lang="en-US" dirty="0"/>
              <a:t> dan, </a:t>
            </a:r>
            <a:r>
              <a:rPr lang="en-US" dirty="0" err="1"/>
              <a:t>če</a:t>
            </a:r>
            <a:r>
              <a:rPr lang="en-US" dirty="0"/>
              <a:t> </a:t>
            </a:r>
            <a:r>
              <a:rPr lang="en-US" dirty="0" err="1"/>
              <a:t>ima</a:t>
            </a:r>
            <a:r>
              <a:rPr lang="en-US" dirty="0"/>
              <a:t> </a:t>
            </a:r>
            <a:r>
              <a:rPr lang="en-US" dirty="0" err="1"/>
              <a:t>zdravilo</a:t>
            </a:r>
            <a:r>
              <a:rPr lang="en-US" dirty="0"/>
              <a:t> </a:t>
            </a:r>
            <a:r>
              <a:rPr lang="en-US" dirty="0" err="1"/>
              <a:t>karenco</a:t>
            </a:r>
            <a:r>
              <a:rPr lang="en-US" dirty="0"/>
              <a:t> </a:t>
            </a:r>
            <a:r>
              <a:rPr lang="en-US" dirty="0" err="1"/>
              <a:t>nič</a:t>
            </a:r>
            <a:r>
              <a:rPr lang="en-US" dirty="0"/>
              <a:t>;</a:t>
            </a:r>
            <a:endParaRPr lang="sl-SI" dirty="0"/>
          </a:p>
          <a:p>
            <a:pPr marL="0" indent="0">
              <a:buNone/>
            </a:pPr>
            <a:r>
              <a:rPr lang="en-US" dirty="0"/>
              <a:t>
</a:t>
            </a:r>
            <a:r>
              <a:rPr lang="sl-SI" dirty="0"/>
              <a:t>3. </a:t>
            </a:r>
            <a:r>
              <a:rPr lang="en-US" dirty="0"/>
              <a:t>Za </a:t>
            </a:r>
            <a:r>
              <a:rPr lang="en-US" dirty="0" err="1"/>
              <a:t>jajca</a:t>
            </a:r>
            <a:r>
              <a:rPr lang="en-US" dirty="0"/>
              <a:t> </a:t>
            </a:r>
            <a:r>
              <a:rPr lang="en-US" dirty="0" err="1"/>
              <a:t>živali</a:t>
            </a:r>
            <a:r>
              <a:rPr lang="en-US" dirty="0"/>
              <a:t>, ki </a:t>
            </a:r>
            <a:r>
              <a:rPr lang="en-US" dirty="0" err="1"/>
              <a:t>proizvajajo</a:t>
            </a:r>
            <a:r>
              <a:rPr lang="en-US" dirty="0"/>
              <a:t> </a:t>
            </a:r>
            <a:r>
              <a:rPr lang="en-US" dirty="0" err="1"/>
              <a:t>jajca</a:t>
            </a:r>
            <a:r>
              <a:rPr lang="en-US" dirty="0"/>
              <a:t> za </a:t>
            </a:r>
            <a:r>
              <a:rPr lang="en-US" dirty="0" err="1"/>
              <a:t>prehrano</a:t>
            </a:r>
            <a:r>
              <a:rPr lang="en-US" dirty="0"/>
              <a:t> </a:t>
            </a:r>
            <a:r>
              <a:rPr lang="en-US" dirty="0" err="1"/>
              <a:t>ljudi</a:t>
            </a:r>
            <a:r>
              <a:rPr lang="en-US" dirty="0"/>
              <a:t>, </a:t>
            </a:r>
            <a:r>
              <a:rPr lang="en-US" dirty="0" err="1"/>
              <a:t>karenca</a:t>
            </a:r>
            <a:r>
              <a:rPr lang="en-US" dirty="0"/>
              <a:t> ne </a:t>
            </a:r>
            <a:r>
              <a:rPr lang="en-US" dirty="0" err="1"/>
              <a:t>sme</a:t>
            </a:r>
            <a:r>
              <a:rPr lang="en-US" dirty="0"/>
              <a:t> </a:t>
            </a:r>
            <a:r>
              <a:rPr lang="en-US" dirty="0" err="1"/>
              <a:t>biti</a:t>
            </a:r>
            <a:r>
              <a:rPr lang="en-US" dirty="0"/>
              <a:t> </a:t>
            </a:r>
            <a:r>
              <a:rPr lang="en-US" dirty="0" err="1"/>
              <a:t>krajša</a:t>
            </a:r>
            <a:r>
              <a:rPr lang="en-US" dirty="0"/>
              <a:t> od:</a:t>
            </a:r>
            <a:endParaRPr lang="sl-SI" dirty="0"/>
          </a:p>
          <a:p>
            <a:pPr marL="285750" indent="-285750">
              <a:buFont typeface="Wingdings" panose="05000000000000000000" pitchFamily="2" charset="2"/>
              <a:buChar char="Ø"/>
            </a:pPr>
            <a:r>
              <a:rPr lang="en-US" dirty="0" err="1"/>
              <a:t>najdaljšo</a:t>
            </a:r>
            <a:r>
              <a:rPr lang="en-US" dirty="0"/>
              <a:t> </a:t>
            </a:r>
            <a:r>
              <a:rPr lang="en-US" dirty="0" err="1"/>
              <a:t>karenco</a:t>
            </a:r>
            <a:r>
              <a:rPr lang="en-US" dirty="0"/>
              <a:t> za </a:t>
            </a:r>
            <a:r>
              <a:rPr lang="en-US" dirty="0" err="1"/>
              <a:t>jajca</a:t>
            </a:r>
            <a:r>
              <a:rPr lang="en-US" dirty="0"/>
              <a:t>, </a:t>
            </a:r>
            <a:r>
              <a:rPr lang="en-US" dirty="0" err="1"/>
              <a:t>navedeno</a:t>
            </a:r>
            <a:r>
              <a:rPr lang="en-US" dirty="0"/>
              <a:t> v </a:t>
            </a:r>
            <a:r>
              <a:rPr lang="en-US" dirty="0" err="1"/>
              <a:t>povzetku</a:t>
            </a:r>
            <a:r>
              <a:rPr lang="en-US" dirty="0"/>
              <a:t> </a:t>
            </a:r>
            <a:r>
              <a:rPr lang="en-US" dirty="0" err="1"/>
              <a:t>glavnih</a:t>
            </a:r>
            <a:r>
              <a:rPr lang="en-US" dirty="0"/>
              <a:t> </a:t>
            </a:r>
            <a:r>
              <a:rPr lang="en-US" dirty="0" err="1"/>
              <a:t>značilnosti</a:t>
            </a:r>
            <a:r>
              <a:rPr lang="en-US" dirty="0"/>
              <a:t> </a:t>
            </a:r>
            <a:r>
              <a:rPr lang="en-US" dirty="0" err="1"/>
              <a:t>zdravila</a:t>
            </a:r>
            <a:r>
              <a:rPr lang="en-US" dirty="0"/>
              <a:t> za </a:t>
            </a:r>
            <a:r>
              <a:rPr lang="en-US" dirty="0" err="1"/>
              <a:t>katero</a:t>
            </a:r>
            <a:r>
              <a:rPr lang="en-US" dirty="0"/>
              <a:t> </a:t>
            </a:r>
            <a:r>
              <a:rPr lang="en-US" dirty="0" err="1"/>
              <a:t>koli</a:t>
            </a:r>
            <a:r>
              <a:rPr lang="en-US" dirty="0"/>
              <a:t> </a:t>
            </a:r>
            <a:r>
              <a:rPr lang="en-US" dirty="0" err="1"/>
              <a:t>živalsko</a:t>
            </a:r>
            <a:r>
              <a:rPr lang="en-US" dirty="0"/>
              <a:t> </a:t>
            </a:r>
            <a:r>
              <a:rPr lang="en-US" dirty="0" err="1"/>
              <a:t>vrsto</a:t>
            </a:r>
            <a:r>
              <a:rPr lang="en-US" dirty="0"/>
              <a:t>, </a:t>
            </a:r>
            <a:r>
              <a:rPr lang="en-US" dirty="0" err="1"/>
              <a:t>pomnoženo</a:t>
            </a:r>
            <a:r>
              <a:rPr lang="en-US" dirty="0"/>
              <a:t> s </a:t>
            </a:r>
            <a:r>
              <a:rPr lang="en-US" dirty="0" err="1"/>
              <a:t>faktorjem</a:t>
            </a:r>
            <a:r>
              <a:rPr lang="en-US" dirty="0"/>
              <a:t> 1,5;
10 </a:t>
            </a:r>
            <a:r>
              <a:rPr lang="en-US" dirty="0" err="1"/>
              <a:t>dni</a:t>
            </a:r>
            <a:r>
              <a:rPr lang="en-US" dirty="0"/>
              <a:t>, </a:t>
            </a:r>
            <a:r>
              <a:rPr lang="en-US" dirty="0" err="1"/>
              <a:t>če</a:t>
            </a:r>
            <a:r>
              <a:rPr lang="en-US" dirty="0"/>
              <a:t> </a:t>
            </a:r>
            <a:r>
              <a:rPr lang="en-US" dirty="0" err="1"/>
              <a:t>proizvod</a:t>
            </a:r>
            <a:r>
              <a:rPr lang="en-US" dirty="0"/>
              <a:t> </a:t>
            </a:r>
            <a:r>
              <a:rPr lang="en-US" dirty="0" err="1"/>
              <a:t>ni</a:t>
            </a:r>
            <a:r>
              <a:rPr lang="en-US" dirty="0"/>
              <a:t> </a:t>
            </a:r>
            <a:r>
              <a:rPr lang="en-US" dirty="0" err="1"/>
              <a:t>odobren</a:t>
            </a:r>
            <a:r>
              <a:rPr lang="en-US" dirty="0"/>
              <a:t> za </a:t>
            </a:r>
            <a:r>
              <a:rPr lang="en-US" dirty="0" err="1"/>
              <a:t>živali</a:t>
            </a:r>
            <a:r>
              <a:rPr lang="en-US" dirty="0"/>
              <a:t>, ki </a:t>
            </a:r>
            <a:r>
              <a:rPr lang="en-US" dirty="0" err="1"/>
              <a:t>proizvajajo</a:t>
            </a:r>
            <a:r>
              <a:rPr lang="en-US" dirty="0"/>
              <a:t> </a:t>
            </a:r>
            <a:r>
              <a:rPr lang="en-US" dirty="0" err="1"/>
              <a:t>jajca</a:t>
            </a:r>
            <a:r>
              <a:rPr lang="en-US" dirty="0"/>
              <a:t> za </a:t>
            </a:r>
            <a:r>
              <a:rPr lang="en-US" dirty="0" err="1"/>
              <a:t>prehrano</a:t>
            </a:r>
            <a:r>
              <a:rPr lang="en-US" dirty="0"/>
              <a:t> </a:t>
            </a:r>
            <a:r>
              <a:rPr lang="en-US" dirty="0" err="1"/>
              <a:t>ljudi</a:t>
            </a:r>
            <a:r>
              <a:rPr lang="en-US" dirty="0"/>
              <a:t>;</a:t>
            </a:r>
            <a:endParaRPr lang="sl-SI" dirty="0"/>
          </a:p>
        </p:txBody>
      </p:sp>
      <p:sp>
        <p:nvSpPr>
          <p:cNvPr id="4" name="PoljeZBesedilom 3">
            <a:extLst>
              <a:ext uri="{FF2B5EF4-FFF2-40B4-BE49-F238E27FC236}">
                <a16:creationId xmlns:a16="http://schemas.microsoft.com/office/drawing/2014/main" id="{0BFA6879-B9B1-CA90-BCFB-AE42F1DCC5E9}"/>
              </a:ext>
            </a:extLst>
          </p:cNvPr>
          <p:cNvSpPr txBox="1"/>
          <p:nvPr/>
        </p:nvSpPr>
        <p:spPr>
          <a:xfrm>
            <a:off x="11011019" y="4778106"/>
            <a:ext cx="1066800" cy="1200329"/>
          </a:xfrm>
          <a:prstGeom prst="rect">
            <a:avLst/>
          </a:prstGeom>
          <a:noFill/>
          <a:ln>
            <a:solidFill>
              <a:schemeClr val="accent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ysClr val="windowText" lastClr="000000"/>
                </a:solidFill>
                <a:effectLst/>
                <a:uLnTx/>
                <a:uFillTx/>
              </a:rPr>
              <a:t>RULES ALSO FOR FISH</a:t>
            </a:r>
          </a:p>
        </p:txBody>
      </p:sp>
      <p:sp>
        <p:nvSpPr>
          <p:cNvPr id="5" name="PoljeZBesedilom 4">
            <a:extLst>
              <a:ext uri="{FF2B5EF4-FFF2-40B4-BE49-F238E27FC236}">
                <a16:creationId xmlns:a16="http://schemas.microsoft.com/office/drawing/2014/main" id="{07A4172C-8AF9-896C-E646-EC569564BB6C}"/>
              </a:ext>
            </a:extLst>
          </p:cNvPr>
          <p:cNvSpPr txBox="1"/>
          <p:nvPr/>
        </p:nvSpPr>
        <p:spPr>
          <a:xfrm>
            <a:off x="11144190" y="2597150"/>
            <a:ext cx="800219" cy="1200329"/>
          </a:xfrm>
          <a:prstGeom prst="rect">
            <a:avLst/>
          </a:prstGeom>
          <a:noFill/>
          <a:ln>
            <a:solidFill>
              <a:srgbClr val="FFFF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rgbClr val="FFFF00"/>
                </a:solidFill>
                <a:effectLst/>
                <a:uLnTx/>
                <a:uFillTx/>
              </a:rPr>
              <a:t>KASK</a:t>
            </a:r>
          </a:p>
          <a:p>
            <a:pPr marL="0" marR="0" lvl="0" indent="0"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srgbClr val="FFFF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rgbClr val="FFFF00"/>
                </a:solidFill>
                <a:effectLst/>
                <a:uLnTx/>
                <a:uFillTx/>
              </a:rPr>
              <a:t>IP-V</a:t>
            </a:r>
          </a:p>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rgbClr val="FFFF00"/>
                </a:solidFill>
                <a:effectLst/>
                <a:uLnTx/>
                <a:uFillTx/>
              </a:rPr>
              <a:t>IP-H</a:t>
            </a:r>
          </a:p>
        </p:txBody>
      </p:sp>
    </p:spTree>
    <p:extLst>
      <p:ext uri="{BB962C8B-B14F-4D97-AF65-F5344CB8AC3E}">
        <p14:creationId xmlns:p14="http://schemas.microsoft.com/office/powerpoint/2010/main" val="3683858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DE272D0D-7631-9A15-543B-B75D77F2B104}"/>
              </a:ext>
            </a:extLst>
          </p:cNvPr>
          <p:cNvSpPr>
            <a:spLocks noGrp="1"/>
          </p:cNvSpPr>
          <p:nvPr>
            <p:ph type="body" sz="quarter" idx="10"/>
          </p:nvPr>
        </p:nvSpPr>
        <p:spPr/>
        <p:txBody>
          <a:bodyPr/>
          <a:lstStyle/>
          <a:p>
            <a:r>
              <a:rPr lang="en-AU" dirty="0" err="1"/>
              <a:t>Neželeni</a:t>
            </a:r>
            <a:r>
              <a:rPr lang="en-AU" dirty="0"/>
              <a:t> </a:t>
            </a:r>
            <a:r>
              <a:rPr lang="en-AU" dirty="0" err="1"/>
              <a:t>učinki</a:t>
            </a:r>
            <a:endParaRPr lang="en-AU" dirty="0"/>
          </a:p>
        </p:txBody>
      </p:sp>
      <p:sp>
        <p:nvSpPr>
          <p:cNvPr id="3" name="Označba mesta besedila 2">
            <a:extLst>
              <a:ext uri="{FF2B5EF4-FFF2-40B4-BE49-F238E27FC236}">
                <a16:creationId xmlns:a16="http://schemas.microsoft.com/office/drawing/2014/main" id="{7E02114A-620E-B6BE-D9F0-B8071C51948A}"/>
              </a:ext>
            </a:extLst>
          </p:cNvPr>
          <p:cNvSpPr>
            <a:spLocks noGrp="1"/>
          </p:cNvSpPr>
          <p:nvPr>
            <p:ph type="body" sz="quarter" idx="11"/>
          </p:nvPr>
        </p:nvSpPr>
        <p:spPr/>
        <p:txBody>
          <a:bodyPr/>
          <a:lstStyle/>
          <a:p>
            <a:r>
              <a:rPr lang="en-AU" dirty="0"/>
              <a:t>JAZMP</a:t>
            </a:r>
          </a:p>
          <a:p>
            <a:r>
              <a:rPr lang="en-AU" dirty="0"/>
              <a:t>D</a:t>
            </a:r>
            <a:r>
              <a:rPr lang="sl-SI" dirty="0" err="1"/>
              <a:t>obavitelji</a:t>
            </a:r>
            <a:r>
              <a:rPr lang="sl-SI" dirty="0"/>
              <a:t> zdravil (veletrgovci)</a:t>
            </a:r>
          </a:p>
          <a:p>
            <a:r>
              <a:rPr lang="en-AU" dirty="0"/>
              <a:t>Veterinarji</a:t>
            </a:r>
          </a:p>
        </p:txBody>
      </p:sp>
      <p:pic>
        <p:nvPicPr>
          <p:cNvPr id="5" name="Slika 4">
            <a:extLst>
              <a:ext uri="{FF2B5EF4-FFF2-40B4-BE49-F238E27FC236}">
                <a16:creationId xmlns:a16="http://schemas.microsoft.com/office/drawing/2014/main" id="{ECF0E7ED-73C9-833F-D5AF-CB8BD55ECF43}"/>
              </a:ext>
            </a:extLst>
          </p:cNvPr>
          <p:cNvPicPr>
            <a:picLocks noChangeAspect="1"/>
          </p:cNvPicPr>
          <p:nvPr/>
        </p:nvPicPr>
        <p:blipFill>
          <a:blip r:embed="rId2"/>
          <a:stretch>
            <a:fillRect/>
          </a:stretch>
        </p:blipFill>
        <p:spPr>
          <a:xfrm>
            <a:off x="4419600" y="490344"/>
            <a:ext cx="7135221" cy="6011114"/>
          </a:xfrm>
          <a:prstGeom prst="rect">
            <a:avLst/>
          </a:prstGeom>
        </p:spPr>
      </p:pic>
    </p:spTree>
    <p:extLst>
      <p:ext uri="{BB962C8B-B14F-4D97-AF65-F5344CB8AC3E}">
        <p14:creationId xmlns:p14="http://schemas.microsoft.com/office/powerpoint/2010/main" val="901644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sl-SI" sz="2400" b="0" i="0" u="none" strike="noStrike" cap="none" normalizeH="0" baseline="0" noProof="0">
                <a:ln>
                  <a:noFill/>
                </a:ln>
                <a:effectLst/>
                <a:uLnTx/>
                <a:uFillTx/>
                <a:latin typeface="EC Square Sans Pro" panose="020B0506040000020004" pitchFamily="34" charset="0"/>
              </a:rPr>
              <a:t>Regulativni okvir EU o zdravilih za uporabo v veterinarski medicini/medicirani krmi</a:t>
            </a: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Uredba (EU) 2019/6 o zdravilih za uporabo v veterinarski medicini</a:t>
            </a:r>
            <a:br>
              <a:rPr kumimoji="0" lang="sl-SI" sz="1800" b="1" i="0" u="none" strike="noStrike" cap="none" normalizeH="0" baseline="0" noProof="0">
                <a:ln>
                  <a:noFill/>
                </a:ln>
                <a:solidFill>
                  <a:srgbClr val="FFFFFF"/>
                </a:solidFill>
                <a:effectLst/>
                <a:uLnTx/>
                <a:uFillTx/>
                <a:latin typeface="Calibri"/>
                <a:ea typeface="+mn-ea"/>
                <a:cs typeface="+mn-cs"/>
              </a:rPr>
            </a:br>
            <a:r>
              <a:rPr kumimoji="0" lang="sl-SI" sz="1800" b="1" i="0" u="none" strike="noStrike" cap="none" normalizeH="0" baseline="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2800" b="1" i="0" u="none" strike="noStrike" cap="none" normalizeH="0" baseline="0" noProof="0">
                <a:ln>
                  <a:noFill/>
                </a:ln>
                <a:solidFill>
                  <a:srgbClr val="000000"/>
                </a:solidFill>
                <a:effectLst/>
                <a:uLnTx/>
                <a:uFillTx/>
                <a:latin typeface="EC Square Sans Pro" panose="020B0506040000020004" pitchFamily="34" charset="0"/>
                <a:ea typeface="+mn-ea"/>
                <a:cs typeface="+mn-cs"/>
              </a:rPr>
              <a:t>Uredba (EU) 2019/4 o medicirani krmi</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pPr algn="ctr"/>
            <a:r>
              <a:rPr lang="sl-SI" sz="2800" dirty="0">
                <a:solidFill>
                  <a:schemeClr val="bg1"/>
                </a:solidFill>
                <a:latin typeface="EC Square Sans Pro" panose="020B0506040000020004"/>
              </a:rPr>
              <a:t> + Izvedbeni in delegirani akti</a:t>
            </a: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973838-7804-0C6E-5C81-64AA932D1D61}"/>
              </a:ext>
            </a:extLst>
          </p:cNvPr>
          <p:cNvPicPr>
            <a:picLocks/>
          </p:cNvPicPr>
          <p:nvPr/>
        </p:nvPicPr>
        <p:blipFill>
          <a:blip r:embed="rId2"/>
          <a:stretch>
            <a:fillRect/>
          </a:stretch>
        </p:blipFill>
        <p:spPr>
          <a:xfrm>
            <a:off x="5943600" y="2203576"/>
            <a:ext cx="6109096" cy="3289173"/>
          </a:xfrm>
          <a:prstGeom prst="rect">
            <a:avLst/>
          </a:prstGeom>
        </p:spPr>
      </p:pic>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sl-SI" sz="1800" i="1">
                <a:latin typeface="EC Square Sans Pro" panose="020B0506040000020004" pitchFamily="34" charset="0"/>
              </a:rPr>
              <a:t>Izvedbena uredba Komisije (EU) 2022/1255</a:t>
            </a: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533400" y="3293386"/>
            <a:ext cx="5334000" cy="2092881"/>
          </a:xfrm>
          <a:prstGeom prst="rect">
            <a:avLst/>
          </a:prstGeom>
        </p:spPr>
        <p:txBody>
          <a:bodyPr wrap="square" lIns="91440" tIns="45720" rIns="91440" bIns="4572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sl-SI" sz="2000" b="0" i="0" u="none" strike="noStrike" cap="none" normalizeH="0" baseline="0" noProof="0">
                <a:ln>
                  <a:noFill/>
                </a:ln>
                <a:solidFill>
                  <a:srgbClr val="000000"/>
                </a:solidFill>
                <a:effectLst/>
                <a:uLnTx/>
                <a:uFillTx/>
                <a:latin typeface="EC Square Sans Pro"/>
              </a:rPr>
              <a:t>Protimikrobnih sredstev in skupin protimikrobnih sredstev, ki so navedena v tej uredbi, </a:t>
            </a:r>
            <a:r>
              <a:rPr lang="sl-SI" sz="2000" b="1">
                <a:solidFill>
                  <a:srgbClr val="024B9C"/>
                </a:solidFill>
                <a:latin typeface="EC Square Sans Pro"/>
              </a:rPr>
              <a:t>ni mogoče</a:t>
            </a:r>
            <a:r>
              <a:rPr lang="sl-SI" sz="2000">
                <a:solidFill>
                  <a:srgbClr val="024B9C"/>
                </a:solidFill>
                <a:latin typeface="EC Square Sans Pro"/>
              </a:rPr>
              <a:t> uporabljati pri živalih pod nobenimi pogoji.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sl-SI" sz="2000" b="0" i="0" u="none" strike="noStrike" cap="none" normalizeH="0" baseline="0" noProof="0">
                <a:ln>
                  <a:noFill/>
                </a:ln>
                <a:solidFill>
                  <a:srgbClr val="000000"/>
                </a:solidFill>
                <a:effectLst/>
                <a:uLnTx/>
                <a:uFillTx/>
                <a:latin typeface="EC Square Sans Pro" panose="020B0506040000020004" pitchFamily="34" charset="0"/>
                <a:ea typeface="+mn-ea"/>
                <a:cs typeface="+mn-cs"/>
              </a:rPr>
              <a:t>Ta seznam</a:t>
            </a:r>
            <a:r>
              <a:rPr kumimoji="0" lang="sl-SI" sz="2000" b="0" i="0" u="none" strike="noStrike" cap="none" normalizeH="0" baseline="0" noProof="0">
                <a:ln>
                  <a:noFill/>
                </a:ln>
                <a:solidFill>
                  <a:srgbClr val="024B9C"/>
                </a:solidFill>
                <a:effectLst/>
                <a:uLnTx/>
                <a:uFillTx/>
                <a:latin typeface="EC Square Sans Pro" panose="020B0506040000020004" pitchFamily="34" charset="0"/>
                <a:ea typeface="+mn-ea"/>
                <a:cs typeface="+mn-cs"/>
              </a:rPr>
              <a:t> bo podvržen neprestanemu pregledovanju </a:t>
            </a:r>
            <a:r>
              <a:rPr kumimoji="0" lang="sl-SI" sz="2000" b="0" i="0" u="none" strike="noStrike" cap="none" normalizeH="0" baseline="0" noProof="0">
                <a:ln>
                  <a:noFill/>
                </a:ln>
                <a:solidFill>
                  <a:srgbClr val="000000"/>
                </a:solidFill>
                <a:effectLst/>
                <a:uLnTx/>
                <a:uFillTx/>
                <a:latin typeface="EC Square Sans Pro" panose="020B0506040000020004" pitchFamily="34" charset="0"/>
                <a:ea typeface="+mn-ea"/>
                <a:cs typeface="+mn-cs"/>
              </a:rPr>
              <a:t>v primeru novih znanstvenih dokazov ali novih informacij</a:t>
            </a:r>
          </a:p>
        </p:txBody>
      </p:sp>
      <p:sp>
        <p:nvSpPr>
          <p:cNvPr id="19" name="CuadroTexto 18">
            <a:extLst>
              <a:ext uri="{FF2B5EF4-FFF2-40B4-BE49-F238E27FC236}">
                <a16:creationId xmlns:a16="http://schemas.microsoft.com/office/drawing/2014/main" id="{D1943CAF-5478-4463-AA84-1FFA92F30628}"/>
              </a:ext>
            </a:extLst>
          </p:cNvPr>
          <p:cNvSpPr txBox="1"/>
          <p:nvPr/>
        </p:nvSpPr>
        <p:spPr>
          <a:xfrm>
            <a:off x="9372600" y="2166572"/>
            <a:ext cx="2244090" cy="369332"/>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cap="none" normalizeH="0" baseline="0" noProof="0" dirty="0">
                <a:ln>
                  <a:noFill/>
                </a:ln>
                <a:solidFill>
                  <a:srgbClr val="FFFFFF"/>
                </a:solidFill>
                <a:effectLst/>
                <a:uLnTx/>
                <a:uFillTx/>
                <a:latin typeface="EC Square Sans Pro" panose="020B0506040000020004" pitchFamily="34" charset="0"/>
              </a:rPr>
              <a:t>„rezervirani seznam“</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103632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2400" b="1"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DOLOČENIH PROTIMIKROBNIH SREDSTEV NI DOVOLJENO UPORABLJATI ZA ZDRAVLJENJE ŽIVALI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318139"/>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sl-SI" sz="2000" b="1">
                <a:solidFill>
                  <a:srgbClr val="FFFFFF"/>
                </a:solidFill>
                <a:latin typeface="EC Square Sans Pro" panose="020B0506040000020004" pitchFamily="34" charset="0"/>
                <a:ea typeface="+mn-ea"/>
                <a:cs typeface="Arial" panose="020B0604020202020204" pitchFamily="34" charset="0"/>
              </a:rPr>
              <a:t>Seznam, rezerviran za ljudi: protimikrobna sredstva, ki so rezervirana za zdravljenje določenih okužb pri ljudeh</a:t>
            </a:r>
          </a:p>
        </p:txBody>
      </p:sp>
    </p:spTree>
    <p:extLst>
      <p:ext uri="{BB962C8B-B14F-4D97-AF65-F5344CB8AC3E}">
        <p14:creationId xmlns:p14="http://schemas.microsoft.com/office/powerpoint/2010/main" val="193215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374271" y="2386238"/>
            <a:ext cx="2957452" cy="3943269"/>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38617" y="2322863"/>
            <a:ext cx="2313412" cy="3855686"/>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2971800" cy="369332"/>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0" i="0" u="none" strike="noStrike" cap="none" normalizeH="0" baseline="0" noProof="0" dirty="0">
                <a:ln>
                  <a:noFill/>
                </a:ln>
                <a:solidFill>
                  <a:srgbClr val="FFFFFF"/>
                </a:solidFill>
                <a:effectLst/>
                <a:uLnTx/>
                <a:uFillTx/>
                <a:latin typeface="EC Square Sans Pro" panose="020B0506040000020004" pitchFamily="34" charset="0"/>
              </a:rPr>
              <a:t>„seznam, rezerviran za ljudi“</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400" b="0" i="1" u="none" strike="noStrike" cap="none" normalizeH="0" baseline="0" noProof="0">
                <a:ln>
                  <a:noFill/>
                </a:ln>
                <a:solidFill>
                  <a:srgbClr val="003399"/>
                </a:solidFill>
                <a:effectLst/>
                <a:uLnTx/>
                <a:uFillTx/>
                <a:latin typeface="EC Square Sans Pro" panose="020B0506040000020004" pitchFamily="34" charset="0"/>
              </a:rPr>
              <a:t>Izvedbena uredba Komisije (EU) 2022/1255 </a:t>
            </a: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10287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2400" b="1"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PROTIMIKROBNA SREDSTVA NA SEZNAMU, REZERVIRANEM ZA LJUDI</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435040"/>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l-SI" sz="2000" b="1" i="0" u="none" strike="noStrike" cap="none"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Podpora preudarne uporabe in ohranjanja učinkovitosti</a:t>
            </a:r>
          </a:p>
        </p:txBody>
      </p:sp>
      <p:pic>
        <p:nvPicPr>
          <p:cNvPr id="6" name="Imagen 5"/>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748882" y="2003683"/>
            <a:ext cx="4474766"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a:xfrm>
            <a:off x="533400" y="82550"/>
            <a:ext cx="10521287" cy="914400"/>
          </a:xfrm>
        </p:spPr>
        <p:txBody>
          <a:bodyPr lIns="91440" tIns="45720" rIns="91440" bIns="45720" anchor="t"/>
          <a:lstStyle/>
          <a:p>
            <a:pPr algn="ctr"/>
            <a:r>
              <a:rPr lang="sl-SI" b="1" dirty="0">
                <a:latin typeface="Arial"/>
                <a:cs typeface="Arial"/>
              </a:rPr>
              <a:t>UPORABA DOLOČENIH PROTIMIKROBNIH SREDSTEV NI DOVOLJENA ALI JE DOVOLJENA POGOJNO V SKLADU S ČLENOMA 112 IN 113*</a:t>
            </a:r>
          </a:p>
          <a:p>
            <a:endParaRPr lang="es-ES" dirty="0"/>
          </a:p>
        </p:txBody>
      </p:sp>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918485" y="1235723"/>
            <a:ext cx="1036480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indent="-342900">
              <a:buFont typeface="Arial" panose="020B0604020202020204" pitchFamily="34" charset="0"/>
              <a:buChar char="•"/>
              <a:defRPr/>
            </a:pPr>
            <a:r>
              <a:rPr lang="sl-SI" sz="2000">
                <a:solidFill>
                  <a:srgbClr val="002060"/>
                </a:solidFill>
                <a:latin typeface="EC Square Sans Pro"/>
              </a:rPr>
              <a:t>Izvedbena uredba Komisije (EU) 2024/1973 navaja protimikrobne snovi, ki jih ni mogoče uporabljati skladno s členi 112 in 113* (izven </a:t>
            </a:r>
            <a:r>
              <a:rPr lang="sl-SI" sz="2000">
                <a:solidFill>
                  <a:srgbClr val="003399"/>
                </a:solidFill>
                <a:latin typeface="EC Square Sans Pro"/>
              </a:rPr>
              <a:t>dovoljenja</a:t>
            </a:r>
            <a:r>
              <a:rPr lang="sl-SI" sz="2000">
                <a:solidFill>
                  <a:srgbClr val="002060"/>
                </a:solidFill>
                <a:latin typeface="EC Square Sans Pro"/>
              </a:rPr>
              <a:t> za promet z zdravilom) ali </a:t>
            </a:r>
            <a:r>
              <a:rPr lang="sl-SI" sz="2000">
                <a:solidFill>
                  <a:srgbClr val="003399"/>
                </a:solidFill>
                <a:latin typeface="EC Square Sans Pro"/>
              </a:rPr>
              <a:t>se</a:t>
            </a:r>
            <a:r>
              <a:rPr lang="sl-SI" sz="2000">
                <a:solidFill>
                  <a:srgbClr val="FF0000"/>
                </a:solidFill>
                <a:latin typeface="EC Square Sans Pro"/>
              </a:rPr>
              <a:t> </a:t>
            </a:r>
            <a:r>
              <a:rPr lang="sl-SI" sz="2000">
                <a:solidFill>
                  <a:srgbClr val="002060"/>
                </a:solidFill>
                <a:latin typeface="EC Square Sans Pro"/>
              </a:rPr>
              <a:t>lahko </a:t>
            </a:r>
            <a:r>
              <a:rPr lang="sl-SI" sz="2000">
                <a:solidFill>
                  <a:srgbClr val="003399"/>
                </a:solidFill>
                <a:latin typeface="EC Square Sans Pro"/>
              </a:rPr>
              <a:t>uporabljajo</a:t>
            </a:r>
            <a:r>
              <a:rPr lang="sl-SI" sz="2000">
                <a:solidFill>
                  <a:srgbClr val="FF0000"/>
                </a:solidFill>
                <a:latin typeface="EC Square Sans Pro"/>
              </a:rPr>
              <a:t> </a:t>
            </a:r>
            <a:r>
              <a:rPr lang="sl-SI" sz="2000">
                <a:solidFill>
                  <a:srgbClr val="002060"/>
                </a:solidFill>
                <a:latin typeface="EC Square Sans Pro"/>
              </a:rPr>
              <a:t>skladno z določenimi pogoji.</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2000">
                <a:solidFill>
                  <a:srgbClr val="002060"/>
                </a:solidFill>
                <a:latin typeface="EC Square Sans Pro"/>
              </a:rPr>
              <a:t>Nekateri primeri: </a:t>
            </a:r>
          </a:p>
          <a:p>
            <a:pPr marL="342900" lvl="3" indent="-342900">
              <a:buFont typeface="Wingdings" panose="05000000000000000000" pitchFamily="2" charset="2"/>
              <a:buChar char="ü"/>
              <a:defRPr/>
            </a:pPr>
            <a:r>
              <a:rPr lang="sl-SI" sz="2000">
                <a:solidFill>
                  <a:srgbClr val="002060"/>
                </a:solidFill>
                <a:latin typeface="EC Square Sans Pro"/>
                <a:cs typeface="Times New Roman"/>
              </a:rPr>
              <a:t>Cefalosporinov tretje in četrte generacije </a:t>
            </a:r>
            <a:r>
              <a:rPr lang="sl-SI" sz="2000">
                <a:solidFill>
                  <a:srgbClr val="003399"/>
                </a:solidFill>
                <a:latin typeface="EC Square Sans Pro"/>
                <a:cs typeface="Times New Roman"/>
              </a:rPr>
              <a:t>ni </a:t>
            </a:r>
            <a:r>
              <a:rPr lang="sl-SI" sz="2000">
                <a:solidFill>
                  <a:srgbClr val="002060"/>
                </a:solidFill>
                <a:latin typeface="EC Square Sans Pro"/>
                <a:cs typeface="Times New Roman"/>
              </a:rPr>
              <a:t>mogoče uporabljati skladno s členom</a:t>
            </a:r>
            <a:r>
              <a:rPr lang="sl-SI" sz="2000">
                <a:solidFill>
                  <a:srgbClr val="002060"/>
                </a:solidFill>
                <a:latin typeface="Times New Roman"/>
                <a:cs typeface="Times New Roman"/>
              </a:rPr>
              <a:t> </a:t>
            </a:r>
            <a:r>
              <a:rPr lang="sl-SI" sz="2000">
                <a:solidFill>
                  <a:srgbClr val="002060"/>
                </a:solidFill>
                <a:latin typeface="EC Square Sans Pro"/>
                <a:cs typeface="Times New Roman"/>
              </a:rPr>
              <a:t>113 pri perutnini</a:t>
            </a:r>
          </a:p>
          <a:p>
            <a:pPr marL="342900" lvl="3" indent="-342900">
              <a:buFont typeface="Wingdings" panose="05000000000000000000" pitchFamily="2" charset="2"/>
              <a:buChar char="ü"/>
              <a:defRPr/>
            </a:pPr>
            <a:r>
              <a:rPr lang="sl-SI" sz="2000">
                <a:solidFill>
                  <a:srgbClr val="003399"/>
                </a:solidFill>
                <a:latin typeface="EC Square Sans Pro"/>
              </a:rPr>
              <a:t>Polimiksini so dovoljeni samo pred identifikacijo patogenih organizmov in testu občutljivosti, ki je pokazal, da bodo verjetno učinkoviti, druga prednostna protimikrobna sredstva pa ne bi bila učinkovita.</a:t>
            </a:r>
          </a:p>
          <a:p>
            <a:pPr marL="342900" lvl="3" indent="-342900">
              <a:buFont typeface="Wingdings" panose="05000000000000000000" pitchFamily="2" charset="2"/>
              <a:buChar char="ü"/>
              <a:defRPr/>
            </a:pPr>
            <a:r>
              <a:rPr lang="sl-SI" sz="2000">
                <a:solidFill>
                  <a:srgbClr val="002060"/>
                </a:solidFill>
                <a:latin typeface="EC Square Sans Pro"/>
                <a:cs typeface="Times New Roman"/>
              </a:rPr>
              <a:t>Kinolonov (vključno s fluorokinoloni) </a:t>
            </a:r>
            <a:r>
              <a:rPr lang="sl-SI" sz="2000">
                <a:solidFill>
                  <a:srgbClr val="003399"/>
                </a:solidFill>
                <a:latin typeface="EC Square Sans Pro"/>
                <a:cs typeface="Times New Roman"/>
              </a:rPr>
              <a:t>ni mogoče uporabljati skladno s členom</a:t>
            </a:r>
            <a:r>
              <a:rPr lang="sl-SI" sz="2000">
                <a:solidFill>
                  <a:srgbClr val="003399"/>
                </a:solidFill>
                <a:latin typeface="Times New Roman"/>
                <a:cs typeface="Times New Roman"/>
              </a:rPr>
              <a:t> </a:t>
            </a:r>
            <a:r>
              <a:rPr lang="sl-SI" sz="2000">
                <a:solidFill>
                  <a:srgbClr val="003399"/>
                </a:solidFill>
                <a:latin typeface="EC Square Sans Pro"/>
                <a:cs typeface="Times New Roman"/>
              </a:rPr>
              <a:t>113 za salmonelozo pri perutnini ali za metafilakso pri samonelozi pri </a:t>
            </a:r>
            <a:r>
              <a:rPr lang="sl-SI" sz="2000">
                <a:solidFill>
                  <a:srgbClr val="002060"/>
                </a:solidFill>
                <a:latin typeface="EC Square Sans Pro"/>
              </a:rPr>
              <a:t>živalih, ki niso perutnina</a:t>
            </a:r>
          </a:p>
          <a:p>
            <a:pPr>
              <a:defRPr/>
            </a:pPr>
            <a:endParaRPr lang="en-US" sz="2000" dirty="0">
              <a:solidFill>
                <a:srgbClr val="002060"/>
              </a:solidFill>
              <a:latin typeface="EC Square Sans Pro"/>
            </a:endParaRPr>
          </a:p>
          <a:p>
            <a:pPr marR="0" lvl="0" defTabSz="914400">
              <a:lnSpc>
                <a:spcPct val="100000"/>
              </a:lnSpc>
              <a:spcBef>
                <a:spcPts val="0"/>
              </a:spcBef>
              <a:spcAft>
                <a:spcPts val="0"/>
              </a:spcAft>
              <a:buClrTx/>
              <a:buSzTx/>
              <a:tabLst/>
              <a:defRPr/>
            </a:pPr>
            <a:r>
              <a:rPr kumimoji="0" lang="sl-SI" sz="2000" b="0" i="0" u="none" strike="noStrike" cap="none" normalizeH="0" baseline="0" noProof="0">
                <a:ln>
                  <a:noFill/>
                </a:ln>
                <a:solidFill>
                  <a:srgbClr val="002060"/>
                </a:solidFill>
                <a:effectLst/>
                <a:uLnTx/>
                <a:uFillTx/>
                <a:latin typeface="EC Square Sans Pro"/>
              </a:rPr>
              <a:t>Vse podrobnosti najdete na povezavi: </a:t>
            </a:r>
            <a:r>
              <a:rPr kumimoji="0" lang="sl-SI" sz="2000" b="0" i="0" u="none" strike="noStrike" cap="none" normalizeH="0" baseline="0" noProof="0">
                <a:ln>
                  <a:noFill/>
                </a:ln>
                <a:solidFill>
                  <a:srgbClr val="002060"/>
                </a:solidFill>
                <a:effectLst/>
                <a:uLnTx/>
                <a:uFillTx/>
                <a:latin typeface="EC Square Sans Pro"/>
                <a:hlinkClick r:id="rId3"/>
              </a:rPr>
              <a:t>https://eur-lex.europa.eu/eli/reg_impl/2024/1973/oj</a:t>
            </a:r>
          </a:p>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r>
              <a:rPr lang="sl-SI" sz="2000" noProof="0">
                <a:solidFill>
                  <a:srgbClr val="002060"/>
                </a:solidFill>
                <a:latin typeface="EC Square Sans Pro"/>
              </a:rPr>
              <a:t>Ta akt se</a:t>
            </a:r>
            <a:r>
              <a:rPr kumimoji="0" lang="sl-SI" sz="2000" b="0" i="0" u="none" strike="noStrike" cap="none" normalizeH="0" baseline="0" noProof="0">
                <a:ln>
                  <a:noFill/>
                </a:ln>
                <a:solidFill>
                  <a:srgbClr val="002060"/>
                </a:solidFill>
                <a:effectLst/>
                <a:uLnTx/>
                <a:uFillTx/>
                <a:latin typeface="EC Square Sans Pro"/>
              </a:rPr>
              <a:t>začne uporabljati 8. avgusta 2026</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p:txBody>
      </p:sp>
    </p:spTree>
    <p:extLst>
      <p:ext uri="{BB962C8B-B14F-4D97-AF65-F5344CB8AC3E}">
        <p14:creationId xmlns:p14="http://schemas.microsoft.com/office/powerpoint/2010/main" val="248518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sl-SI" b="1">
                <a:latin typeface="Arial"/>
                <a:cs typeface="Arial"/>
              </a:rPr>
              <a:t>Prihajajoči izvedbeni in delegirani akti</a:t>
            </a: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248491" y="3754276"/>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1" i="0" u="none" strike="noStrike" cap="none" normalizeH="0" baseline="0" noProof="0">
                <a:ln>
                  <a:noFill/>
                </a:ln>
                <a:solidFill>
                  <a:srgbClr val="002060"/>
                </a:solidFill>
                <a:effectLst/>
                <a:uLnTx/>
                <a:uFillTx/>
                <a:latin typeface="EC Square Sans Pro"/>
              </a:rPr>
              <a:t>Seznam učinkovin, ki so ključne za zdravljenje enoprstih kopitarjev</a:t>
            </a:r>
            <a:r>
              <a:rPr kumimoji="0" lang="sl-SI" sz="2000" b="0" i="0" u="none" strike="noStrike" cap="none" normalizeH="0" baseline="0" noProof="0">
                <a:ln>
                  <a:noFill/>
                </a:ln>
                <a:solidFill>
                  <a:srgbClr val="002060"/>
                </a:solidFill>
                <a:effectLst/>
                <a:uLnTx/>
                <a:uFillTx/>
                <a:latin typeface="EC Square Sans Pro"/>
              </a:rPr>
              <a:t> ali </a:t>
            </a:r>
            <a:r>
              <a:rPr kumimoji="0" lang="sl-SI" sz="2000" b="0" i="1" u="none" strike="noStrike" cap="none" normalizeH="0" baseline="0" noProof="0">
                <a:ln>
                  <a:noFill/>
                </a:ln>
                <a:solidFill>
                  <a:srgbClr val="002060"/>
                </a:solidFill>
                <a:effectLst/>
                <a:uLnTx/>
                <a:uFillTx/>
                <a:latin typeface="EC Square Sans Pro"/>
              </a:rPr>
              <a:t>zagotavljajo </a:t>
            </a:r>
            <a:r>
              <a:rPr kumimoji="0" lang="sl-SI" sz="2000" b="0" i="0" u="none" strike="noStrike" cap="none" normalizeH="0" baseline="0" noProof="0">
                <a:ln>
                  <a:noFill/>
                </a:ln>
                <a:solidFill>
                  <a:srgbClr val="002060"/>
                </a:solidFill>
                <a:effectLst/>
                <a:uLnTx/>
                <a:uFillTx/>
                <a:latin typeface="EC Square Sans Pro"/>
              </a:rPr>
              <a:t>dodane klinične koristi v primerjavi z drugimi možnostmi zdravljenja, ki so na voljo za konjske vrste in za katere karenca pri konjskih vrstah znaša šest mesecev.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7166" y="2289151"/>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5644" y="3907132"/>
            <a:ext cx="762000" cy="805793"/>
          </a:xfrm>
          <a:prstGeom prst="rect">
            <a:avLst/>
          </a:prstGeom>
        </p:spPr>
      </p:pic>
      <p:sp>
        <p:nvSpPr>
          <p:cNvPr id="3" name="CuadroTexto 2">
            <a:extLst>
              <a:ext uri="{FF2B5EF4-FFF2-40B4-BE49-F238E27FC236}">
                <a16:creationId xmlns:a16="http://schemas.microsoft.com/office/drawing/2014/main" id="{37A1712A-12B1-48B4-3847-F1672708EEA6}"/>
              </a:ext>
            </a:extLst>
          </p:cNvPr>
          <p:cNvSpPr txBox="1"/>
          <p:nvPr/>
        </p:nvSpPr>
        <p:spPr>
          <a:xfrm>
            <a:off x="304800" y="1473543"/>
            <a:ext cx="1036480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0" i="0" u="none" strike="noStrike" cap="none" normalizeH="0" baseline="0" noProof="0">
                <a:ln>
                  <a:noFill/>
                </a:ln>
                <a:solidFill>
                  <a:srgbClr val="002060"/>
                </a:solidFill>
                <a:effectLst/>
                <a:uLnTx/>
                <a:uFillTx/>
                <a:latin typeface="EC Square Sans Pro"/>
              </a:rPr>
              <a:t>Seznam učinkovin, ki so dovoljene za uporabo pri kopenskih živalskih vrstah za proizvodnjo živil, ali učinkovin v zdravilih za uporabo v humani medicini, ki se lahko uporabljajo pri </a:t>
            </a:r>
            <a:r>
              <a:rPr kumimoji="0" lang="sl-SI" sz="2000" b="1" i="0" u="none" strike="noStrike" cap="none" normalizeH="0" baseline="0" noProof="0">
                <a:ln>
                  <a:noFill/>
                </a:ln>
                <a:solidFill>
                  <a:srgbClr val="002060"/>
                </a:solidFill>
                <a:effectLst/>
                <a:uLnTx/>
                <a:uFillTx/>
                <a:latin typeface="EC Square Sans Pro"/>
              </a:rPr>
              <a:t>vodnih vrstah za proizvodnjo živil</a:t>
            </a:r>
            <a:r>
              <a:rPr kumimoji="0" lang="sl-SI" sz="2000" b="0" i="0" u="none" strike="noStrike" cap="none" normalizeH="0" baseline="0" noProof="0">
                <a:ln>
                  <a:noFill/>
                </a:ln>
                <a:solidFill>
                  <a:srgbClr val="002060"/>
                </a:solidFill>
                <a:effectLst/>
                <a:uLnTx/>
                <a:uFillTx/>
                <a:latin typeface="EC Square Sans Pro"/>
              </a:rPr>
              <a:t> v skladu s členom 114(1)</a:t>
            </a:r>
          </a:p>
        </p:txBody>
      </p:sp>
      <p:sp>
        <p:nvSpPr>
          <p:cNvPr id="5" name="TextBox 4">
            <a:extLst>
              <a:ext uri="{FF2B5EF4-FFF2-40B4-BE49-F238E27FC236}">
                <a16:creationId xmlns:a16="http://schemas.microsoft.com/office/drawing/2014/main" id="{E9D0D2B0-4729-DA49-A07D-3A40BE14ABA2}"/>
              </a:ext>
            </a:extLst>
          </p:cNvPr>
          <p:cNvSpPr txBox="1"/>
          <p:nvPr/>
        </p:nvSpPr>
        <p:spPr>
          <a:xfrm>
            <a:off x="482906" y="5111750"/>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sl-SI" sz="2000">
                <a:solidFill>
                  <a:srgbClr val="002060"/>
                </a:solidFill>
                <a:latin typeface="EC Square Sans Pro"/>
              </a:rPr>
              <a:t>Več informacij o delegiranih in izvedbenih aktih:</a:t>
            </a:r>
            <a:br>
              <a:rPr lang="sl-SI"/>
            </a:br>
            <a:r>
              <a:rPr lang="sl-SI" sz="1800">
                <a:effectLst/>
                <a:latin typeface="Segoe UI" panose="020B0502040204020203" pitchFamily="34" charset="0"/>
                <a:hlinkClick r:id="rId5"/>
              </a:rPr>
              <a:t>https://food.ec.europa.eu/animals/animal-health/vet-meds-med-feed/implementation_en</a:t>
            </a:r>
          </a:p>
          <a:p>
            <a:endParaRPr lang="en-GB" dirty="0"/>
          </a:p>
        </p:txBody>
      </p:sp>
    </p:spTree>
    <p:extLst>
      <p:ext uri="{BB962C8B-B14F-4D97-AF65-F5344CB8AC3E}">
        <p14:creationId xmlns:p14="http://schemas.microsoft.com/office/powerpoint/2010/main" val="339762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E9A6D3-8671-DB9B-71AC-FFB52FAFD027}"/>
              </a:ext>
            </a:extLst>
          </p:cNvPr>
          <p:cNvPicPr>
            <a:picLocks noChangeAspect="1"/>
          </p:cNvPicPr>
          <p:nvPr/>
        </p:nvPicPr>
        <p:blipFill>
          <a:blip r:embed="rId3"/>
          <a:stretch>
            <a:fillRect/>
          </a:stretch>
        </p:blipFill>
        <p:spPr>
          <a:xfrm>
            <a:off x="5334001" y="3524044"/>
            <a:ext cx="6361938" cy="2258949"/>
          </a:xfrm>
          <a:prstGeom prst="rect">
            <a:avLst/>
          </a:prstGeom>
        </p:spPr>
      </p:pic>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sl-SI" sz="1800">
                <a:solidFill>
                  <a:prstClr val="white"/>
                </a:solidFill>
                <a:latin typeface="EC Square Sans Pro" panose="020B0506040000020004" pitchFamily="34" charset="0"/>
                <a:ea typeface="Steelfish" charset="0"/>
                <a:cs typeface="Steelfish" charset="0"/>
              </a:rPr>
              <a:t>!</a:t>
            </a:r>
            <a:r>
              <a:rPr lang="sl-SI" sz="2800" b="1">
                <a:solidFill>
                  <a:srgbClr val="003399"/>
                </a:solidFill>
                <a:latin typeface="EC Square Sans Pro" panose="020B0506040000020004" pitchFamily="34" charset="0"/>
                <a:ea typeface="Steelfish" charset="0"/>
                <a:cs typeface="Steelfish" charset="0"/>
              </a:rPr>
              <a:t>Člen 114 </a:t>
            </a: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4"/>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sl-SI">
                <a:solidFill>
                  <a:srgbClr val="003399"/>
                </a:solidFill>
                <a:latin typeface="EC Square Sans Pro" panose="020B0506040000020004" pitchFamily="34" charset="0"/>
                <a:ea typeface="+mn-ea"/>
                <a:cs typeface="Arial" panose="020B0604020202020204" pitchFamily="34" charset="0"/>
              </a:rPr>
              <a:t>Komisija bo pripravila seznam učinkovin, ki se uporabljajo v zdravilih za uporabo v veterinarski medicini, ki imajo v Evropski uniji dovoljenje za uporabo pri kopenskih živalih za proizvodnjo živil, ali učinkovin v zdravilih za uporabo v humani medicini, ki imajo v Evropski uniji dovoljenje za promet v skladu z Direktivo 2001/83/ES ali Uredbo (ES) št. 726/2004, </a:t>
            </a:r>
            <a:r>
              <a:rPr lang="sl-SI" b="1">
                <a:solidFill>
                  <a:srgbClr val="003399"/>
                </a:solidFill>
                <a:latin typeface="EC Square Sans Pro" panose="020B0506040000020004" pitchFamily="34" charset="0"/>
                <a:ea typeface="+mn-ea"/>
                <a:cs typeface="Arial" panose="020B0604020202020204" pitchFamily="34" charset="0"/>
              </a:rPr>
              <a:t>ki se lahko uporabljajo pri vodnih vrstah skladno s členom 114(1).</a:t>
            </a: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l-SI">
                <a:latin typeface="EC Square Sans Pro" panose="020B0506040000020004" pitchFamily="34" charset="0"/>
              </a:rPr>
              <a:t>Prihajajoči akti</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523220"/>
          </a:xfrm>
          <a:prstGeom prst="rect">
            <a:avLst/>
          </a:prstGeom>
          <a:noFill/>
        </p:spPr>
        <p:txBody>
          <a:bodyPr wrap="square" lIns="91440" tIns="45720" rIns="91440" bIns="45720" rtlCol="0" anchor="t">
            <a:spAutoFit/>
          </a:bodyPr>
          <a:lstStyle/>
          <a:p>
            <a:pPr algn="l"/>
            <a:r>
              <a:rPr lang="sl-SI" sz="2400" b="1">
                <a:solidFill>
                  <a:schemeClr val="bg1"/>
                </a:solidFill>
                <a:latin typeface="EC Square Sans Pro"/>
                <a:ea typeface="+mn-ea"/>
                <a:cs typeface="Arial"/>
              </a:rPr>
              <a:t>Seznam protimikrobnih sredstev, ki se lahko uporabljajo za vodne vrste</a:t>
            </a:r>
            <a:r>
              <a:rPr lang="sl-SI" sz="2800" b="1">
                <a:solidFill>
                  <a:schemeClr val="bg1"/>
                </a:solidFill>
                <a:latin typeface="EC Square Sans Pro"/>
                <a:ea typeface="+mn-ea"/>
                <a:cs typeface="Arial"/>
              </a:rPr>
              <a:t>za proizvodnjo živil</a:t>
            </a:r>
          </a:p>
        </p:txBody>
      </p:sp>
    </p:spTree>
    <p:extLst>
      <p:ext uri="{BB962C8B-B14F-4D97-AF65-F5344CB8AC3E}">
        <p14:creationId xmlns:p14="http://schemas.microsoft.com/office/powerpoint/2010/main" val="4700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l-SI">
                <a:latin typeface="EC Square Sans Pro" panose="020B0506040000020004" pitchFamily="34" charset="0"/>
              </a:rPr>
              <a:t>Prihajajoči akti</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algn="l"/>
            <a:r>
              <a:rPr lang="sl-SI" sz="2800" b="1" dirty="0">
                <a:solidFill>
                  <a:schemeClr val="bg1"/>
                </a:solidFill>
                <a:latin typeface="EC Square Sans Pro"/>
                <a:ea typeface="+mn-ea"/>
                <a:cs typeface="Arial"/>
              </a:rPr>
              <a:t>Seznam protimikrobnih sredstev za specifične vrste (</a:t>
            </a:r>
            <a:r>
              <a:rPr lang="sl-SI" sz="2800" b="1" dirty="0" err="1">
                <a:solidFill>
                  <a:schemeClr val="bg1"/>
                </a:solidFill>
                <a:latin typeface="EC Square Sans Pro"/>
                <a:ea typeface="+mn-ea"/>
                <a:cs typeface="Arial"/>
              </a:rPr>
              <a:t>enoprsti</a:t>
            </a:r>
            <a:r>
              <a:rPr lang="sl-SI" sz="3200" b="1" dirty="0">
                <a:solidFill>
                  <a:schemeClr val="bg1"/>
                </a:solidFill>
                <a:latin typeface="EC Square Sans Pro"/>
                <a:ea typeface="+mn-ea"/>
                <a:cs typeface="Arial"/>
              </a:rPr>
              <a:t> </a:t>
            </a:r>
            <a:r>
              <a:rPr lang="sl-SI" sz="2800" b="1" dirty="0">
                <a:solidFill>
                  <a:schemeClr val="bg1"/>
                </a:solidFill>
                <a:latin typeface="EC Square Sans Pro"/>
                <a:ea typeface="+mn-ea"/>
                <a:cs typeface="Arial"/>
              </a:rPr>
              <a:t>kopitarji)</a:t>
            </a:r>
          </a:p>
        </p:txBody>
      </p:sp>
      <p:sp>
        <p:nvSpPr>
          <p:cNvPr id="3" name="CuadroTexto 11">
            <a:extLst>
              <a:ext uri="{FF2B5EF4-FFF2-40B4-BE49-F238E27FC236}">
                <a16:creationId xmlns:a16="http://schemas.microsoft.com/office/drawing/2014/main" id="{8D0FB960-6059-446B-95AD-429679DDAB84}"/>
              </a:ext>
            </a:extLst>
          </p:cNvPr>
          <p:cNvSpPr txBox="1"/>
          <p:nvPr/>
        </p:nvSpPr>
        <p:spPr>
          <a:xfrm>
            <a:off x="257113" y="2477626"/>
            <a:ext cx="11164711" cy="3416320"/>
          </a:xfrm>
          <a:prstGeom prst="rect">
            <a:avLst/>
          </a:prstGeom>
          <a:noFill/>
        </p:spPr>
        <p:txBody>
          <a:bodyPr wrap="square" lIns="91440" tIns="45720" rIns="91440" bIns="45720" anchor="t">
            <a:spAutoFit/>
          </a:bodyPr>
          <a:lstStyle>
            <a:defPPr>
              <a:defRPr kern="0"/>
            </a:defPPr>
          </a:lstStyle>
          <a:p>
            <a:pPr algn="just"/>
            <a:r>
              <a:rPr lang="sl-SI" dirty="0">
                <a:solidFill>
                  <a:srgbClr val="003399"/>
                </a:solidFill>
                <a:latin typeface="EC Square Sans Pro"/>
                <a:ea typeface="+mn-ea"/>
                <a:cs typeface="Arial"/>
              </a:rPr>
              <a:t>Komisija je objavila seznam učinkovin, ki so ključnega pomena za zdravljenje kopitarjev (Uredbi komisije (ES) št. 1950/2006 in št.</a:t>
            </a:r>
            <a:r>
              <a:rPr lang="sl-SI" dirty="0">
                <a:solidFill>
                  <a:srgbClr val="FF0000"/>
                </a:solidFill>
                <a:latin typeface="EC Square Sans Pro"/>
                <a:ea typeface="+mn-ea"/>
                <a:cs typeface="Arial"/>
              </a:rPr>
              <a:t> </a:t>
            </a:r>
            <a:r>
              <a:rPr lang="sl-SI" dirty="0">
                <a:solidFill>
                  <a:srgbClr val="003399"/>
                </a:solidFill>
                <a:latin typeface="EC Square Sans Pro"/>
                <a:ea typeface="+mn-ea"/>
                <a:cs typeface="Arial"/>
              </a:rPr>
              <a:t>122/2013 )</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sl-SI" dirty="0">
                <a:solidFill>
                  <a:srgbClr val="003399"/>
                </a:solidFill>
                <a:latin typeface="EC Square Sans Pro"/>
                <a:ea typeface="+mn-ea"/>
                <a:cs typeface="Arial"/>
              </a:rPr>
              <a:t>Uredba o zdravilih za uporabo v veterinarski medicini zahteva, da Komisija pripravi seznam učinkovin, ki so ključne za zdravljenje </a:t>
            </a:r>
            <a:r>
              <a:rPr lang="sl-SI" dirty="0" err="1">
                <a:solidFill>
                  <a:srgbClr val="003399"/>
                </a:solidFill>
                <a:latin typeface="EC Square Sans Pro"/>
                <a:ea typeface="+mn-ea"/>
                <a:cs typeface="Arial"/>
              </a:rPr>
              <a:t>enoprstih</a:t>
            </a:r>
            <a:r>
              <a:rPr lang="sl-SI" dirty="0">
                <a:solidFill>
                  <a:srgbClr val="003399"/>
                </a:solidFill>
                <a:latin typeface="EC Square Sans Pro"/>
                <a:ea typeface="+mn-ea"/>
                <a:cs typeface="Arial"/>
              </a:rPr>
              <a:t> kopitarjev ali zagotavljajo dodane klinične koristi v primerjavi z drugimi možnostmi zdravljenja, ki so na voljo za </a:t>
            </a:r>
            <a:r>
              <a:rPr lang="sl-SI" dirty="0" err="1">
                <a:solidFill>
                  <a:srgbClr val="003399"/>
                </a:solidFill>
                <a:latin typeface="EC Square Sans Pro"/>
                <a:ea typeface="+mn-ea"/>
                <a:cs typeface="Arial"/>
              </a:rPr>
              <a:t>enoprste</a:t>
            </a:r>
            <a:r>
              <a:rPr lang="sl-SI" dirty="0">
                <a:solidFill>
                  <a:srgbClr val="003399"/>
                </a:solidFill>
                <a:latin typeface="EC Square Sans Pro"/>
                <a:ea typeface="+mn-ea"/>
                <a:cs typeface="Arial"/>
              </a:rPr>
              <a:t> kopitarje in za katere karenca pri </a:t>
            </a:r>
            <a:r>
              <a:rPr lang="sl-SI" dirty="0" err="1">
                <a:solidFill>
                  <a:srgbClr val="003399"/>
                </a:solidFill>
                <a:latin typeface="EC Square Sans Pro"/>
                <a:ea typeface="+mn-ea"/>
                <a:cs typeface="Arial"/>
              </a:rPr>
              <a:t>enoprstih</a:t>
            </a:r>
            <a:r>
              <a:rPr lang="sl-SI" dirty="0">
                <a:solidFill>
                  <a:srgbClr val="003399"/>
                </a:solidFill>
                <a:latin typeface="EC Square Sans Pro"/>
                <a:ea typeface="+mn-ea"/>
                <a:cs typeface="Arial"/>
              </a:rPr>
              <a:t> kopitarjih znaša šest mesecev.</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endParaRPr lang="en-GB" dirty="0">
              <a:solidFill>
                <a:srgbClr val="003399"/>
              </a:solidFill>
              <a:latin typeface="EC Square Sans Pro"/>
              <a:ea typeface="+mn-ea"/>
              <a:cs typeface="Arial"/>
            </a:endParaRPr>
          </a:p>
          <a:p>
            <a:pPr algn="just"/>
            <a:r>
              <a:rPr lang="sl-SI" dirty="0">
                <a:solidFill>
                  <a:srgbClr val="003399"/>
                </a:solidFill>
                <a:latin typeface="EC Square Sans Pro"/>
                <a:ea typeface="+mn-ea"/>
                <a:cs typeface="Arial"/>
              </a:rPr>
              <a:t>Agencija EMA je julija 2024 objavila svoje znanstvene nasvete glede seznama učinkovin, ki so ključnega pomena za zdravljenje </a:t>
            </a:r>
            <a:r>
              <a:rPr lang="sl-SI" dirty="0" err="1">
                <a:solidFill>
                  <a:srgbClr val="003399"/>
                </a:solidFill>
                <a:latin typeface="EC Square Sans Pro"/>
                <a:ea typeface="+mn-ea"/>
                <a:cs typeface="Arial"/>
              </a:rPr>
              <a:t>enoprstih</a:t>
            </a:r>
            <a:r>
              <a:rPr lang="sl-SI" dirty="0">
                <a:solidFill>
                  <a:srgbClr val="003399"/>
                </a:solidFill>
                <a:latin typeface="EC Square Sans Pro"/>
                <a:ea typeface="+mn-ea"/>
                <a:cs typeface="Arial"/>
              </a:rPr>
              <a:t> kopitarjev</a:t>
            </a:r>
            <a:r>
              <a:rPr lang="sl-SI" sz="1100" dirty="0">
                <a:solidFill>
                  <a:srgbClr val="003399"/>
                </a:solidFill>
                <a:latin typeface="EC Square Sans Pro"/>
                <a:ea typeface="+mn-ea"/>
                <a:cs typeface="Arial"/>
              </a:rPr>
              <a:t> </a:t>
            </a:r>
            <a:r>
              <a:rPr lang="sl-SI" dirty="0">
                <a:solidFill>
                  <a:srgbClr val="003399"/>
                </a:solidFill>
                <a:latin typeface="EC Square Sans Pro"/>
                <a:ea typeface="+mn-ea"/>
                <a:cs typeface="Arial"/>
              </a:rPr>
              <a:t>(</a:t>
            </a:r>
            <a:r>
              <a:rPr lang="sl-SI" dirty="0">
                <a:solidFill>
                  <a:srgbClr val="003399"/>
                </a:solidFill>
                <a:latin typeface="Calibri"/>
                <a:ea typeface="Calibri"/>
                <a:cs typeface="Calibri"/>
                <a:hlinkClick r:id="rId3"/>
              </a:rPr>
              <a:t>SA – člen 115(5) – Seznam učinkovin, ključnih za </a:t>
            </a:r>
            <a:r>
              <a:rPr lang="sl-SI" dirty="0" err="1">
                <a:solidFill>
                  <a:srgbClr val="003399"/>
                </a:solidFill>
                <a:latin typeface="Calibri"/>
                <a:ea typeface="Calibri"/>
                <a:cs typeface="Calibri"/>
                <a:hlinkClick r:id="rId3"/>
              </a:rPr>
              <a:t>enoprste</a:t>
            </a:r>
            <a:r>
              <a:rPr lang="sl-SI" dirty="0">
                <a:solidFill>
                  <a:srgbClr val="003399"/>
                </a:solidFill>
                <a:latin typeface="Calibri"/>
                <a:ea typeface="Calibri"/>
                <a:cs typeface="Calibri"/>
                <a:hlinkClick r:id="rId3"/>
              </a:rPr>
              <a:t> kopitarje (europa.eu)</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sl-SI" dirty="0">
                <a:solidFill>
                  <a:srgbClr val="003399"/>
                </a:solidFill>
                <a:latin typeface="EC Square Sans Pro"/>
                <a:ea typeface="+mn-ea"/>
                <a:cs typeface="Arial"/>
              </a:rPr>
              <a:t>Komisija zdaj dela na potrebnem delegiranem aktu.</a:t>
            </a:r>
          </a:p>
        </p:txBody>
      </p:sp>
      <p:pic>
        <p:nvPicPr>
          <p:cNvPr id="7" name="Imagen 6" descr="Un dibujo animado&#10;&#10;Descripción generada automáticamente con confianza baja">
            <a:extLst>
              <a:ext uri="{FF2B5EF4-FFF2-40B4-BE49-F238E27FC236}">
                <a16:creationId xmlns:a16="http://schemas.microsoft.com/office/drawing/2014/main" id="{2D3787F2-4FBE-10D2-2014-E51105627B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7088" y="5588302"/>
            <a:ext cx="762000" cy="805793"/>
          </a:xfrm>
          <a:prstGeom prst="rect">
            <a:avLst/>
          </a:prstGeom>
        </p:spPr>
      </p:pic>
    </p:spTree>
    <p:extLst>
      <p:ext uri="{BB962C8B-B14F-4D97-AF65-F5344CB8AC3E}">
        <p14:creationId xmlns:p14="http://schemas.microsoft.com/office/powerpoint/2010/main" val="3507371764"/>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4FC05A-8738-4D13-A0EE-E14D46A42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BB2B8B-76A5-441A-BEE2-87F5D09C5BD9}">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customXml/itemProps3.xml><?xml version="1.0" encoding="utf-8"?>
<ds:datastoreItem xmlns:ds="http://schemas.openxmlformats.org/officeDocument/2006/customXml" ds:itemID="{7DAA5472-E8FA-4E03-8AE0-DD842CCB90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351</TotalTime>
  <Words>1905</Words>
  <Application>Microsoft Office PowerPoint</Application>
  <PresentationFormat>Po meri</PresentationFormat>
  <Paragraphs>160</Paragraphs>
  <Slides>24</Slides>
  <Notes>11</Notes>
  <HiddenSlides>0</HiddenSlides>
  <MMClips>0</MMClips>
  <ScaleCrop>false</ScaleCrop>
  <HeadingPairs>
    <vt:vector size="6" baseType="variant">
      <vt:variant>
        <vt:lpstr>Uporabljene pisave</vt:lpstr>
      </vt:variant>
      <vt:variant>
        <vt:i4>8</vt:i4>
      </vt:variant>
      <vt:variant>
        <vt:lpstr>Tema</vt:lpstr>
      </vt:variant>
      <vt:variant>
        <vt:i4>2</vt:i4>
      </vt:variant>
      <vt:variant>
        <vt:lpstr>Naslovi diapozitivov</vt:lpstr>
      </vt:variant>
      <vt:variant>
        <vt:i4>24</vt:i4>
      </vt:variant>
    </vt:vector>
  </HeadingPairs>
  <TitlesOfParts>
    <vt:vector size="34" baseType="lpstr">
      <vt:lpstr>Arial</vt:lpstr>
      <vt:lpstr>Calibri</vt:lpstr>
      <vt:lpstr>EC Square Sans Pro</vt:lpstr>
      <vt:lpstr>Gill Sans</vt:lpstr>
      <vt:lpstr>Montserrat</vt:lpstr>
      <vt:lpstr>Segoe UI</vt:lpstr>
      <vt:lpstr>Times New Roman</vt:lpstr>
      <vt:lpstr>Wingdings</vt:lpstr>
      <vt:lpstr>Office Theme</vt:lpstr>
      <vt:lpstr>1_Office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Starič, Jože</cp:lastModifiedBy>
  <cp:revision>115</cp:revision>
  <dcterms:created xsi:type="dcterms:W3CDTF">2023-11-20T15:58:16Z</dcterms:created>
  <dcterms:modified xsi:type="dcterms:W3CDTF">2024-12-06T14:53:53Z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13371600</vt:r8>
  </property>
  <property fmtid="{D5CDD505-2E9C-101B-9397-08002B2CF9AE}" pid="16" name="MediaServiceImageTags">
    <vt:lpwstr/>
  </property>
</Properties>
</file>