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58" r:id="rId6"/>
    <p:sldId id="267" r:id="rId7"/>
    <p:sldId id="261" r:id="rId8"/>
    <p:sldId id="262" r:id="rId9"/>
    <p:sldId id="263" r:id="rId10"/>
    <p:sldId id="268" r:id="rId11"/>
    <p:sldId id="269" r:id="rId12"/>
    <p:sldId id="265" r:id="rId13"/>
    <p:sldId id="257" r:id="rId14"/>
    <p:sldId id="264" r:id="rId15"/>
    <p:sldId id="266" r:id="rId1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40CD978-CE84-4C69-B220-9A9F95FB77DA}">
          <p14:sldIdLst>
            <p14:sldId id="256"/>
            <p14:sldId id="258"/>
            <p14:sldId id="267"/>
            <p14:sldId id="261"/>
            <p14:sldId id="262"/>
            <p14:sldId id="263"/>
            <p14:sldId id="268"/>
            <p14:sldId id="269"/>
          </p14:sldIdLst>
        </p14:section>
        <p14:section name="Back up" id="{B2A291D9-1AA2-464A-AE44-8617FEC2D07B}">
          <p14:sldIdLst>
            <p14:sldId id="265"/>
            <p14:sldId id="257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55D"/>
    <a:srgbClr val="78D1CD"/>
    <a:srgbClr val="F4D975"/>
    <a:srgbClr val="ED451D"/>
    <a:srgbClr val="B43C7D"/>
    <a:srgbClr val="C39EB9"/>
    <a:srgbClr val="629361"/>
    <a:srgbClr val="27690C"/>
    <a:srgbClr val="FFFFFF"/>
    <a:srgbClr val="764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16EA9-4ACE-493C-9020-1A39A64F3092}" v="3" dt="2024-07-31T11:03:46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7" autoAdjust="0"/>
    <p:restoredTop sz="97680" autoAdjust="0"/>
  </p:normalViewPr>
  <p:slideViewPr>
    <p:cSldViewPr snapToGrid="0">
      <p:cViewPr>
        <p:scale>
          <a:sx n="140" d="100"/>
          <a:sy n="140" d="100"/>
        </p:scale>
        <p:origin x="39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C4B93-3F91-44BF-982C-69F554F8EEC6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C0447-EDA6-49DC-83CE-C5D7C75CA63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84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0447-EDA6-49DC-83CE-C5D7C75CA6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75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Streptocooc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0447-EDA6-49DC-83CE-C5D7C75CA63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5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Càndida post tractament antibiòtic 10 dies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0447-EDA6-49DC-83CE-C5D7C75CA6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2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Malària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0447-EDA6-49DC-83CE-C5D7C75CA6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00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Infecció d’orina resistent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0447-EDA6-49DC-83CE-C5D7C75CA6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81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0447-EDA6-49DC-83CE-C5D7C75CA63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0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0447-EDA6-49DC-83CE-C5D7C75CA63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09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0447-EDA6-49DC-83CE-C5D7C75CA6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49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0447-EDA6-49DC-83CE-C5D7C75CA63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39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4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88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66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47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6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65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97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08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60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39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60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997D-E3A7-440B-AA21-D9D72F790CDC}" type="datetimeFigureOut">
              <a:rPr lang="en-GB" smtClean="0"/>
              <a:t>29/11/2024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8989-498A-4CFA-9C4A-10AFBA9B2A9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7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5E8143B3-731B-094C-40C2-3CEF3D7B6617}"/>
              </a:ext>
            </a:extLst>
          </p:cNvPr>
          <p:cNvSpPr/>
          <p:nvPr/>
        </p:nvSpPr>
        <p:spPr>
          <a:xfrm>
            <a:off x="1186794" y="3484361"/>
            <a:ext cx="5583876" cy="5569204"/>
          </a:xfrm>
          <a:prstGeom prst="rect">
            <a:avLst/>
          </a:prstGeom>
          <a:solidFill>
            <a:schemeClr val="bg1"/>
          </a:solidFill>
          <a:ln>
            <a:solidFill>
              <a:srgbClr val="77D0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02535B8-E03E-475F-F5CD-D359FD49414D}"/>
              </a:ext>
            </a:extLst>
          </p:cNvPr>
          <p:cNvCxnSpPr>
            <a:cxnSpLocks/>
          </p:cNvCxnSpPr>
          <p:nvPr/>
        </p:nvCxnSpPr>
        <p:spPr>
          <a:xfrm flipH="1">
            <a:off x="926190" y="2048101"/>
            <a:ext cx="10890" cy="7609607"/>
          </a:xfrm>
          <a:prstGeom prst="line">
            <a:avLst/>
          </a:prstGeom>
          <a:ln w="76200">
            <a:solidFill>
              <a:srgbClr val="77D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9BA8F232-927C-065D-4A0E-BDDE5E864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35"/>
            <a:ext cx="2116076" cy="1917165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149AE859-2634-F134-2C66-696F16E33298}"/>
              </a:ext>
            </a:extLst>
          </p:cNvPr>
          <p:cNvSpPr/>
          <p:nvPr/>
        </p:nvSpPr>
        <p:spPr>
          <a:xfrm>
            <a:off x="763344" y="2245315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77D0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2B1FC1-AE47-E8CB-06F6-02DABB1D3CFB}"/>
              </a:ext>
            </a:extLst>
          </p:cNvPr>
          <p:cNvSpPr txBox="1"/>
          <p:nvPr/>
        </p:nvSpPr>
        <p:spPr>
          <a:xfrm>
            <a:off x="6100" y="2245315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1</a:t>
            </a:r>
            <a:endParaRPr lang="en-GB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D75CF9-BC5B-7025-A7A5-9F9156C05169}"/>
              </a:ext>
            </a:extLst>
          </p:cNvPr>
          <p:cNvSpPr txBox="1"/>
          <p:nvPr/>
        </p:nvSpPr>
        <p:spPr>
          <a:xfrm>
            <a:off x="1224238" y="2104096"/>
            <a:ext cx="5461707" cy="523220"/>
          </a:xfrm>
          <a:prstGeom prst="rect">
            <a:avLst/>
          </a:prstGeom>
          <a:noFill/>
          <a:ln>
            <a:solidFill>
              <a:srgbClr val="77D0CB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000000"/>
                </a:solidFill>
              </a:rPr>
              <a:t>Starke Halsschmerzen</a:t>
            </a:r>
            <a:endParaRPr lang="ca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000000"/>
                </a:solidFill>
              </a:rPr>
              <a:t>Schluckbeschwerden und Übelkeit</a:t>
            </a:r>
            <a:endParaRPr lang="ca-E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398288D-B160-D479-9734-AE5F876B0D3B}"/>
              </a:ext>
            </a:extLst>
          </p:cNvPr>
          <p:cNvSpPr txBox="1"/>
          <p:nvPr/>
        </p:nvSpPr>
        <p:spPr>
          <a:xfrm>
            <a:off x="0" y="2766141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2</a:t>
            </a:r>
            <a:endParaRPr lang="en-GB" b="1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DB29196-68EB-08F6-F5EF-02194F4AC474}"/>
              </a:ext>
            </a:extLst>
          </p:cNvPr>
          <p:cNvSpPr/>
          <p:nvPr/>
        </p:nvSpPr>
        <p:spPr>
          <a:xfrm>
            <a:off x="769803" y="2796026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77D0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BE4ADD-0A24-3695-B69A-C707E4B8FD85}"/>
              </a:ext>
            </a:extLst>
          </p:cNvPr>
          <p:cNvSpPr txBox="1"/>
          <p:nvPr/>
        </p:nvSpPr>
        <p:spPr>
          <a:xfrm>
            <a:off x="1224238" y="2686768"/>
            <a:ext cx="5461713" cy="738664"/>
          </a:xfrm>
          <a:prstGeom prst="rect">
            <a:avLst/>
          </a:prstGeom>
          <a:noFill/>
          <a:ln>
            <a:solidFill>
              <a:srgbClr val="77D0CB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Halsschmerzen und Schluckbeschwerden halten 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Geschwollene Mandeln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Leichtes Fieber (38,5°C) seit der Nacht</a:t>
            </a:r>
            <a:endParaRPr lang="ca-ES" sz="140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86394A9-EBD5-1C73-801B-054D295AEF7A}"/>
              </a:ext>
            </a:extLst>
          </p:cNvPr>
          <p:cNvSpPr/>
          <p:nvPr/>
        </p:nvSpPr>
        <p:spPr>
          <a:xfrm>
            <a:off x="741564" y="3512591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77D0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08B06B5-0136-69BD-037F-54527250E4F9}"/>
              </a:ext>
            </a:extLst>
          </p:cNvPr>
          <p:cNvSpPr txBox="1"/>
          <p:nvPr/>
        </p:nvSpPr>
        <p:spPr>
          <a:xfrm>
            <a:off x="0" y="3513445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4</a:t>
            </a:r>
            <a:endParaRPr lang="en-GB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2598AE-1F2F-9336-C693-1A60C0BE1AA8}"/>
              </a:ext>
            </a:extLst>
          </p:cNvPr>
          <p:cNvSpPr txBox="1"/>
          <p:nvPr/>
        </p:nvSpPr>
        <p:spPr>
          <a:xfrm>
            <a:off x="1224238" y="3484361"/>
            <a:ext cx="5461699" cy="31085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Besuch der Notaufnahme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Verdachtsfall von Streptokokken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Überprüfung der medizinischen Akte und der Symptome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Schnelltest auf Exsudat der Mandeln (Probe entnommen von der Rückseite des Rachens, den Mandeln, mit einem Wattestäbchen)</a:t>
            </a: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ea typeface="Calibri"/>
              <a:cs typeface="Calibri"/>
            </a:endParaRPr>
          </a:p>
          <a:p>
            <a:endParaRPr lang="ca-ES" sz="14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000000"/>
                </a:solidFill>
              </a:rPr>
              <a:t>Behandlung:</a:t>
            </a: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/>
          </a:p>
        </p:txBody>
      </p:sp>
      <p:pic>
        <p:nvPicPr>
          <p:cNvPr id="18" name="Imagen 1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FD0C8AC-15C0-0BB5-5101-F476028CA4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r="8688"/>
          <a:stretch/>
        </p:blipFill>
        <p:spPr bwMode="auto">
          <a:xfrm>
            <a:off x="4836270" y="4736150"/>
            <a:ext cx="1115902" cy="1349730"/>
          </a:xfrm>
          <a:prstGeom prst="rect">
            <a:avLst/>
          </a:prstGeom>
          <a:noFill/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D86C81EA-2443-2838-408E-4431DD37AC53}"/>
              </a:ext>
            </a:extLst>
          </p:cNvPr>
          <p:cNvSpPr/>
          <p:nvPr/>
        </p:nvSpPr>
        <p:spPr>
          <a:xfrm>
            <a:off x="763344" y="9168365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77D0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C1B1337-4CAF-2585-32F9-064A8C069711}"/>
              </a:ext>
            </a:extLst>
          </p:cNvPr>
          <p:cNvSpPr txBox="1"/>
          <p:nvPr/>
        </p:nvSpPr>
        <p:spPr>
          <a:xfrm>
            <a:off x="71188" y="9168365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8</a:t>
            </a:r>
            <a:endParaRPr lang="en-GB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227A485-5E71-7C15-A0F8-89B83507CF76}"/>
              </a:ext>
            </a:extLst>
          </p:cNvPr>
          <p:cNvSpPr txBox="1"/>
          <p:nvPr/>
        </p:nvSpPr>
        <p:spPr>
          <a:xfrm>
            <a:off x="1188688" y="9134488"/>
            <a:ext cx="5461713" cy="738664"/>
          </a:xfrm>
          <a:prstGeom prst="rect">
            <a:avLst/>
          </a:prstGeom>
          <a:noFill/>
          <a:ln>
            <a:solidFill>
              <a:srgbClr val="77D0CB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Symptome sind verschwunden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Patientin hört auf, das Antibiotikum zu nehmen, ohne die Behandlung zu beenden</a:t>
            </a:r>
            <a:endParaRPr lang="ca-ES" sz="1400" dirty="0">
              <a:ea typeface="Calibri"/>
              <a:cs typeface="Calibri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E690859B-7177-E852-3B34-3E1F98792207}"/>
              </a:ext>
            </a:extLst>
          </p:cNvPr>
          <p:cNvSpPr txBox="1"/>
          <p:nvPr/>
        </p:nvSpPr>
        <p:spPr>
          <a:xfrm>
            <a:off x="82078" y="1306271"/>
            <a:ext cx="20122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Marta Pérez </a:t>
            </a:r>
          </a:p>
          <a:p>
            <a:pPr algn="ctr"/>
            <a:r>
              <a:rPr lang="en-GB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15 Jahre alt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E209C9F-775C-7A17-0516-7E6FF459D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6" y="6157178"/>
            <a:ext cx="5838276" cy="295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9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C1065585-6A3A-70A0-82D6-9E87897703E4}"/>
              </a:ext>
            </a:extLst>
          </p:cNvPr>
          <p:cNvSpPr/>
          <p:nvPr/>
        </p:nvSpPr>
        <p:spPr>
          <a:xfrm>
            <a:off x="-607972" y="-494044"/>
            <a:ext cx="8564592" cy="433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9584E8-7837-361D-687B-23AAF58D9664}"/>
              </a:ext>
            </a:extLst>
          </p:cNvPr>
          <p:cNvSpPr txBox="1"/>
          <p:nvPr/>
        </p:nvSpPr>
        <p:spPr>
          <a:xfrm>
            <a:off x="125390" y="398079"/>
            <a:ext cx="29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Medikamentöse Behandlung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D2962DB-F3AD-EC02-B8D9-222A8815B907}"/>
              </a:ext>
            </a:extLst>
          </p:cNvPr>
          <p:cNvCxnSpPr>
            <a:cxnSpLocks/>
          </p:cNvCxnSpPr>
          <p:nvPr/>
        </p:nvCxnSpPr>
        <p:spPr>
          <a:xfrm>
            <a:off x="-327423" y="733630"/>
            <a:ext cx="81605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5BBFB2F-6723-4E3B-B948-6B3502C3A0C2}"/>
              </a:ext>
            </a:extLst>
          </p:cNvPr>
          <p:cNvSpPr txBox="1"/>
          <p:nvPr/>
        </p:nvSpPr>
        <p:spPr>
          <a:xfrm>
            <a:off x="-360733" y="782342"/>
            <a:ext cx="209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Marta Pérez Montes</a:t>
            </a:r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8CA4C6-4BEF-355B-1E08-A5875A6505BD}"/>
              </a:ext>
            </a:extLst>
          </p:cNvPr>
          <p:cNvSpPr txBox="1"/>
          <p:nvPr/>
        </p:nvSpPr>
        <p:spPr>
          <a:xfrm>
            <a:off x="-360733" y="1117893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PEMO 2 547035 001</a:t>
            </a:r>
            <a:endParaRPr lang="en-GB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E12570D-92EF-A79E-6A2B-4C73511E5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56670"/>
              </p:ext>
            </p:extLst>
          </p:nvPr>
        </p:nvGraphicFramePr>
        <p:xfrm>
          <a:off x="-483605" y="1809450"/>
          <a:ext cx="8316687" cy="200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56">
                  <a:extLst>
                    <a:ext uri="{9D8B030D-6E8A-4147-A177-3AD203B41FA5}">
                      <a16:colId xmlns:a16="http://schemas.microsoft.com/office/drawing/2014/main" val="3289366354"/>
                    </a:ext>
                  </a:extLst>
                </a:gridCol>
                <a:gridCol w="1305171">
                  <a:extLst>
                    <a:ext uri="{9D8B030D-6E8A-4147-A177-3AD203B41FA5}">
                      <a16:colId xmlns:a16="http://schemas.microsoft.com/office/drawing/2014/main" val="4092213303"/>
                    </a:ext>
                  </a:extLst>
                </a:gridCol>
                <a:gridCol w="951772">
                  <a:extLst>
                    <a:ext uri="{9D8B030D-6E8A-4147-A177-3AD203B41FA5}">
                      <a16:colId xmlns:a16="http://schemas.microsoft.com/office/drawing/2014/main" val="576040815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4284047306"/>
                    </a:ext>
                  </a:extLst>
                </a:gridCol>
                <a:gridCol w="995451">
                  <a:extLst>
                    <a:ext uri="{9D8B030D-6E8A-4147-A177-3AD203B41FA5}">
                      <a16:colId xmlns:a16="http://schemas.microsoft.com/office/drawing/2014/main" val="2332810359"/>
                    </a:ext>
                  </a:extLst>
                </a:gridCol>
                <a:gridCol w="1203466">
                  <a:extLst>
                    <a:ext uri="{9D8B030D-6E8A-4147-A177-3AD203B41FA5}">
                      <a16:colId xmlns:a16="http://schemas.microsoft.com/office/drawing/2014/main" val="2338501073"/>
                    </a:ext>
                  </a:extLst>
                </a:gridCol>
              </a:tblGrid>
              <a:tr h="48358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Medikament oder ärztliche Verschreibung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Dosis und Häufigkeit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Dauer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Behandelnde*r Ärzt*in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Daten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Anmerkungen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82904"/>
                  </a:ext>
                </a:extLst>
              </a:tr>
              <a:tr h="566249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Amoxicillin 500gr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 Einheit alle 8 Stunden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10 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C. Álvaro 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(Col:11701803)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Allgemeinmedizin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Von 28.01.2024 bis 07.02.2024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02232"/>
                  </a:ext>
                </a:extLst>
              </a:tr>
              <a:tr h="566249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Paracetamol 650mg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 Einheit alle 8 Stunden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7 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Von 28.01.2024 bis 02.02.2024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528026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C0B3F94-E750-C60C-E34B-4E697164B35E}"/>
              </a:ext>
            </a:extLst>
          </p:cNvPr>
          <p:cNvSpPr txBox="1"/>
          <p:nvPr/>
        </p:nvSpPr>
        <p:spPr>
          <a:xfrm>
            <a:off x="2995787" y="144011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Behandlung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B841A6-62C6-99EC-F561-7A297601315C}"/>
              </a:ext>
            </a:extLst>
          </p:cNvPr>
          <p:cNvSpPr txBox="1"/>
          <p:nvPr/>
        </p:nvSpPr>
        <p:spPr>
          <a:xfrm>
            <a:off x="5616819" y="810288"/>
            <a:ext cx="240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Informationen für die Apotheke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26C1562-4812-11EA-FE22-F73403DF9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28" y="1028084"/>
            <a:ext cx="1760540" cy="657204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68C7996B-C7A7-B60E-A925-51A0E707A60E}"/>
              </a:ext>
            </a:extLst>
          </p:cNvPr>
          <p:cNvSpPr/>
          <p:nvPr/>
        </p:nvSpPr>
        <p:spPr>
          <a:xfrm>
            <a:off x="-482288" y="4364047"/>
            <a:ext cx="8534400" cy="3940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14EDD08-A017-4CBB-88DC-1D96A1AA3B23}"/>
              </a:ext>
            </a:extLst>
          </p:cNvPr>
          <p:cNvSpPr txBox="1"/>
          <p:nvPr/>
        </p:nvSpPr>
        <p:spPr>
          <a:xfrm>
            <a:off x="155582" y="5313350"/>
            <a:ext cx="29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Medikamentöse Behandlung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CB076E0-B375-2264-D983-D7647F793FDB}"/>
              </a:ext>
            </a:extLst>
          </p:cNvPr>
          <p:cNvCxnSpPr>
            <a:cxnSpLocks/>
          </p:cNvCxnSpPr>
          <p:nvPr/>
        </p:nvCxnSpPr>
        <p:spPr>
          <a:xfrm>
            <a:off x="-297231" y="5648901"/>
            <a:ext cx="81605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F00DFFB-4CA1-3568-D397-7E193AE63F7F}"/>
              </a:ext>
            </a:extLst>
          </p:cNvPr>
          <p:cNvSpPr txBox="1"/>
          <p:nvPr/>
        </p:nvSpPr>
        <p:spPr>
          <a:xfrm>
            <a:off x="-330541" y="5697613"/>
            <a:ext cx="172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Dylan Flores Ruz</a:t>
            </a:r>
            <a:endParaRPr lang="en-GB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5C169D4-2EA0-69BB-3104-92D40F69C24E}"/>
              </a:ext>
            </a:extLst>
          </p:cNvPr>
          <p:cNvSpPr txBox="1"/>
          <p:nvPr/>
        </p:nvSpPr>
        <p:spPr>
          <a:xfrm>
            <a:off x="-330541" y="6033164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FLRU 2 547035 001</a:t>
            </a:r>
            <a:endParaRPr lang="en-GB" dirty="0"/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DBC5D79-D9B4-F19D-1A5E-5C621BF0C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63763"/>
              </p:ext>
            </p:extLst>
          </p:nvPr>
        </p:nvGraphicFramePr>
        <p:xfrm>
          <a:off x="-453413" y="6724721"/>
          <a:ext cx="8316687" cy="140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56">
                  <a:extLst>
                    <a:ext uri="{9D8B030D-6E8A-4147-A177-3AD203B41FA5}">
                      <a16:colId xmlns:a16="http://schemas.microsoft.com/office/drawing/2014/main" val="3289366354"/>
                    </a:ext>
                  </a:extLst>
                </a:gridCol>
                <a:gridCol w="1305171">
                  <a:extLst>
                    <a:ext uri="{9D8B030D-6E8A-4147-A177-3AD203B41FA5}">
                      <a16:colId xmlns:a16="http://schemas.microsoft.com/office/drawing/2014/main" val="4092213303"/>
                    </a:ext>
                  </a:extLst>
                </a:gridCol>
                <a:gridCol w="951772">
                  <a:extLst>
                    <a:ext uri="{9D8B030D-6E8A-4147-A177-3AD203B41FA5}">
                      <a16:colId xmlns:a16="http://schemas.microsoft.com/office/drawing/2014/main" val="576040815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4284047306"/>
                    </a:ext>
                  </a:extLst>
                </a:gridCol>
                <a:gridCol w="995451">
                  <a:extLst>
                    <a:ext uri="{9D8B030D-6E8A-4147-A177-3AD203B41FA5}">
                      <a16:colId xmlns:a16="http://schemas.microsoft.com/office/drawing/2014/main" val="2332810359"/>
                    </a:ext>
                  </a:extLst>
                </a:gridCol>
                <a:gridCol w="1203466">
                  <a:extLst>
                    <a:ext uri="{9D8B030D-6E8A-4147-A177-3AD203B41FA5}">
                      <a16:colId xmlns:a16="http://schemas.microsoft.com/office/drawing/2014/main" val="2338501073"/>
                    </a:ext>
                  </a:extLst>
                </a:gridCol>
              </a:tblGrid>
              <a:tr h="6454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Medikament oder ärztliche Verschreibung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Dosis und Häufigkeit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Dauer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Behandelnde*r Ärzt*in </a:t>
                      </a:r>
                    </a:p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Daten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Anmerkungen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82904"/>
                  </a:ext>
                </a:extLst>
              </a:tr>
              <a:tr h="566249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Paracetamol 650mg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 Einheit alle 8 Stunden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5 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E. López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(Col:11238924)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Allgemeinmedizin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Von 06.12.2023 bis 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11.12.2023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02232"/>
                  </a:ext>
                </a:extLst>
              </a:tr>
            </a:tbl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BAA9C472-F928-88EC-6AA3-194965F260B6}"/>
              </a:ext>
            </a:extLst>
          </p:cNvPr>
          <p:cNvSpPr txBox="1"/>
          <p:nvPr/>
        </p:nvSpPr>
        <p:spPr>
          <a:xfrm>
            <a:off x="3128417" y="6410177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Behandlung</a:t>
            </a:r>
          </a:p>
          <a:p>
            <a:endParaRPr lang="ca-ES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149F3DB-0289-EB28-0323-35C30D1B2706}"/>
              </a:ext>
            </a:extLst>
          </p:cNvPr>
          <p:cNvSpPr txBox="1"/>
          <p:nvPr/>
        </p:nvSpPr>
        <p:spPr>
          <a:xfrm>
            <a:off x="5647011" y="5725559"/>
            <a:ext cx="240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Informationen für die Apotheke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76D0754-C5DA-3066-AE60-42E9AE060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420" y="5943355"/>
            <a:ext cx="1760540" cy="65720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A17317B-FA49-2B4F-1119-927DAA06B7EE}"/>
              </a:ext>
            </a:extLst>
          </p:cNvPr>
          <p:cNvSpPr/>
          <p:nvPr/>
        </p:nvSpPr>
        <p:spPr>
          <a:xfrm>
            <a:off x="-482288" y="8344578"/>
            <a:ext cx="8534400" cy="3940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FCFC38B-02BB-0D6D-1E3F-265D1200240A}"/>
              </a:ext>
            </a:extLst>
          </p:cNvPr>
          <p:cNvSpPr txBox="1"/>
          <p:nvPr/>
        </p:nvSpPr>
        <p:spPr>
          <a:xfrm>
            <a:off x="155582" y="9293881"/>
            <a:ext cx="29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Medikamentöse Behandlung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ADFD497-7896-5533-9C5A-FD82D7D5BC8E}"/>
              </a:ext>
            </a:extLst>
          </p:cNvPr>
          <p:cNvCxnSpPr>
            <a:cxnSpLocks/>
          </p:cNvCxnSpPr>
          <p:nvPr/>
        </p:nvCxnSpPr>
        <p:spPr>
          <a:xfrm>
            <a:off x="-297231" y="9629432"/>
            <a:ext cx="81605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158E2E5-ABCC-79F6-1A58-A7DC1460C4AF}"/>
              </a:ext>
            </a:extLst>
          </p:cNvPr>
          <p:cNvSpPr txBox="1"/>
          <p:nvPr/>
        </p:nvSpPr>
        <p:spPr>
          <a:xfrm>
            <a:off x="-330541" y="9678144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Mohamet Ait Alaoui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D6CD739-4979-50CE-DEF9-E8E3EB50A762}"/>
              </a:ext>
            </a:extLst>
          </p:cNvPr>
          <p:cNvSpPr txBox="1"/>
          <p:nvPr/>
        </p:nvSpPr>
        <p:spPr>
          <a:xfrm>
            <a:off x="-330541" y="10013695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AIAL 2 587526 003</a:t>
            </a: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6FA50759-3804-466A-CEB4-0CA96472D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07253"/>
              </p:ext>
            </p:extLst>
          </p:nvPr>
        </p:nvGraphicFramePr>
        <p:xfrm>
          <a:off x="-453413" y="10705252"/>
          <a:ext cx="8316687" cy="140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56">
                  <a:extLst>
                    <a:ext uri="{9D8B030D-6E8A-4147-A177-3AD203B41FA5}">
                      <a16:colId xmlns:a16="http://schemas.microsoft.com/office/drawing/2014/main" val="3289366354"/>
                    </a:ext>
                  </a:extLst>
                </a:gridCol>
                <a:gridCol w="1305171">
                  <a:extLst>
                    <a:ext uri="{9D8B030D-6E8A-4147-A177-3AD203B41FA5}">
                      <a16:colId xmlns:a16="http://schemas.microsoft.com/office/drawing/2014/main" val="4092213303"/>
                    </a:ext>
                  </a:extLst>
                </a:gridCol>
                <a:gridCol w="951772">
                  <a:extLst>
                    <a:ext uri="{9D8B030D-6E8A-4147-A177-3AD203B41FA5}">
                      <a16:colId xmlns:a16="http://schemas.microsoft.com/office/drawing/2014/main" val="576040815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4284047306"/>
                    </a:ext>
                  </a:extLst>
                </a:gridCol>
                <a:gridCol w="995451">
                  <a:extLst>
                    <a:ext uri="{9D8B030D-6E8A-4147-A177-3AD203B41FA5}">
                      <a16:colId xmlns:a16="http://schemas.microsoft.com/office/drawing/2014/main" val="2332810359"/>
                    </a:ext>
                  </a:extLst>
                </a:gridCol>
                <a:gridCol w="1203466">
                  <a:extLst>
                    <a:ext uri="{9D8B030D-6E8A-4147-A177-3AD203B41FA5}">
                      <a16:colId xmlns:a16="http://schemas.microsoft.com/office/drawing/2014/main" val="2338501073"/>
                    </a:ext>
                  </a:extLst>
                </a:gridCol>
              </a:tblGrid>
              <a:tr h="6454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Medikament oder ärztliche Verschreibung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Dosis und Häufigkeit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Dauer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Behandelnde*r Ärzt*in </a:t>
                      </a:r>
                    </a:p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Daten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Anmerkungen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82904"/>
                  </a:ext>
                </a:extLst>
              </a:tr>
              <a:tr h="566249"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Fluconazol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1 Mal 100mg/Tag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14 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P. Martínez</a:t>
                      </a:r>
                    </a:p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(Col:15538944)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Allgemeinmedizin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Von 03.01.2024 bis </a:t>
                      </a:r>
                    </a:p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17.01.2024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02232"/>
                  </a:ext>
                </a:extLst>
              </a:tr>
            </a:tbl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9F1F2F0B-76C9-8D4C-88C0-9D4666E255DA}"/>
              </a:ext>
            </a:extLst>
          </p:cNvPr>
          <p:cNvSpPr txBox="1"/>
          <p:nvPr/>
        </p:nvSpPr>
        <p:spPr>
          <a:xfrm>
            <a:off x="3128417" y="10390709"/>
            <a:ext cx="141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Behandlung</a:t>
            </a:r>
          </a:p>
          <a:p>
            <a:endParaRPr lang="en-GB" b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4B40E6C-771E-D098-0233-CCB011184305}"/>
              </a:ext>
            </a:extLst>
          </p:cNvPr>
          <p:cNvSpPr txBox="1"/>
          <p:nvPr/>
        </p:nvSpPr>
        <p:spPr>
          <a:xfrm>
            <a:off x="5647011" y="9706090"/>
            <a:ext cx="240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Informationen für die Apotheke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8ADA5488-3CF2-6630-4074-AEFD050B1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420" y="9923886"/>
            <a:ext cx="1760540" cy="657204"/>
          </a:xfrm>
          <a:prstGeom prst="rect">
            <a:avLst/>
          </a:prstGeom>
        </p:spPr>
      </p:pic>
      <p:pic>
        <p:nvPicPr>
          <p:cNvPr id="36" name="Imatge 35" descr="Imatge que conté símbol, verd&#10;&#10;Descripció generada automàticament">
            <a:extLst>
              <a:ext uri="{FF2B5EF4-FFF2-40B4-BE49-F238E27FC236}">
                <a16:creationId xmlns:a16="http://schemas.microsoft.com/office/drawing/2014/main" id="{83B5717F-B7FC-0910-A556-B130026B3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613" y="-351747"/>
            <a:ext cx="703493" cy="703493"/>
          </a:xfrm>
          <a:prstGeom prst="rect">
            <a:avLst/>
          </a:prstGeom>
        </p:spPr>
      </p:pic>
      <p:pic>
        <p:nvPicPr>
          <p:cNvPr id="37" name="Imatge 36" descr="Imatge que conté símbol, verd&#10;&#10;Descripció generada automàticament">
            <a:extLst>
              <a:ext uri="{FF2B5EF4-FFF2-40B4-BE49-F238E27FC236}">
                <a16:creationId xmlns:a16="http://schemas.microsoft.com/office/drawing/2014/main" id="{648C5611-4C42-FD09-4DFF-6872CCAC2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91" y="4535879"/>
            <a:ext cx="703493" cy="703493"/>
          </a:xfrm>
          <a:prstGeom prst="rect">
            <a:avLst/>
          </a:prstGeom>
        </p:spPr>
      </p:pic>
      <p:pic>
        <p:nvPicPr>
          <p:cNvPr id="38" name="Imatge 37" descr="Imatge que conté símbol, verd&#10;&#10;Descripció generada automàticament">
            <a:extLst>
              <a:ext uri="{FF2B5EF4-FFF2-40B4-BE49-F238E27FC236}">
                <a16:creationId xmlns:a16="http://schemas.microsoft.com/office/drawing/2014/main" id="{2D9E71CD-EE70-5D02-1ADA-7C6E81CDF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41" y="8481612"/>
            <a:ext cx="703493" cy="7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D043229-6331-939F-78B8-B692AACD8C43}"/>
              </a:ext>
            </a:extLst>
          </p:cNvPr>
          <p:cNvSpPr/>
          <p:nvPr/>
        </p:nvSpPr>
        <p:spPr>
          <a:xfrm>
            <a:off x="-541786" y="495280"/>
            <a:ext cx="8534400" cy="44689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2B4097-7814-EE25-7C59-7A09684D8ACF}"/>
              </a:ext>
            </a:extLst>
          </p:cNvPr>
          <p:cNvSpPr txBox="1"/>
          <p:nvPr/>
        </p:nvSpPr>
        <p:spPr>
          <a:xfrm>
            <a:off x="96084" y="1444583"/>
            <a:ext cx="29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Medikamentöse Behandlung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CD5DD89-D035-CB50-4EBC-11F6599D9A4B}"/>
              </a:ext>
            </a:extLst>
          </p:cNvPr>
          <p:cNvCxnSpPr>
            <a:cxnSpLocks/>
          </p:cNvCxnSpPr>
          <p:nvPr/>
        </p:nvCxnSpPr>
        <p:spPr>
          <a:xfrm>
            <a:off x="-356729" y="1780134"/>
            <a:ext cx="81605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635589-0452-0B36-B2EC-E9B2C150F65F}"/>
              </a:ext>
            </a:extLst>
          </p:cNvPr>
          <p:cNvSpPr txBox="1"/>
          <p:nvPr/>
        </p:nvSpPr>
        <p:spPr>
          <a:xfrm>
            <a:off x="-390039" y="1828846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Jun Hue Danang</a:t>
            </a:r>
            <a:endParaRPr lang="en-GB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5BF26C6-D89C-20CA-5623-753EAA90C729}"/>
              </a:ext>
            </a:extLst>
          </p:cNvPr>
          <p:cNvSpPr txBox="1"/>
          <p:nvPr/>
        </p:nvSpPr>
        <p:spPr>
          <a:xfrm>
            <a:off x="-390039" y="2164397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HUDA 2 563528 001</a:t>
            </a:r>
            <a:endParaRPr lang="en-GB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70D7E4E-2321-B052-0B05-DC1CEBDC0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01836"/>
              </p:ext>
            </p:extLst>
          </p:nvPr>
        </p:nvGraphicFramePr>
        <p:xfrm>
          <a:off x="-512911" y="2855954"/>
          <a:ext cx="8316687" cy="1834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56">
                  <a:extLst>
                    <a:ext uri="{9D8B030D-6E8A-4147-A177-3AD203B41FA5}">
                      <a16:colId xmlns:a16="http://schemas.microsoft.com/office/drawing/2014/main" val="3289366354"/>
                    </a:ext>
                  </a:extLst>
                </a:gridCol>
                <a:gridCol w="1305171">
                  <a:extLst>
                    <a:ext uri="{9D8B030D-6E8A-4147-A177-3AD203B41FA5}">
                      <a16:colId xmlns:a16="http://schemas.microsoft.com/office/drawing/2014/main" val="4092213303"/>
                    </a:ext>
                  </a:extLst>
                </a:gridCol>
                <a:gridCol w="951772">
                  <a:extLst>
                    <a:ext uri="{9D8B030D-6E8A-4147-A177-3AD203B41FA5}">
                      <a16:colId xmlns:a16="http://schemas.microsoft.com/office/drawing/2014/main" val="576040815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4284047306"/>
                    </a:ext>
                  </a:extLst>
                </a:gridCol>
                <a:gridCol w="1042684">
                  <a:extLst>
                    <a:ext uri="{9D8B030D-6E8A-4147-A177-3AD203B41FA5}">
                      <a16:colId xmlns:a16="http://schemas.microsoft.com/office/drawing/2014/main" val="2332810359"/>
                    </a:ext>
                  </a:extLst>
                </a:gridCol>
                <a:gridCol w="1156233">
                  <a:extLst>
                    <a:ext uri="{9D8B030D-6E8A-4147-A177-3AD203B41FA5}">
                      <a16:colId xmlns:a16="http://schemas.microsoft.com/office/drawing/2014/main" val="2338501073"/>
                    </a:ext>
                  </a:extLst>
                </a:gridCol>
              </a:tblGrid>
              <a:tr h="6454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Medikament oder ärztliche Verschreibung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Dosis und Häufigkeit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Dauer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Behandelnde*r Ärzt*in</a:t>
                      </a:r>
                    </a:p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Daten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Anmerkungen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82904"/>
                  </a:ext>
                </a:extLst>
              </a:tr>
              <a:tr h="56624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Resochin (Chloroquinphosphat)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4 Dosen für 2 Tage und 2 Dosen am 3. Tag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3 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P. Navarro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(Col:11238924)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Ärzt*in für Globale Gesundheit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Von 05.01.2024 bis 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08.01.2024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02232"/>
                  </a:ext>
                </a:extLst>
              </a:tr>
              <a:tr h="566249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Paracetamol 650mg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 Einheit alle 8 Stunden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7 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Von 05.01.2024 bis 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12.01.2024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42108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D898313F-E451-27D5-89CA-8A9746C555A4}"/>
              </a:ext>
            </a:extLst>
          </p:cNvPr>
          <p:cNvSpPr txBox="1"/>
          <p:nvPr/>
        </p:nvSpPr>
        <p:spPr>
          <a:xfrm>
            <a:off x="3068919" y="2541410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Behandlung</a:t>
            </a:r>
          </a:p>
          <a:p>
            <a:endParaRPr lang="ca-ES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7BE00-99DE-E012-DCED-CB317A4F299D}"/>
              </a:ext>
            </a:extLst>
          </p:cNvPr>
          <p:cNvSpPr txBox="1"/>
          <p:nvPr/>
        </p:nvSpPr>
        <p:spPr>
          <a:xfrm>
            <a:off x="5587513" y="1856792"/>
            <a:ext cx="240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Informationen für die Apotheke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7F54A5A-11E1-F62E-E028-0537B1C73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922" y="2074588"/>
            <a:ext cx="1760540" cy="65720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BD1DE59-8B8C-9E63-8880-0E245878DB2C}"/>
              </a:ext>
            </a:extLst>
          </p:cNvPr>
          <p:cNvSpPr/>
          <p:nvPr/>
        </p:nvSpPr>
        <p:spPr>
          <a:xfrm>
            <a:off x="-650643" y="5551837"/>
            <a:ext cx="8534400" cy="50699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4D62AAD-D860-1ABC-2934-207E6AA99E70}"/>
              </a:ext>
            </a:extLst>
          </p:cNvPr>
          <p:cNvSpPr txBox="1"/>
          <p:nvPr/>
        </p:nvSpPr>
        <p:spPr>
          <a:xfrm>
            <a:off x="48409" y="7236390"/>
            <a:ext cx="29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Medikamentöse Behandlung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11A29E3-96B7-80A6-05D7-E51D5003146F}"/>
              </a:ext>
            </a:extLst>
          </p:cNvPr>
          <p:cNvCxnSpPr>
            <a:cxnSpLocks/>
          </p:cNvCxnSpPr>
          <p:nvPr/>
        </p:nvCxnSpPr>
        <p:spPr>
          <a:xfrm>
            <a:off x="-404404" y="7571941"/>
            <a:ext cx="81605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EF6939-7110-7C9C-9A7B-45D1B40AE528}"/>
              </a:ext>
            </a:extLst>
          </p:cNvPr>
          <p:cNvSpPr txBox="1"/>
          <p:nvPr/>
        </p:nvSpPr>
        <p:spPr>
          <a:xfrm>
            <a:off x="-437714" y="7620653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Aya Menash Chará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E27BD9B-9D75-BA2F-2028-68516CEC9CD1}"/>
              </a:ext>
            </a:extLst>
          </p:cNvPr>
          <p:cNvSpPr txBox="1"/>
          <p:nvPr/>
        </p:nvSpPr>
        <p:spPr>
          <a:xfrm>
            <a:off x="-437714" y="7956204"/>
            <a:ext cx="2087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MECH 1 567889 001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786DB319-33A0-1D9A-427B-29C82C21A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79323"/>
              </p:ext>
            </p:extLst>
          </p:nvPr>
        </p:nvGraphicFramePr>
        <p:xfrm>
          <a:off x="-541786" y="8452289"/>
          <a:ext cx="8316687" cy="216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56">
                  <a:extLst>
                    <a:ext uri="{9D8B030D-6E8A-4147-A177-3AD203B41FA5}">
                      <a16:colId xmlns:a16="http://schemas.microsoft.com/office/drawing/2014/main" val="3289366354"/>
                    </a:ext>
                  </a:extLst>
                </a:gridCol>
                <a:gridCol w="1305171">
                  <a:extLst>
                    <a:ext uri="{9D8B030D-6E8A-4147-A177-3AD203B41FA5}">
                      <a16:colId xmlns:a16="http://schemas.microsoft.com/office/drawing/2014/main" val="4092213303"/>
                    </a:ext>
                  </a:extLst>
                </a:gridCol>
                <a:gridCol w="951772">
                  <a:extLst>
                    <a:ext uri="{9D8B030D-6E8A-4147-A177-3AD203B41FA5}">
                      <a16:colId xmlns:a16="http://schemas.microsoft.com/office/drawing/2014/main" val="576040815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4284047306"/>
                    </a:ext>
                  </a:extLst>
                </a:gridCol>
                <a:gridCol w="995451">
                  <a:extLst>
                    <a:ext uri="{9D8B030D-6E8A-4147-A177-3AD203B41FA5}">
                      <a16:colId xmlns:a16="http://schemas.microsoft.com/office/drawing/2014/main" val="2332810359"/>
                    </a:ext>
                  </a:extLst>
                </a:gridCol>
                <a:gridCol w="1203466">
                  <a:extLst>
                    <a:ext uri="{9D8B030D-6E8A-4147-A177-3AD203B41FA5}">
                      <a16:colId xmlns:a16="http://schemas.microsoft.com/office/drawing/2014/main" val="2338501073"/>
                    </a:ext>
                  </a:extLst>
                </a:gridCol>
              </a:tblGrid>
              <a:tr h="6454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Medikament oder ärztliche Verschreibung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Dosis und Häufigkeit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Dauer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Behandelnde*r Ärzt*in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Daten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Anmerkungen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82904"/>
                  </a:ext>
                </a:extLst>
              </a:tr>
              <a:tr h="566249">
                <a:tc>
                  <a:txBody>
                    <a:bodyPr/>
                    <a:lstStyle/>
                    <a:p>
                      <a:r>
                        <a:rPr lang="de-DE" sz="1100" b="0" dirty="0"/>
                        <a:t>Monurol 3000 mg Granulat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 Einheit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 Tag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D. Solé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(Col:11238924)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Allgemeinmedizin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Von 14.12.2023 bis 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14.12.2023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02232"/>
                  </a:ext>
                </a:extLst>
              </a:tr>
              <a:tr h="566249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Paracetamol 650mg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 Einheit alle 8 Stunden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7 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Von 14.12.2023 bis 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21.12.2023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9558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8A1ABC3C-55B4-6891-5E1D-80B6E1667316}"/>
              </a:ext>
            </a:extLst>
          </p:cNvPr>
          <p:cNvSpPr txBox="1"/>
          <p:nvPr/>
        </p:nvSpPr>
        <p:spPr>
          <a:xfrm>
            <a:off x="2854329" y="813241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Behandlung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F993221-24A3-53AB-339C-F18171AB1C14}"/>
              </a:ext>
            </a:extLst>
          </p:cNvPr>
          <p:cNvSpPr txBox="1"/>
          <p:nvPr/>
        </p:nvSpPr>
        <p:spPr>
          <a:xfrm>
            <a:off x="5539838" y="7648599"/>
            <a:ext cx="240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Informationen für die Apotheke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85347FE-EF1F-D8BB-B6BA-DD48B626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47" y="7866395"/>
            <a:ext cx="1760540" cy="657204"/>
          </a:xfrm>
          <a:prstGeom prst="rect">
            <a:avLst/>
          </a:prstGeom>
        </p:spPr>
      </p:pic>
      <p:pic>
        <p:nvPicPr>
          <p:cNvPr id="2" name="Imatge 1" descr="Imatge que conté símbol, verd&#10;&#10;Descripció generada automàticament">
            <a:extLst>
              <a:ext uri="{FF2B5EF4-FFF2-40B4-BE49-F238E27FC236}">
                <a16:creationId xmlns:a16="http://schemas.microsoft.com/office/drawing/2014/main" id="{62D5F627-677D-2EE6-55F8-0DF4EC9BC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404" y="587443"/>
            <a:ext cx="703493" cy="703493"/>
          </a:xfrm>
          <a:prstGeom prst="rect">
            <a:avLst/>
          </a:prstGeom>
        </p:spPr>
      </p:pic>
      <p:pic>
        <p:nvPicPr>
          <p:cNvPr id="4" name="Imatge 3" descr="Imatge que conté símbol, verd&#10;&#10;Descripció generada automàticament">
            <a:extLst>
              <a:ext uri="{FF2B5EF4-FFF2-40B4-BE49-F238E27FC236}">
                <a16:creationId xmlns:a16="http://schemas.microsoft.com/office/drawing/2014/main" id="{C7E86FB8-8EA6-7B16-0A1A-664281DF8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405" y="6379945"/>
            <a:ext cx="703493" cy="7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EDFEF608-4E92-9F45-0584-F6751E1C5CA0}"/>
              </a:ext>
            </a:extLst>
          </p:cNvPr>
          <p:cNvSpPr/>
          <p:nvPr/>
        </p:nvSpPr>
        <p:spPr>
          <a:xfrm>
            <a:off x="-1331495" y="7822737"/>
            <a:ext cx="8534400" cy="34356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2CDCABD-8E33-52EA-EF36-F1415147AAA2}"/>
              </a:ext>
            </a:extLst>
          </p:cNvPr>
          <p:cNvSpPr/>
          <p:nvPr/>
        </p:nvSpPr>
        <p:spPr>
          <a:xfrm>
            <a:off x="-1492588" y="3747357"/>
            <a:ext cx="8534400" cy="35132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B7342A-FE3F-F867-6BE4-B3DF28204E37}"/>
              </a:ext>
            </a:extLst>
          </p:cNvPr>
          <p:cNvSpPr/>
          <p:nvPr/>
        </p:nvSpPr>
        <p:spPr>
          <a:xfrm>
            <a:off x="-1379170" y="-515496"/>
            <a:ext cx="8534400" cy="3940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1CD0BB-A52A-53BD-030A-1C8087D317E4}"/>
              </a:ext>
            </a:extLst>
          </p:cNvPr>
          <p:cNvSpPr txBox="1"/>
          <p:nvPr/>
        </p:nvSpPr>
        <p:spPr>
          <a:xfrm>
            <a:off x="-741300" y="433807"/>
            <a:ext cx="29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Medikamentöse Behandlung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6A50D8B-61CC-0252-5466-2937B5D27179}"/>
              </a:ext>
            </a:extLst>
          </p:cNvPr>
          <p:cNvCxnSpPr>
            <a:cxnSpLocks/>
          </p:cNvCxnSpPr>
          <p:nvPr/>
        </p:nvCxnSpPr>
        <p:spPr>
          <a:xfrm>
            <a:off x="-1194113" y="769358"/>
            <a:ext cx="81605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0B7D091C-712F-8EA5-8FBA-5761461D3BFF}"/>
              </a:ext>
            </a:extLst>
          </p:cNvPr>
          <p:cNvSpPr txBox="1"/>
          <p:nvPr/>
        </p:nvSpPr>
        <p:spPr>
          <a:xfrm>
            <a:off x="-1227423" y="818070"/>
            <a:ext cx="220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Paul Smith Fernández</a:t>
            </a:r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109F6A-32AC-DBFF-3DA4-0CC63DA916D9}"/>
              </a:ext>
            </a:extLst>
          </p:cNvPr>
          <p:cNvSpPr txBox="1"/>
          <p:nvPr/>
        </p:nvSpPr>
        <p:spPr>
          <a:xfrm>
            <a:off x="-1227423" y="1153621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SMFE 1 578979 001</a:t>
            </a:r>
            <a:endParaRPr lang="en-GB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73EE4A7-C465-AC43-4C15-D5AAD1A18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36121"/>
              </p:ext>
            </p:extLst>
          </p:nvPr>
        </p:nvGraphicFramePr>
        <p:xfrm>
          <a:off x="-1336431" y="1845178"/>
          <a:ext cx="8302823" cy="140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992">
                  <a:extLst>
                    <a:ext uri="{9D8B030D-6E8A-4147-A177-3AD203B41FA5}">
                      <a16:colId xmlns:a16="http://schemas.microsoft.com/office/drawing/2014/main" val="3289366354"/>
                    </a:ext>
                  </a:extLst>
                </a:gridCol>
                <a:gridCol w="1305171">
                  <a:extLst>
                    <a:ext uri="{9D8B030D-6E8A-4147-A177-3AD203B41FA5}">
                      <a16:colId xmlns:a16="http://schemas.microsoft.com/office/drawing/2014/main" val="4092213303"/>
                    </a:ext>
                  </a:extLst>
                </a:gridCol>
                <a:gridCol w="951772">
                  <a:extLst>
                    <a:ext uri="{9D8B030D-6E8A-4147-A177-3AD203B41FA5}">
                      <a16:colId xmlns:a16="http://schemas.microsoft.com/office/drawing/2014/main" val="576040815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4284047306"/>
                    </a:ext>
                  </a:extLst>
                </a:gridCol>
                <a:gridCol w="995451">
                  <a:extLst>
                    <a:ext uri="{9D8B030D-6E8A-4147-A177-3AD203B41FA5}">
                      <a16:colId xmlns:a16="http://schemas.microsoft.com/office/drawing/2014/main" val="2332810359"/>
                    </a:ext>
                  </a:extLst>
                </a:gridCol>
                <a:gridCol w="1203466">
                  <a:extLst>
                    <a:ext uri="{9D8B030D-6E8A-4147-A177-3AD203B41FA5}">
                      <a16:colId xmlns:a16="http://schemas.microsoft.com/office/drawing/2014/main" val="2338501073"/>
                    </a:ext>
                  </a:extLst>
                </a:gridCol>
              </a:tblGrid>
              <a:tr h="6454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Medikament oder ärztliche Verschreibung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Dosis und Häufigkeit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Dauer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Behandelnde*r Ärzt*in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Daten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Anmerkungen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82904"/>
                  </a:ext>
                </a:extLst>
              </a:tr>
              <a:tr h="566249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Canesten 10 mg/g Creme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2/3 Mal am Tag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21 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M. López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(Col:11238924)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Allgemeinmedizin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Von 21.12.2023 bis </a:t>
                      </a:r>
                    </a:p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11.01.2024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0223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754EDD1-9851-8B46-9060-677946936AE3}"/>
              </a:ext>
            </a:extLst>
          </p:cNvPr>
          <p:cNvSpPr txBox="1"/>
          <p:nvPr/>
        </p:nvSpPr>
        <p:spPr>
          <a:xfrm>
            <a:off x="2231535" y="15306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Behandlung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889385-EA4E-72CD-5273-BF5961952375}"/>
              </a:ext>
            </a:extLst>
          </p:cNvPr>
          <p:cNvSpPr txBox="1"/>
          <p:nvPr/>
        </p:nvSpPr>
        <p:spPr>
          <a:xfrm>
            <a:off x="4750129" y="846016"/>
            <a:ext cx="240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Informationen für die Apotheke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1B9EF64-CD5A-F190-4E1B-33B42269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38" y="1063812"/>
            <a:ext cx="1760540" cy="65720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2015B16-5EE5-5133-B0A7-8F110B5320B8}"/>
              </a:ext>
            </a:extLst>
          </p:cNvPr>
          <p:cNvSpPr txBox="1"/>
          <p:nvPr/>
        </p:nvSpPr>
        <p:spPr>
          <a:xfrm>
            <a:off x="-758939" y="4291081"/>
            <a:ext cx="29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Medikamentöse Behandlung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519A3D3-5B1D-8B65-1208-07CE1ACA84D5}"/>
              </a:ext>
            </a:extLst>
          </p:cNvPr>
          <p:cNvCxnSpPr>
            <a:cxnSpLocks/>
          </p:cNvCxnSpPr>
          <p:nvPr/>
        </p:nvCxnSpPr>
        <p:spPr>
          <a:xfrm>
            <a:off x="-1211752" y="4626632"/>
            <a:ext cx="81605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717210-F15C-57E5-4C38-32582D8AF4BF}"/>
              </a:ext>
            </a:extLst>
          </p:cNvPr>
          <p:cNvSpPr txBox="1"/>
          <p:nvPr/>
        </p:nvSpPr>
        <p:spPr>
          <a:xfrm>
            <a:off x="-1245062" y="467636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Luar Navarro Pérez</a:t>
            </a:r>
            <a:endParaRPr lang="en-GB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C203406-86E4-CC0B-01CE-5EA572ECEF34}"/>
              </a:ext>
            </a:extLst>
          </p:cNvPr>
          <p:cNvSpPr txBox="1"/>
          <p:nvPr/>
        </p:nvSpPr>
        <p:spPr>
          <a:xfrm>
            <a:off x="-1245062" y="5011915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NAPE 1 577989 001</a:t>
            </a:r>
            <a:endParaRPr lang="en-GB" dirty="0"/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A9DB4B34-3012-8455-CC98-7D77069D7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37320"/>
              </p:ext>
            </p:extLst>
          </p:nvPr>
        </p:nvGraphicFramePr>
        <p:xfrm>
          <a:off x="-1367934" y="5703472"/>
          <a:ext cx="8316687" cy="1547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56">
                  <a:extLst>
                    <a:ext uri="{9D8B030D-6E8A-4147-A177-3AD203B41FA5}">
                      <a16:colId xmlns:a16="http://schemas.microsoft.com/office/drawing/2014/main" val="3289366354"/>
                    </a:ext>
                  </a:extLst>
                </a:gridCol>
                <a:gridCol w="1305171">
                  <a:extLst>
                    <a:ext uri="{9D8B030D-6E8A-4147-A177-3AD203B41FA5}">
                      <a16:colId xmlns:a16="http://schemas.microsoft.com/office/drawing/2014/main" val="4092213303"/>
                    </a:ext>
                  </a:extLst>
                </a:gridCol>
                <a:gridCol w="951772">
                  <a:extLst>
                    <a:ext uri="{9D8B030D-6E8A-4147-A177-3AD203B41FA5}">
                      <a16:colId xmlns:a16="http://schemas.microsoft.com/office/drawing/2014/main" val="576040815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4284047306"/>
                    </a:ext>
                  </a:extLst>
                </a:gridCol>
                <a:gridCol w="995451">
                  <a:extLst>
                    <a:ext uri="{9D8B030D-6E8A-4147-A177-3AD203B41FA5}">
                      <a16:colId xmlns:a16="http://schemas.microsoft.com/office/drawing/2014/main" val="2332810359"/>
                    </a:ext>
                  </a:extLst>
                </a:gridCol>
                <a:gridCol w="1203466">
                  <a:extLst>
                    <a:ext uri="{9D8B030D-6E8A-4147-A177-3AD203B41FA5}">
                      <a16:colId xmlns:a16="http://schemas.microsoft.com/office/drawing/2014/main" val="2338501073"/>
                    </a:ext>
                  </a:extLst>
                </a:gridCol>
              </a:tblGrid>
              <a:tr h="6454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Medikament oder ärztliche Verschreibung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Dosis und Häufigkeit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Dauer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Behandelnde*r Ärzt*in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Daten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Anmerkungen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82904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Gentamicin BRAUN</a:t>
                      </a:r>
                      <a:r>
                        <a:rPr lang="ca-ES" sz="11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mg x kg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1 Einheit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1 Mal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D. Simó</a:t>
                      </a:r>
                    </a:p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(Col:11238924)</a:t>
                      </a:r>
                    </a:p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Gynäkologie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26.01.2024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dirty="0"/>
                        <a:t>Injektionslösung</a:t>
                      </a:r>
                      <a:endParaRPr lang="ca-ES" sz="105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022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100" noProof="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rale Einnahme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28632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de-DE" sz="1100" dirty="0"/>
                        <a:t>Azithromycin AbZ 500 mg Filmtabletten</a:t>
                      </a:r>
                      <a:endParaRPr lang="ca-E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1 Einheit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1 Mal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732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D25B0528-5FCA-6758-271F-0FD8C2482992}"/>
              </a:ext>
            </a:extLst>
          </p:cNvPr>
          <p:cNvSpPr txBox="1"/>
          <p:nvPr/>
        </p:nvSpPr>
        <p:spPr>
          <a:xfrm>
            <a:off x="2213896" y="538892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Behandlung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D673353-C449-4D81-FD66-9CA697AB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091" y="4952055"/>
            <a:ext cx="1760540" cy="657204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A9CE2159-F427-98E5-F000-9FD198A9D78E}"/>
              </a:ext>
            </a:extLst>
          </p:cNvPr>
          <p:cNvSpPr txBox="1"/>
          <p:nvPr/>
        </p:nvSpPr>
        <p:spPr>
          <a:xfrm>
            <a:off x="-726935" y="8527327"/>
            <a:ext cx="29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Medikamentöse Behandlung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BDFF62B6-937C-E49F-65EB-280C70E7BD74}"/>
              </a:ext>
            </a:extLst>
          </p:cNvPr>
          <p:cNvCxnSpPr>
            <a:cxnSpLocks/>
          </p:cNvCxnSpPr>
          <p:nvPr/>
        </p:nvCxnSpPr>
        <p:spPr>
          <a:xfrm>
            <a:off x="-1179748" y="8862878"/>
            <a:ext cx="81605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318DE7E-5916-0134-6154-747AD8A113C9}"/>
              </a:ext>
            </a:extLst>
          </p:cNvPr>
          <p:cNvSpPr txBox="1"/>
          <p:nvPr/>
        </p:nvSpPr>
        <p:spPr>
          <a:xfrm>
            <a:off x="-1179748" y="8823785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Luar Navarro Pérez</a:t>
            </a:r>
            <a:endParaRPr lang="en-GB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FD98EE8-A8F8-846B-A779-2353730A3215}"/>
              </a:ext>
            </a:extLst>
          </p:cNvPr>
          <p:cNvSpPr txBox="1"/>
          <p:nvPr/>
        </p:nvSpPr>
        <p:spPr>
          <a:xfrm>
            <a:off x="-1179748" y="9159336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NAPE 1 577989 001</a:t>
            </a:r>
            <a:endParaRPr lang="en-GB" dirty="0"/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63E7280F-BFE3-196E-B688-83D96B48F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23473"/>
              </p:ext>
            </p:extLst>
          </p:nvPr>
        </p:nvGraphicFramePr>
        <p:xfrm>
          <a:off x="-1302620" y="9850893"/>
          <a:ext cx="8316687" cy="1239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56">
                  <a:extLst>
                    <a:ext uri="{9D8B030D-6E8A-4147-A177-3AD203B41FA5}">
                      <a16:colId xmlns:a16="http://schemas.microsoft.com/office/drawing/2014/main" val="3289366354"/>
                    </a:ext>
                  </a:extLst>
                </a:gridCol>
                <a:gridCol w="1305171">
                  <a:extLst>
                    <a:ext uri="{9D8B030D-6E8A-4147-A177-3AD203B41FA5}">
                      <a16:colId xmlns:a16="http://schemas.microsoft.com/office/drawing/2014/main" val="4092213303"/>
                    </a:ext>
                  </a:extLst>
                </a:gridCol>
                <a:gridCol w="951772">
                  <a:extLst>
                    <a:ext uri="{9D8B030D-6E8A-4147-A177-3AD203B41FA5}">
                      <a16:colId xmlns:a16="http://schemas.microsoft.com/office/drawing/2014/main" val="576040815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4284047306"/>
                    </a:ext>
                  </a:extLst>
                </a:gridCol>
                <a:gridCol w="995451">
                  <a:extLst>
                    <a:ext uri="{9D8B030D-6E8A-4147-A177-3AD203B41FA5}">
                      <a16:colId xmlns:a16="http://schemas.microsoft.com/office/drawing/2014/main" val="2332810359"/>
                    </a:ext>
                  </a:extLst>
                </a:gridCol>
                <a:gridCol w="1203466">
                  <a:extLst>
                    <a:ext uri="{9D8B030D-6E8A-4147-A177-3AD203B41FA5}">
                      <a16:colId xmlns:a16="http://schemas.microsoft.com/office/drawing/2014/main" val="2338501073"/>
                    </a:ext>
                  </a:extLst>
                </a:gridCol>
              </a:tblGrid>
              <a:tr h="6454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Medikament oder ärztliche Verschreibung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Dosis und Häufigkeit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Dauer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Behandelnde*r Ärzt*in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Daten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Anmerkungen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82904"/>
                  </a:ext>
                </a:extLst>
              </a:tr>
              <a:tr h="566249">
                <a:tc>
                  <a:txBody>
                    <a:bodyPr/>
                    <a:lstStyle/>
                    <a:p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Ceftriaxon </a:t>
                      </a:r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 g</a:t>
                      </a:r>
                      <a:endParaRPr lang="ca-E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1 Einheit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1 Mal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D. Simó</a:t>
                      </a:r>
                    </a:p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(Col:11238924)</a:t>
                      </a:r>
                    </a:p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Gynäkologie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24.01.2024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100" noProof="0" dirty="0">
                          <a:solidFill>
                            <a:schemeClr val="tx1"/>
                          </a:solidFill>
                        </a:rPr>
                        <a:t>Injektionslösung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02232"/>
                  </a:ext>
                </a:extLst>
              </a:tr>
            </a:tbl>
          </a:graphicData>
        </a:graphic>
      </p:graphicFrame>
      <p:sp>
        <p:nvSpPr>
          <p:cNvPr id="35" name="CuadroTexto 34">
            <a:extLst>
              <a:ext uri="{FF2B5EF4-FFF2-40B4-BE49-F238E27FC236}">
                <a16:creationId xmlns:a16="http://schemas.microsoft.com/office/drawing/2014/main" id="{EF29E3FB-B9C1-200C-1E1F-E5E73E965D6E}"/>
              </a:ext>
            </a:extLst>
          </p:cNvPr>
          <p:cNvSpPr txBox="1"/>
          <p:nvPr/>
        </p:nvSpPr>
        <p:spPr>
          <a:xfrm>
            <a:off x="2279210" y="953634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Behandlung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55063AB-417B-8568-1902-D6E5A77C09B5}"/>
              </a:ext>
            </a:extLst>
          </p:cNvPr>
          <p:cNvSpPr txBox="1"/>
          <p:nvPr/>
        </p:nvSpPr>
        <p:spPr>
          <a:xfrm>
            <a:off x="4797804" y="8851731"/>
            <a:ext cx="240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Informationen für die Apotheke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3C972DA7-F964-7F25-CB20-56B628309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13" y="9069527"/>
            <a:ext cx="1760540" cy="657204"/>
          </a:xfrm>
          <a:prstGeom prst="rect">
            <a:avLst/>
          </a:prstGeom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F28F87BE-D9A9-DCF2-0E39-5AE18170CAC6}"/>
              </a:ext>
            </a:extLst>
          </p:cNvPr>
          <p:cNvSpPr txBox="1"/>
          <p:nvPr/>
        </p:nvSpPr>
        <p:spPr>
          <a:xfrm>
            <a:off x="3786521" y="4686489"/>
            <a:ext cx="42976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Informationen für die Apotheke</a:t>
            </a:r>
          </a:p>
        </p:txBody>
      </p:sp>
      <p:pic>
        <p:nvPicPr>
          <p:cNvPr id="25" name="Imatge 24" descr="Imatge que conté símbol, verd&#10;&#10;Descripció generada automàticament">
            <a:extLst>
              <a:ext uri="{FF2B5EF4-FFF2-40B4-BE49-F238E27FC236}">
                <a16:creationId xmlns:a16="http://schemas.microsoft.com/office/drawing/2014/main" id="{E95A5F3A-C5B4-A9BC-179B-67988CFB1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428" y="3848712"/>
            <a:ext cx="703493" cy="703493"/>
          </a:xfrm>
          <a:prstGeom prst="rect">
            <a:avLst/>
          </a:prstGeom>
        </p:spPr>
      </p:pic>
      <p:pic>
        <p:nvPicPr>
          <p:cNvPr id="26" name="Imatge 25" descr="Imatge que conté símbol, verd&#10;&#10;Descripció generada automàticament">
            <a:extLst>
              <a:ext uri="{FF2B5EF4-FFF2-40B4-BE49-F238E27FC236}">
                <a16:creationId xmlns:a16="http://schemas.microsoft.com/office/drawing/2014/main" id="{6E00E4B2-6448-B218-1DF7-8CF10D1E6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862" y="7888749"/>
            <a:ext cx="703493" cy="703493"/>
          </a:xfrm>
          <a:prstGeom prst="rect">
            <a:avLst/>
          </a:prstGeom>
        </p:spPr>
      </p:pic>
      <p:pic>
        <p:nvPicPr>
          <p:cNvPr id="39" name="Imatge 38" descr="Imatge que conté símbol, verd&#10;&#10;Descripció generada automàticament">
            <a:extLst>
              <a:ext uri="{FF2B5EF4-FFF2-40B4-BE49-F238E27FC236}">
                <a16:creationId xmlns:a16="http://schemas.microsoft.com/office/drawing/2014/main" id="{2DB63FEC-F578-6A24-9300-DBF4A86A3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163" y="-370773"/>
            <a:ext cx="703493" cy="7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7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DE03132-53EB-52AA-DDFD-D05EAD450E81}"/>
              </a:ext>
            </a:extLst>
          </p:cNvPr>
          <p:cNvSpPr/>
          <p:nvPr/>
        </p:nvSpPr>
        <p:spPr>
          <a:xfrm>
            <a:off x="1225068" y="3303567"/>
            <a:ext cx="5588688" cy="5303404"/>
          </a:xfrm>
          <a:prstGeom prst="rect">
            <a:avLst/>
          </a:prstGeom>
          <a:solidFill>
            <a:schemeClr val="bg1"/>
          </a:solidFill>
          <a:ln>
            <a:solidFill>
              <a:srgbClr val="EDC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02535B8-E03E-475F-F5CD-D359FD49414D}"/>
              </a:ext>
            </a:extLst>
          </p:cNvPr>
          <p:cNvCxnSpPr>
            <a:cxnSpLocks/>
          </p:cNvCxnSpPr>
          <p:nvPr/>
        </p:nvCxnSpPr>
        <p:spPr>
          <a:xfrm flipH="1">
            <a:off x="926190" y="2048101"/>
            <a:ext cx="10890" cy="7609607"/>
          </a:xfrm>
          <a:prstGeom prst="line">
            <a:avLst/>
          </a:prstGeom>
          <a:ln w="76200">
            <a:solidFill>
              <a:srgbClr val="EDC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149AE859-2634-F134-2C66-696F16E33298}"/>
              </a:ext>
            </a:extLst>
          </p:cNvPr>
          <p:cNvSpPr/>
          <p:nvPr/>
        </p:nvSpPr>
        <p:spPr>
          <a:xfrm>
            <a:off x="763344" y="2245315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EDC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2B1FC1-AE47-E8CB-06F6-02DABB1D3CFB}"/>
              </a:ext>
            </a:extLst>
          </p:cNvPr>
          <p:cNvSpPr txBox="1"/>
          <p:nvPr/>
        </p:nvSpPr>
        <p:spPr>
          <a:xfrm>
            <a:off x="6100" y="2245315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1</a:t>
            </a:r>
            <a:endParaRPr lang="en-GB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D75CF9-BC5B-7025-A7A5-9F9156C05169}"/>
              </a:ext>
            </a:extLst>
          </p:cNvPr>
          <p:cNvSpPr txBox="1"/>
          <p:nvPr/>
        </p:nvSpPr>
        <p:spPr>
          <a:xfrm>
            <a:off x="1224238" y="2104096"/>
            <a:ext cx="5588688" cy="1169551"/>
          </a:xfrm>
          <a:prstGeom prst="rect">
            <a:avLst/>
          </a:prstGeom>
          <a:noFill/>
          <a:ln>
            <a:solidFill>
              <a:srgbClr val="EDC12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Erhöhte Temperatur (39,5 °C)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Husten und Halsschmerzen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Verstopfte Nasennebenhöhlen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Müdigkeit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Starke Kopfschmerzen</a:t>
            </a:r>
            <a:endParaRPr lang="ca-ES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398288D-B160-D479-9734-AE5F876B0D3B}"/>
              </a:ext>
            </a:extLst>
          </p:cNvPr>
          <p:cNvSpPr txBox="1"/>
          <p:nvPr/>
        </p:nvSpPr>
        <p:spPr>
          <a:xfrm>
            <a:off x="85052" y="3824990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2</a:t>
            </a:r>
            <a:endParaRPr lang="en-GB" b="1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86394A9-EBD5-1C73-801B-054D295AEF7A}"/>
              </a:ext>
            </a:extLst>
          </p:cNvPr>
          <p:cNvSpPr/>
          <p:nvPr/>
        </p:nvSpPr>
        <p:spPr>
          <a:xfrm>
            <a:off x="755428" y="3803130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EDC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2598AE-1F2F-9336-C693-1A60C0BE1AA8}"/>
              </a:ext>
            </a:extLst>
          </p:cNvPr>
          <p:cNvSpPr txBox="1"/>
          <p:nvPr/>
        </p:nvSpPr>
        <p:spPr>
          <a:xfrm>
            <a:off x="1257706" y="3442286"/>
            <a:ext cx="3967186" cy="31085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Besuch bei dem*der Ärzt*in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Überprüfung der Krankengeschichte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Verdacht auf Grippe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Blutdruck und Temperatur gemessen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Schnelltest durch Nasenabstrich</a:t>
            </a: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000000"/>
                </a:solidFill>
              </a:rPr>
              <a:t>Behandlung:</a:t>
            </a:r>
            <a:endParaRPr lang="ca-ES" sz="14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364018-B4D3-AAD4-8A1A-7F1CF2A2E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3" y="68490"/>
            <a:ext cx="1965176" cy="19188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C00069-A52D-9F9D-5482-C15856BC3E1F}"/>
              </a:ext>
            </a:extLst>
          </p:cNvPr>
          <p:cNvSpPr txBox="1"/>
          <p:nvPr/>
        </p:nvSpPr>
        <p:spPr>
          <a:xfrm>
            <a:off x="89614" y="9011520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4</a:t>
            </a:r>
            <a:endParaRPr lang="en-GB" b="1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D251D40-FA70-6B75-A7CE-664D3E5B6E12}"/>
              </a:ext>
            </a:extLst>
          </p:cNvPr>
          <p:cNvSpPr/>
          <p:nvPr/>
        </p:nvSpPr>
        <p:spPr>
          <a:xfrm>
            <a:off x="759990" y="8989660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EDC1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B25C952-CA2E-7C4C-A333-7CEDD7314E47}"/>
              </a:ext>
            </a:extLst>
          </p:cNvPr>
          <p:cNvSpPr txBox="1"/>
          <p:nvPr/>
        </p:nvSpPr>
        <p:spPr>
          <a:xfrm>
            <a:off x="1186794" y="8708827"/>
            <a:ext cx="5588688" cy="954107"/>
          </a:xfrm>
          <a:prstGeom prst="rect">
            <a:avLst/>
          </a:prstGeom>
          <a:noFill/>
          <a:ln>
            <a:solidFill>
              <a:srgbClr val="EDC12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000000"/>
                </a:solidFill>
              </a:rPr>
              <a:t>Symptome halten an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Er entscheidet sich, dem Rat seiner Mutter zu folgen und beginnt, Amoxicillin einzunehmen, das noch von einer früheren Behandlung übrig ist.</a:t>
            </a:r>
            <a:endParaRPr lang="ca-ES" sz="1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E9DAA29-B295-CEF4-AFF4-09ED44CF4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5" b="95257" l="9800" r="89978">
                        <a14:foregroundMark x1="42539" y1="8300" x2="46771" y2="9091"/>
                        <a14:foregroundMark x1="32962" y1="95257" x2="50557" y2="952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916" y="3215872"/>
            <a:ext cx="4276725" cy="2409825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B422FB9A-7367-D583-6475-CA59B6D9DB54}"/>
              </a:ext>
            </a:extLst>
          </p:cNvPr>
          <p:cNvSpPr txBox="1"/>
          <p:nvPr/>
        </p:nvSpPr>
        <p:spPr>
          <a:xfrm>
            <a:off x="118571" y="1304486"/>
            <a:ext cx="20122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Dylan Flores</a:t>
            </a:r>
          </a:p>
          <a:p>
            <a:pPr algn="ctr"/>
            <a:r>
              <a:rPr lang="en-GB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13 Jahre alt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6E948BE-A8CA-5286-2336-05D36E5776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6" y="5883965"/>
            <a:ext cx="5749365" cy="26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FFEB0-5889-3595-6A06-B9398178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75"/>
            <a:ext cx="1895111" cy="191880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192A2EF-903C-62AF-6571-B0A6713C6872}"/>
              </a:ext>
            </a:extLst>
          </p:cNvPr>
          <p:cNvCxnSpPr>
            <a:cxnSpLocks/>
          </p:cNvCxnSpPr>
          <p:nvPr/>
        </p:nvCxnSpPr>
        <p:spPr>
          <a:xfrm>
            <a:off x="937080" y="2048101"/>
            <a:ext cx="0" cy="7741324"/>
          </a:xfrm>
          <a:prstGeom prst="line">
            <a:avLst/>
          </a:prstGeom>
          <a:ln w="76200">
            <a:solidFill>
              <a:srgbClr val="337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8F4745A1-834F-F96D-EDD6-7C34BC20B5AD}"/>
              </a:ext>
            </a:extLst>
          </p:cNvPr>
          <p:cNvSpPr/>
          <p:nvPr/>
        </p:nvSpPr>
        <p:spPr>
          <a:xfrm>
            <a:off x="763344" y="2256245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3371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9F7F4F-99B6-4A99-791E-2088848C6A66}"/>
              </a:ext>
            </a:extLst>
          </p:cNvPr>
          <p:cNvSpPr txBox="1"/>
          <p:nvPr/>
        </p:nvSpPr>
        <p:spPr>
          <a:xfrm>
            <a:off x="6100" y="2245315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1</a:t>
            </a:r>
            <a:endParaRPr lang="en-GB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4C47B4-1536-E391-3CC7-0D98E1450DE4}"/>
              </a:ext>
            </a:extLst>
          </p:cNvPr>
          <p:cNvSpPr txBox="1"/>
          <p:nvPr/>
        </p:nvSpPr>
        <p:spPr>
          <a:xfrm>
            <a:off x="4275" y="3824990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2</a:t>
            </a:r>
            <a:endParaRPr lang="en-GB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2FD0803-2087-8D50-566C-D0572B1BA6C3}"/>
              </a:ext>
            </a:extLst>
          </p:cNvPr>
          <p:cNvSpPr/>
          <p:nvPr/>
        </p:nvSpPr>
        <p:spPr>
          <a:xfrm>
            <a:off x="755428" y="3803130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3371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6E560F-FCDD-B853-7502-1E34F68976EB}"/>
              </a:ext>
            </a:extLst>
          </p:cNvPr>
          <p:cNvSpPr txBox="1"/>
          <p:nvPr/>
        </p:nvSpPr>
        <p:spPr>
          <a:xfrm>
            <a:off x="1224237" y="2290037"/>
            <a:ext cx="5461707" cy="1169551"/>
          </a:xfrm>
          <a:prstGeom prst="rect">
            <a:avLst/>
          </a:prstGeom>
          <a:noFill/>
          <a:ln>
            <a:solidFill>
              <a:srgbClr val="33718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Beendet eine Antibiotikabehandlung zur Heilung einer Harnwegsinfektion.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Starker Juckreiz rund um und im Mund, an den Wangen und im Rachen.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Schmerzen beim Schlucken und leichte Bauchschmerzen</a:t>
            </a:r>
            <a:endParaRPr lang="ca-E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01BE7F-C642-24D5-0300-78BF3072AE18}"/>
              </a:ext>
            </a:extLst>
          </p:cNvPr>
          <p:cNvSpPr txBox="1"/>
          <p:nvPr/>
        </p:nvSpPr>
        <p:spPr>
          <a:xfrm>
            <a:off x="1224237" y="3392090"/>
            <a:ext cx="5461707" cy="1169551"/>
          </a:xfrm>
          <a:prstGeom prst="rect">
            <a:avLst/>
          </a:prstGeom>
          <a:noFill/>
          <a:ln>
            <a:solidFill>
              <a:srgbClr val="33718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Besuch des*der Hausärzt*in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Anamnese und Untersuchung der Symptome.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Entdeckung von weißen Belägen mit cremiger Textur auf der Zunge und an der Innenseite der Wangen.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Verdachtsdiagnose: Postantibiotische Pilzinfektion</a:t>
            </a:r>
            <a:endParaRPr lang="ca-ES" sz="1400" dirty="0">
              <a:highlight>
                <a:srgbClr val="FFFFFF"/>
              </a:highlight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4A46FB-A900-535A-4E5A-27E51A8F59CC}"/>
              </a:ext>
            </a:extLst>
          </p:cNvPr>
          <p:cNvSpPr txBox="1"/>
          <p:nvPr/>
        </p:nvSpPr>
        <p:spPr>
          <a:xfrm>
            <a:off x="1197685" y="4755320"/>
            <a:ext cx="5461707" cy="2893100"/>
          </a:xfrm>
          <a:prstGeom prst="rect">
            <a:avLst/>
          </a:prstGeom>
          <a:noFill/>
          <a:ln>
            <a:solidFill>
              <a:srgbClr val="33718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000000"/>
                </a:solidFill>
              </a:rPr>
              <a:t>Behandlung:</a:t>
            </a: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717177A6-F53A-48CA-8ABC-DC49E69EE1B0}"/>
              </a:ext>
            </a:extLst>
          </p:cNvPr>
          <p:cNvSpPr txBox="1"/>
          <p:nvPr/>
        </p:nvSpPr>
        <p:spPr>
          <a:xfrm>
            <a:off x="0" y="1537429"/>
            <a:ext cx="20122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Mohamed Ait</a:t>
            </a:r>
          </a:p>
          <a:p>
            <a:pPr algn="ctr"/>
            <a:r>
              <a:rPr lang="en-GB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18 Jahre alt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EC1A840-56A0-46C5-F573-48A805EAE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0" y="5017403"/>
            <a:ext cx="5814340" cy="26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B6ABF40-A217-2C11-B754-E3B3C8AA9FFB}"/>
              </a:ext>
            </a:extLst>
          </p:cNvPr>
          <p:cNvCxnSpPr>
            <a:cxnSpLocks/>
          </p:cNvCxnSpPr>
          <p:nvPr/>
        </p:nvCxnSpPr>
        <p:spPr>
          <a:xfrm flipH="1">
            <a:off x="768786" y="1918800"/>
            <a:ext cx="10890" cy="7609607"/>
          </a:xfrm>
          <a:prstGeom prst="line">
            <a:avLst/>
          </a:prstGeom>
          <a:ln w="76200">
            <a:solidFill>
              <a:srgbClr val="F471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942EAB9D-CB33-4364-0F2A-74D6206DFB00}"/>
              </a:ext>
            </a:extLst>
          </p:cNvPr>
          <p:cNvSpPr/>
          <p:nvPr/>
        </p:nvSpPr>
        <p:spPr>
          <a:xfrm>
            <a:off x="604915" y="2245315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8A9CF4-A91A-3196-35FC-A764E4D5CD6E}"/>
              </a:ext>
            </a:extLst>
          </p:cNvPr>
          <p:cNvSpPr txBox="1"/>
          <p:nvPr/>
        </p:nvSpPr>
        <p:spPr>
          <a:xfrm>
            <a:off x="-26211" y="2245315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1</a:t>
            </a:r>
            <a:endParaRPr lang="en-GB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EF162-01A2-8F24-8DA5-D388CC6CA88D}"/>
              </a:ext>
            </a:extLst>
          </p:cNvPr>
          <p:cNvSpPr txBox="1"/>
          <p:nvPr/>
        </p:nvSpPr>
        <p:spPr>
          <a:xfrm>
            <a:off x="-36112" y="3225740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4</a:t>
            </a:r>
            <a:endParaRPr lang="en-GB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489B91F-1E65-B433-3B7F-1462B00EC76E}"/>
              </a:ext>
            </a:extLst>
          </p:cNvPr>
          <p:cNvSpPr/>
          <p:nvPr/>
        </p:nvSpPr>
        <p:spPr>
          <a:xfrm>
            <a:off x="604915" y="3225740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35BE15-39EC-1250-E25B-6BD4CD870F1B}"/>
              </a:ext>
            </a:extLst>
          </p:cNvPr>
          <p:cNvSpPr txBox="1"/>
          <p:nvPr/>
        </p:nvSpPr>
        <p:spPr>
          <a:xfrm>
            <a:off x="1116258" y="2117139"/>
            <a:ext cx="5638923" cy="1169551"/>
          </a:xfrm>
          <a:prstGeom prst="rect">
            <a:avLst/>
          </a:prstGeom>
          <a:noFill/>
          <a:ln>
            <a:solidFill>
              <a:srgbClr val="F4716D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Rückkehr von einer 10-tägigen Reise nach Brasilien.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Wechselhafte Fieberphasen, Schüttelfrost und starkes Schwitzen.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Muskelschmerzen, starke Kopfschmerzen und extreme Erschöpfung.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Auf Anraten eines Familienmitglieds entscheidet sie sich, Antibiotika zur Behandlung ihrer Symptome einzunehmen.</a:t>
            </a:r>
            <a:endParaRPr lang="ca-ES" sz="1400" dirty="0">
              <a:ea typeface="Calibri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9B23DB7-099F-6F0A-C9AC-0CD07E8040A5}"/>
              </a:ext>
            </a:extLst>
          </p:cNvPr>
          <p:cNvSpPr txBox="1"/>
          <p:nvPr/>
        </p:nvSpPr>
        <p:spPr>
          <a:xfrm>
            <a:off x="1115876" y="3321384"/>
            <a:ext cx="5654585" cy="1600438"/>
          </a:xfrm>
          <a:prstGeom prst="rect">
            <a:avLst/>
          </a:prstGeom>
          <a:noFill/>
          <a:ln>
            <a:solidFill>
              <a:srgbClr val="F4716D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Die Symptome halten an, und sie hat alle 48 Stunden Fieberspitzen (39 °C).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Es tritt leichte geistige Verwirrung auf.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Familienmitglieder entscheiden sich, 116117 anzurufen, um die Symptome zu schildern und Ratschläge einzuholen.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Es wird ein Besuch in einer Fachklinik für Globale Gesundheit/Tropenkrankheiten empfohlen.</a:t>
            </a:r>
            <a:endParaRPr lang="ca-ES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A5F5546-EB6E-A632-DAAA-790CB6C61FF4}"/>
              </a:ext>
            </a:extLst>
          </p:cNvPr>
          <p:cNvSpPr txBox="1"/>
          <p:nvPr/>
        </p:nvSpPr>
        <p:spPr>
          <a:xfrm>
            <a:off x="1092139" y="4921822"/>
            <a:ext cx="5654585" cy="954107"/>
          </a:xfrm>
          <a:prstGeom prst="rect">
            <a:avLst/>
          </a:prstGeom>
          <a:noFill/>
          <a:ln>
            <a:solidFill>
              <a:srgbClr val="F4716D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Nach Ankunft in der Klinik Überprüfung der Krankengeschichte und der Symptome der Patientin seit ihrem Aufenthalt in Brasilien.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Verdacht auf Malaria.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Dringende Blutuntersuchung angeordnet und stationäre Aufnahme</a:t>
            </a:r>
            <a:endParaRPr lang="ca-ES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51A63EA-7270-093E-555B-DA94B0CAAA3F}"/>
              </a:ext>
            </a:extLst>
          </p:cNvPr>
          <p:cNvSpPr txBox="1"/>
          <p:nvPr/>
        </p:nvSpPr>
        <p:spPr>
          <a:xfrm>
            <a:off x="1100217" y="5973856"/>
            <a:ext cx="5630352" cy="1200329"/>
          </a:xfrm>
          <a:prstGeom prst="rect">
            <a:avLst/>
          </a:prstGeom>
          <a:noFill/>
          <a:ln>
            <a:solidFill>
              <a:srgbClr val="F4716D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000000"/>
                </a:solidFill>
              </a:rPr>
              <a:t>Blutanalyse: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000000"/>
                </a:solidFill>
              </a:rPr>
              <a:t>Behandlung:</a:t>
            </a:r>
            <a:endParaRPr lang="ca-E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C324571-F817-5583-812D-00A4779462BB}"/>
              </a:ext>
            </a:extLst>
          </p:cNvPr>
          <p:cNvSpPr txBox="1"/>
          <p:nvPr/>
        </p:nvSpPr>
        <p:spPr>
          <a:xfrm>
            <a:off x="1100217" y="7006331"/>
            <a:ext cx="5654584" cy="1815882"/>
          </a:xfrm>
          <a:prstGeom prst="rect">
            <a:avLst/>
          </a:prstGeom>
          <a:noFill/>
          <a:ln>
            <a:solidFill>
              <a:srgbClr val="F4716D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0A582B-8B7A-B731-399E-770E5CFF7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9" y="0"/>
            <a:ext cx="1668522" cy="1918800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321B3636-C0A2-16BA-B890-356107366339}"/>
              </a:ext>
            </a:extLst>
          </p:cNvPr>
          <p:cNvSpPr txBox="1"/>
          <p:nvPr/>
        </p:nvSpPr>
        <p:spPr>
          <a:xfrm>
            <a:off x="28214" y="1462741"/>
            <a:ext cx="16685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Jun Hue</a:t>
            </a:r>
          </a:p>
          <a:p>
            <a:pPr algn="ctr"/>
            <a:r>
              <a:rPr lang="en-GB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20 Jahre alt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BED0DC4-DC59-DCA9-CBF2-5BD3BF5DF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75" y="6883270"/>
            <a:ext cx="5654583" cy="298019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978FEF8-3566-1AA5-F884-B4BB896FE1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" t="3357" r="1782" b="3413"/>
          <a:stretch/>
        </p:blipFill>
        <p:spPr>
          <a:xfrm>
            <a:off x="3296811" y="5890770"/>
            <a:ext cx="1237164" cy="11947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6087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4457EA-5939-78E2-2927-DF783F474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66260" cy="191880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B7724FF-82EE-CDAC-FDD5-4C069A9C5B56}"/>
              </a:ext>
            </a:extLst>
          </p:cNvPr>
          <p:cNvCxnSpPr>
            <a:cxnSpLocks/>
          </p:cNvCxnSpPr>
          <p:nvPr/>
        </p:nvCxnSpPr>
        <p:spPr>
          <a:xfrm flipH="1">
            <a:off x="768786" y="1918800"/>
            <a:ext cx="10890" cy="7609607"/>
          </a:xfrm>
          <a:prstGeom prst="line">
            <a:avLst/>
          </a:prstGeom>
          <a:ln w="76200">
            <a:solidFill>
              <a:srgbClr val="764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B7066A89-72D4-F419-DF78-A6E020A4AD2D}"/>
              </a:ext>
            </a:extLst>
          </p:cNvPr>
          <p:cNvSpPr/>
          <p:nvPr/>
        </p:nvSpPr>
        <p:spPr>
          <a:xfrm>
            <a:off x="604915" y="2245315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7640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F8E77A-03EC-84A5-08A8-3393C2DB3560}"/>
              </a:ext>
            </a:extLst>
          </p:cNvPr>
          <p:cNvSpPr txBox="1"/>
          <p:nvPr/>
        </p:nvSpPr>
        <p:spPr>
          <a:xfrm>
            <a:off x="-42118" y="2320594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1</a:t>
            </a:r>
            <a:endParaRPr lang="en-GB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53C5B2-6E82-0355-93B8-859EF70C7360}"/>
              </a:ext>
            </a:extLst>
          </p:cNvPr>
          <p:cNvSpPr txBox="1"/>
          <p:nvPr/>
        </p:nvSpPr>
        <p:spPr>
          <a:xfrm>
            <a:off x="-46584" y="3102300"/>
            <a:ext cx="81577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dirty="0"/>
              <a:t>Tag 2</a:t>
            </a:r>
            <a:endParaRPr lang="en-GB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083A71F-EC18-2454-1BAC-87BF676744CB}"/>
              </a:ext>
            </a:extLst>
          </p:cNvPr>
          <p:cNvSpPr/>
          <p:nvPr/>
        </p:nvSpPr>
        <p:spPr>
          <a:xfrm>
            <a:off x="637164" y="3102300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7640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3B6D6C-0185-1C20-2B6C-FDE218774A21}"/>
              </a:ext>
            </a:extLst>
          </p:cNvPr>
          <p:cNvSpPr txBox="1"/>
          <p:nvPr/>
        </p:nvSpPr>
        <p:spPr>
          <a:xfrm>
            <a:off x="1116258" y="2035549"/>
            <a:ext cx="5562411" cy="954107"/>
          </a:xfrm>
          <a:prstGeom prst="rect">
            <a:avLst/>
          </a:prstGeom>
          <a:noFill/>
          <a:ln>
            <a:solidFill>
              <a:srgbClr val="7640A3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Schmerzen und Brennen beim Wasserlassen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Häufigeres Wasserlassen und Gefühl der Dringlichkeit, zur Toilette zu gehen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Urin riecht unangenehm</a:t>
            </a:r>
            <a:endParaRPr lang="es-E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08A120-8CB6-5DBD-29FD-BE969FB5C8CA}"/>
              </a:ext>
            </a:extLst>
          </p:cNvPr>
          <p:cNvSpPr txBox="1"/>
          <p:nvPr/>
        </p:nvSpPr>
        <p:spPr>
          <a:xfrm>
            <a:off x="1116257" y="3043956"/>
            <a:ext cx="5562411" cy="523220"/>
          </a:xfrm>
          <a:prstGeom prst="rect">
            <a:avLst/>
          </a:prstGeom>
          <a:noFill/>
          <a:ln>
            <a:solidFill>
              <a:srgbClr val="7640A3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000000"/>
                </a:solidFill>
              </a:rPr>
              <a:t>Symptoms halten an</a:t>
            </a:r>
            <a:endParaRPr lang="ca-ES" sz="14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000000"/>
                </a:solidFill>
              </a:rPr>
              <a:t>Ab und an Blut im Urin</a:t>
            </a:r>
            <a:endParaRPr lang="ca-ES" sz="1400" dirty="0">
              <a:ea typeface="Calibri"/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616B76-21D2-4845-A2B0-B281E40C9678}"/>
              </a:ext>
            </a:extLst>
          </p:cNvPr>
          <p:cNvSpPr txBox="1"/>
          <p:nvPr/>
        </p:nvSpPr>
        <p:spPr>
          <a:xfrm>
            <a:off x="-46584" y="3711904"/>
            <a:ext cx="73499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dirty="0"/>
              <a:t>Tag3</a:t>
            </a:r>
            <a:endParaRPr lang="en-GB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95BC8CE-6F9E-1368-3C52-0068C9AC849C}"/>
              </a:ext>
            </a:extLst>
          </p:cNvPr>
          <p:cNvSpPr/>
          <p:nvPr/>
        </p:nvSpPr>
        <p:spPr>
          <a:xfrm>
            <a:off x="637164" y="3711904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7640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1517EF-9EAB-4435-A007-3B589DCCCD0A}"/>
              </a:ext>
            </a:extLst>
          </p:cNvPr>
          <p:cNvSpPr txBox="1"/>
          <p:nvPr/>
        </p:nvSpPr>
        <p:spPr>
          <a:xfrm>
            <a:off x="1116257" y="3604445"/>
            <a:ext cx="5562411" cy="2462213"/>
          </a:xfrm>
          <a:prstGeom prst="rect">
            <a:avLst/>
          </a:prstGeom>
          <a:noFill/>
          <a:ln>
            <a:solidFill>
              <a:srgbClr val="7640A3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Besuch bei dem*der Hausärzt*in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Überprüfung der medizinischen Akte und Symptome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Verdacht auf Harnwegsinfektion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Chemstrip-Urin-Test, um zu überprüfen, ob Blut, Leukozyten und Nitrit vorhanden sind: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8096C4E-06E1-6625-38B4-A1C34C447BCC}"/>
              </a:ext>
            </a:extLst>
          </p:cNvPr>
          <p:cNvSpPr/>
          <p:nvPr/>
        </p:nvSpPr>
        <p:spPr>
          <a:xfrm>
            <a:off x="681355" y="9174053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7640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7FE1AB4-5426-F205-2930-F11541945A2E}"/>
              </a:ext>
            </a:extLst>
          </p:cNvPr>
          <p:cNvSpPr txBox="1"/>
          <p:nvPr/>
        </p:nvSpPr>
        <p:spPr>
          <a:xfrm>
            <a:off x="1116257" y="6019262"/>
            <a:ext cx="5562411" cy="3108543"/>
          </a:xfrm>
          <a:prstGeom prst="rect">
            <a:avLst/>
          </a:prstGeom>
          <a:noFill/>
          <a:ln>
            <a:solidFill>
              <a:srgbClr val="7640A3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rgbClr val="000000"/>
                </a:solidFill>
              </a:rPr>
              <a:t>Behandlung</a:t>
            </a:r>
            <a:r>
              <a:rPr lang="ca-ES" sz="14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r>
              <a:rPr lang="ca-ES" sz="1400" b="0" i="0" dirty="0">
                <a:solidFill>
                  <a:srgbClr val="000000"/>
                </a:solidFill>
                <a:effectLst/>
              </a:rPr>
              <a:t> </a:t>
            </a: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DF92A8-51B1-D9BC-ADE0-7218831A9CAC}"/>
              </a:ext>
            </a:extLst>
          </p:cNvPr>
          <p:cNvSpPr txBox="1"/>
          <p:nvPr/>
        </p:nvSpPr>
        <p:spPr>
          <a:xfrm>
            <a:off x="619" y="9141497"/>
            <a:ext cx="942292" cy="376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dirty="0"/>
              <a:t>Tag 6</a:t>
            </a:r>
            <a:endParaRPr lang="en-GB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8AD935D-26BF-2FBD-0638-11B72E4DCCC6}"/>
              </a:ext>
            </a:extLst>
          </p:cNvPr>
          <p:cNvSpPr txBox="1"/>
          <p:nvPr/>
        </p:nvSpPr>
        <p:spPr>
          <a:xfrm>
            <a:off x="1116256" y="9208535"/>
            <a:ext cx="5562411" cy="523220"/>
          </a:xfrm>
          <a:prstGeom prst="rect">
            <a:avLst/>
          </a:prstGeom>
          <a:noFill/>
          <a:ln>
            <a:solidFill>
              <a:srgbClr val="7640A3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Erneuter Besuch bei dem*der Hausärztin, da die Symptome trotz der Behandlung weiterhin bestehen.</a:t>
            </a:r>
            <a:endParaRPr lang="ca-ES" sz="1400" b="0" i="0" dirty="0">
              <a:solidFill>
                <a:srgbClr val="000000"/>
              </a:solidFill>
              <a:effectLst/>
              <a:ea typeface="Calibri"/>
              <a:cs typeface="Calibri"/>
            </a:endParaRP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2EC59ED7-FBEC-F8E6-334C-BA5077E8929D}"/>
              </a:ext>
            </a:extLst>
          </p:cNvPr>
          <p:cNvSpPr txBox="1"/>
          <p:nvPr/>
        </p:nvSpPr>
        <p:spPr>
          <a:xfrm>
            <a:off x="172155" y="1403535"/>
            <a:ext cx="16685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Aya Menash</a:t>
            </a:r>
          </a:p>
          <a:p>
            <a:pPr algn="ctr"/>
            <a:r>
              <a:rPr lang="en-GB" sz="16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14 Jahre alt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81BB387-D0C0-0BB9-1752-BE1611C13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74" y="4682728"/>
            <a:ext cx="4533379" cy="133653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6F7C8F8-963F-7EBA-429D-51BD9A137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91" y="6246078"/>
            <a:ext cx="4976041" cy="29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7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E16BEB4-3A82-1A27-9AD8-9B2B810D6BCF}"/>
              </a:ext>
            </a:extLst>
          </p:cNvPr>
          <p:cNvCxnSpPr>
            <a:cxnSpLocks/>
          </p:cNvCxnSpPr>
          <p:nvPr/>
        </p:nvCxnSpPr>
        <p:spPr>
          <a:xfrm>
            <a:off x="752966" y="1799303"/>
            <a:ext cx="15820" cy="7729104"/>
          </a:xfrm>
          <a:prstGeom prst="line">
            <a:avLst/>
          </a:prstGeom>
          <a:ln w="76200">
            <a:solidFill>
              <a:srgbClr val="2769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D01FD483-88CD-9C6A-B70F-82EDCA95EFC8}"/>
              </a:ext>
            </a:extLst>
          </p:cNvPr>
          <p:cNvSpPr/>
          <p:nvPr/>
        </p:nvSpPr>
        <p:spPr>
          <a:xfrm>
            <a:off x="595050" y="1995640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2769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D81FCF-3947-3196-5F4F-D05DF53BCDE1}"/>
              </a:ext>
            </a:extLst>
          </p:cNvPr>
          <p:cNvSpPr txBox="1"/>
          <p:nvPr/>
        </p:nvSpPr>
        <p:spPr>
          <a:xfrm>
            <a:off x="-74936" y="1995243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1</a:t>
            </a:r>
            <a:endParaRPr lang="en-GB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F1DE70-E60D-8DBA-3B5C-931958E6C51B}"/>
              </a:ext>
            </a:extLst>
          </p:cNvPr>
          <p:cNvSpPr txBox="1"/>
          <p:nvPr/>
        </p:nvSpPr>
        <p:spPr>
          <a:xfrm>
            <a:off x="-18155" y="4096619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5</a:t>
            </a:r>
            <a:endParaRPr lang="en-GB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CE0CCD8-277A-E371-5D3B-25CD6ADFCB1B}"/>
              </a:ext>
            </a:extLst>
          </p:cNvPr>
          <p:cNvSpPr/>
          <p:nvPr/>
        </p:nvSpPr>
        <p:spPr>
          <a:xfrm>
            <a:off x="652221" y="4118479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2769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EBBE942-974F-4FA1-FC36-7B63A0E2ACBF}"/>
              </a:ext>
            </a:extLst>
          </p:cNvPr>
          <p:cNvSpPr txBox="1"/>
          <p:nvPr/>
        </p:nvSpPr>
        <p:spPr>
          <a:xfrm>
            <a:off x="1100438" y="1972017"/>
            <a:ext cx="5562411" cy="523220"/>
          </a:xfrm>
          <a:prstGeom prst="rect">
            <a:avLst/>
          </a:prstGeom>
          <a:noFill/>
          <a:ln>
            <a:solidFill>
              <a:srgbClr val="27690C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Starker Juckreiz, besonders zwischen kleinem und Ringzeh.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Trockene Haut.</a:t>
            </a:r>
            <a:endParaRPr lang="ca-ES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8750D9C-E693-A6CA-DB38-616DE9A39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8" y="89071"/>
            <a:ext cx="1563624" cy="1767221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17C1D342-AAD9-BEB7-E2A5-0515F4C5FA28}"/>
              </a:ext>
            </a:extLst>
          </p:cNvPr>
          <p:cNvSpPr/>
          <p:nvPr/>
        </p:nvSpPr>
        <p:spPr>
          <a:xfrm>
            <a:off x="576994" y="2799004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2769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3975C8-C408-2733-98C7-0D4EC0AA9955}"/>
              </a:ext>
            </a:extLst>
          </p:cNvPr>
          <p:cNvSpPr txBox="1"/>
          <p:nvPr/>
        </p:nvSpPr>
        <p:spPr>
          <a:xfrm>
            <a:off x="-66887" y="2817587"/>
            <a:ext cx="67377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b="1" dirty="0"/>
              <a:t>Tag 2</a:t>
            </a:r>
            <a:endParaRPr lang="en-GB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5E53E9C-C7B1-2E06-9EDC-9B2F92862E37}"/>
              </a:ext>
            </a:extLst>
          </p:cNvPr>
          <p:cNvSpPr txBox="1"/>
          <p:nvPr/>
        </p:nvSpPr>
        <p:spPr>
          <a:xfrm>
            <a:off x="1103406" y="2546918"/>
            <a:ext cx="5562411" cy="1384995"/>
          </a:xfrm>
          <a:prstGeom prst="rect">
            <a:avLst/>
          </a:prstGeom>
          <a:noFill/>
          <a:ln>
            <a:solidFill>
              <a:srgbClr val="27690C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Die Symptome halten 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Der Fußgeruch verstärkt sich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Ein Riss zwischen dem kleinen Zeh und dem Ringzeh wird sichtbar.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Verwendung von Diprogenta-Creme (Antibiotikum + Kortison), weil er diese bereits zur Behandlung einer früheren Hautinfektion mit sehr ähnlichen Symptomen verwendet hatte.</a:t>
            </a:r>
            <a:endParaRPr lang="ca-ES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8634DB9-36B1-67AD-7A9E-655D72D24EAA}"/>
              </a:ext>
            </a:extLst>
          </p:cNvPr>
          <p:cNvSpPr txBox="1"/>
          <p:nvPr/>
        </p:nvSpPr>
        <p:spPr>
          <a:xfrm>
            <a:off x="1111258" y="4047638"/>
            <a:ext cx="5562411" cy="4185761"/>
          </a:xfrm>
          <a:prstGeom prst="rect">
            <a:avLst/>
          </a:prstGeom>
          <a:noFill/>
          <a:ln>
            <a:solidFill>
              <a:srgbClr val="27690C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Verschlechterung der Symptome: mehr Juckreiz, größerer Riss zwischen den Zehen, tiefere Geschwüre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Besuch bei dem*der Hausärzt*in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Durchsicht der Krankengeschichte, Beobachtung der Fußsymptome</a:t>
            </a:r>
            <a:br>
              <a:rPr lang="de-DE" sz="1400" dirty="0"/>
            </a:br>
            <a:r>
              <a:rPr lang="de-DE" sz="1400" dirty="0"/>
              <a:t>Identifizierung eines entscheidenden Ereignisses: Duschen im Fitnessstudio ohne Badeschuhe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Verdacht auf Fußpilz</a:t>
            </a:r>
            <a:br>
              <a:rPr lang="de-DE" sz="1400" dirty="0"/>
            </a:br>
            <a:r>
              <a:rPr lang="de-DE" sz="1400" dirty="0"/>
              <a:t>Behandlung:</a:t>
            </a: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3ECD6F46-A04C-B8A7-633D-725FEE1FB2C2}"/>
              </a:ext>
            </a:extLst>
          </p:cNvPr>
          <p:cNvSpPr txBox="1"/>
          <p:nvPr/>
        </p:nvSpPr>
        <p:spPr>
          <a:xfrm>
            <a:off x="90205" y="1445737"/>
            <a:ext cx="16685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Paul Smith</a:t>
            </a:r>
          </a:p>
          <a:p>
            <a:pPr algn="ctr"/>
            <a:r>
              <a:rPr lang="en-GB" sz="1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17 Jahre alt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5044310-78D1-4EFA-E640-C7F228664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0" y="5974088"/>
            <a:ext cx="5899002" cy="27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4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A47EE5B-BA64-16B8-78DA-37BCE5DD3E15}"/>
              </a:ext>
            </a:extLst>
          </p:cNvPr>
          <p:cNvCxnSpPr>
            <a:cxnSpLocks/>
          </p:cNvCxnSpPr>
          <p:nvPr/>
        </p:nvCxnSpPr>
        <p:spPr>
          <a:xfrm>
            <a:off x="930931" y="1745064"/>
            <a:ext cx="0" cy="8125950"/>
          </a:xfrm>
          <a:prstGeom prst="line">
            <a:avLst/>
          </a:prstGeom>
          <a:ln w="76200">
            <a:solidFill>
              <a:srgbClr val="ED4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E0E39608-4329-598A-26EA-53E21220CE38}"/>
              </a:ext>
            </a:extLst>
          </p:cNvPr>
          <p:cNvSpPr/>
          <p:nvPr/>
        </p:nvSpPr>
        <p:spPr>
          <a:xfrm>
            <a:off x="762460" y="1884349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ED4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05F95C4-7939-D516-ADC3-2D38C4D0242C}"/>
              </a:ext>
            </a:extLst>
          </p:cNvPr>
          <p:cNvSpPr/>
          <p:nvPr/>
        </p:nvSpPr>
        <p:spPr>
          <a:xfrm>
            <a:off x="740680" y="2909168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ED4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1A78839-5817-03C5-B8E8-8DCDAD460E3D}"/>
              </a:ext>
            </a:extLst>
          </p:cNvPr>
          <p:cNvSpPr/>
          <p:nvPr/>
        </p:nvSpPr>
        <p:spPr>
          <a:xfrm>
            <a:off x="708976" y="7427245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ED4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943C238-6E08-9392-7279-E7CDEBAC8947}"/>
              </a:ext>
            </a:extLst>
          </p:cNvPr>
          <p:cNvSpPr/>
          <p:nvPr/>
        </p:nvSpPr>
        <p:spPr>
          <a:xfrm>
            <a:off x="740680" y="4398526"/>
            <a:ext cx="36925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ED4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D4A09AD-1D73-4601-BE60-D68B6CCD3313}"/>
              </a:ext>
            </a:extLst>
          </p:cNvPr>
          <p:cNvSpPr txBox="1"/>
          <p:nvPr/>
        </p:nvSpPr>
        <p:spPr>
          <a:xfrm>
            <a:off x="26361" y="1962453"/>
            <a:ext cx="67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Tag 1</a:t>
            </a:r>
            <a:endParaRPr lang="en-GB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7DB77E-7BE4-4E7D-F2EA-5CBCC6E574A0}"/>
              </a:ext>
            </a:extLst>
          </p:cNvPr>
          <p:cNvSpPr txBox="1"/>
          <p:nvPr/>
        </p:nvSpPr>
        <p:spPr>
          <a:xfrm>
            <a:off x="1206653" y="1747207"/>
            <a:ext cx="5624986" cy="954107"/>
          </a:xfrm>
          <a:prstGeom prst="rect">
            <a:avLst/>
          </a:prstGeom>
          <a:noFill/>
          <a:ln>
            <a:solidFill>
              <a:srgbClr val="ED451D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Schmerzen und Brennen beim Urinieren und die Häufigkeit des Urinierens nimmt zu.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Schmerzen und Brennen im Genitalbereich mit gelben und grünlichen Sekreten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CAEA3A4-BCFE-04AA-BC6C-0532FE05076D}"/>
              </a:ext>
            </a:extLst>
          </p:cNvPr>
          <p:cNvSpPr txBox="1"/>
          <p:nvPr/>
        </p:nvSpPr>
        <p:spPr>
          <a:xfrm>
            <a:off x="0" y="2887308"/>
            <a:ext cx="67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Tag 2</a:t>
            </a:r>
            <a:endParaRPr lang="en-GB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EBF5B9-1196-117F-EC8B-48FD9E691DF3}"/>
              </a:ext>
            </a:extLst>
          </p:cNvPr>
          <p:cNvSpPr txBox="1"/>
          <p:nvPr/>
        </p:nvSpPr>
        <p:spPr>
          <a:xfrm>
            <a:off x="1206653" y="2721609"/>
            <a:ext cx="5620349" cy="1169551"/>
          </a:xfrm>
          <a:prstGeom prst="rect">
            <a:avLst/>
          </a:prstGeom>
          <a:noFill/>
          <a:ln>
            <a:solidFill>
              <a:srgbClr val="ED451D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Luar besucht den*die Hausärzt*in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Überprüfung der medizinischen Vorgeschichte und Untersuchung der Symptome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Identifizierung der Ursache: ungeschützte Sexualbeziehungen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Patientin wird an eine*n Gynäkolog*in im Krankenhaus überwiesen</a:t>
            </a:r>
            <a:endParaRPr lang="ca-ES" sz="1400" dirty="0">
              <a:solidFill>
                <a:srgbClr val="00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D97FF7D-C338-EF25-6E22-4B5E24AAF307}"/>
              </a:ext>
            </a:extLst>
          </p:cNvPr>
          <p:cNvSpPr txBox="1"/>
          <p:nvPr/>
        </p:nvSpPr>
        <p:spPr>
          <a:xfrm>
            <a:off x="38600" y="4335872"/>
            <a:ext cx="67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Tag 3</a:t>
            </a:r>
            <a:endParaRPr lang="en-GB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82DC355-E6E4-DE22-093B-D4D472D7B327}"/>
              </a:ext>
            </a:extLst>
          </p:cNvPr>
          <p:cNvSpPr txBox="1"/>
          <p:nvPr/>
        </p:nvSpPr>
        <p:spPr>
          <a:xfrm>
            <a:off x="1162882" y="3968247"/>
            <a:ext cx="5636031" cy="2893100"/>
          </a:xfrm>
          <a:prstGeom prst="rect">
            <a:avLst/>
          </a:prstGeom>
          <a:noFill/>
          <a:ln>
            <a:solidFill>
              <a:srgbClr val="ED451D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Besuch der Gynäkologie im Krankenhaus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Verdacht auf Gonorrhö.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Ärzt*in entscheidet sich, eine Kultur des vaginalen Ausflusses und einen Bluttest anzufordern.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Behandlung:</a:t>
            </a:r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594017-C41B-B607-DDB1-F065FBD1C99A}"/>
              </a:ext>
            </a:extLst>
          </p:cNvPr>
          <p:cNvSpPr txBox="1"/>
          <p:nvPr/>
        </p:nvSpPr>
        <p:spPr>
          <a:xfrm>
            <a:off x="38600" y="7427245"/>
            <a:ext cx="67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Tag 5</a:t>
            </a:r>
            <a:endParaRPr lang="en-GB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03E48C5-C0DF-6E3A-1789-AAD31031EA1A}"/>
              </a:ext>
            </a:extLst>
          </p:cNvPr>
          <p:cNvSpPr txBox="1"/>
          <p:nvPr/>
        </p:nvSpPr>
        <p:spPr>
          <a:xfrm>
            <a:off x="1109932" y="7236607"/>
            <a:ext cx="5624986" cy="2462213"/>
          </a:xfrm>
          <a:prstGeom prst="rect">
            <a:avLst/>
          </a:prstGeom>
          <a:noFill/>
          <a:ln>
            <a:solidFill>
              <a:srgbClr val="ED451D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Symptome bleiben bestehen und Luar besucht erneut die Gynäkologie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Eine neue Behandlung wird verschrieben:</a:t>
            </a:r>
          </a:p>
          <a:p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18ECBA-0358-307F-EEBA-90A4813C2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9" y="0"/>
            <a:ext cx="1446141" cy="1745064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D708E743-1CBE-9B22-EA49-8B41983CE8F1}"/>
              </a:ext>
            </a:extLst>
          </p:cNvPr>
          <p:cNvSpPr txBox="1"/>
          <p:nvPr/>
        </p:nvSpPr>
        <p:spPr>
          <a:xfrm>
            <a:off x="70132" y="1224748"/>
            <a:ext cx="16685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Luar Navarro</a:t>
            </a:r>
          </a:p>
          <a:p>
            <a:pPr algn="ctr"/>
            <a:r>
              <a:rPr lang="en-GB" sz="1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21 Jahre alt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665B5A-A70C-5B0D-E8C8-F6C3E4E64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81" y="5073319"/>
            <a:ext cx="5328288" cy="22191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AB3B6B2-5EB5-77E2-8403-8E6AC182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53" y="7679205"/>
            <a:ext cx="5473995" cy="22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2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A47EE5B-BA64-16B8-78DA-37BCE5DD3E15}"/>
              </a:ext>
            </a:extLst>
          </p:cNvPr>
          <p:cNvCxnSpPr>
            <a:cxnSpLocks/>
          </p:cNvCxnSpPr>
          <p:nvPr/>
        </p:nvCxnSpPr>
        <p:spPr>
          <a:xfrm>
            <a:off x="930931" y="1745064"/>
            <a:ext cx="0" cy="8125950"/>
          </a:xfrm>
          <a:prstGeom prst="line">
            <a:avLst/>
          </a:prstGeom>
          <a:ln w="76200">
            <a:solidFill>
              <a:srgbClr val="ED4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E0E39608-4329-598A-26EA-53E21220CE38}"/>
              </a:ext>
            </a:extLst>
          </p:cNvPr>
          <p:cNvSpPr/>
          <p:nvPr/>
        </p:nvSpPr>
        <p:spPr>
          <a:xfrm>
            <a:off x="762460" y="1884349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ED4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D4A09AD-1D73-4601-BE60-D68B6CCD3313}"/>
              </a:ext>
            </a:extLst>
          </p:cNvPr>
          <p:cNvSpPr txBox="1"/>
          <p:nvPr/>
        </p:nvSpPr>
        <p:spPr>
          <a:xfrm>
            <a:off x="-15166" y="1961305"/>
            <a:ext cx="67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Tag 8</a:t>
            </a:r>
            <a:endParaRPr lang="en-GB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82DC355-E6E4-DE22-093B-D4D472D7B327}"/>
              </a:ext>
            </a:extLst>
          </p:cNvPr>
          <p:cNvSpPr txBox="1"/>
          <p:nvPr/>
        </p:nvSpPr>
        <p:spPr>
          <a:xfrm>
            <a:off x="1221970" y="1877875"/>
            <a:ext cx="5488546" cy="7848302"/>
          </a:xfrm>
          <a:prstGeom prst="rect">
            <a:avLst/>
          </a:prstGeom>
          <a:noFill/>
          <a:ln>
            <a:solidFill>
              <a:srgbClr val="ED451D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400" dirty="0"/>
              <a:t>Die Behandlung mit Gentamicin und Azithromycin ist nicht wirksam und die Symptome bestehen weiterhin. Luar geht erneut zum Gynäkologen.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400" dirty="0"/>
              <a:t>Der Befund des medizinischen Labors wird zusammen mit der Antibiotika-Resistenzbestimmung überprüft und die erhaltenen Ergebnisse sind wie folgt:</a:t>
            </a: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18ECBA-0358-307F-EEBA-90A4813C2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22" y="14223"/>
            <a:ext cx="1446141" cy="1745064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15A2789-8884-71E1-FBB6-6C84625EB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72367"/>
              </p:ext>
            </p:extLst>
          </p:nvPr>
        </p:nvGraphicFramePr>
        <p:xfrm>
          <a:off x="1516478" y="3411903"/>
          <a:ext cx="4899530" cy="6112256"/>
        </p:xfrm>
        <a:graphic>
          <a:graphicData uri="http://schemas.openxmlformats.org/drawingml/2006/table">
            <a:tbl>
              <a:tblPr firstRow="1" firstCol="1" bandRow="1"/>
              <a:tblGrid>
                <a:gridCol w="2965420">
                  <a:extLst>
                    <a:ext uri="{9D8B030D-6E8A-4147-A177-3AD203B41FA5}">
                      <a16:colId xmlns:a16="http://schemas.microsoft.com/office/drawing/2014/main" val="4267412201"/>
                    </a:ext>
                  </a:extLst>
                </a:gridCol>
                <a:gridCol w="967055">
                  <a:extLst>
                    <a:ext uri="{9D8B030D-6E8A-4147-A177-3AD203B41FA5}">
                      <a16:colId xmlns:a16="http://schemas.microsoft.com/office/drawing/2014/main" val="2180129653"/>
                    </a:ext>
                  </a:extLst>
                </a:gridCol>
                <a:gridCol w="967055">
                  <a:extLst>
                    <a:ext uri="{9D8B030D-6E8A-4147-A177-3AD203B41FA5}">
                      <a16:colId xmlns:a16="http://schemas.microsoft.com/office/drawing/2014/main" val="159160394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dirty="0"/>
                        <a:t>Isolierter Mikroorganismus: </a:t>
                      </a:r>
                      <a:r>
                        <a:rPr lang="en-GB" sz="1200" i="1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Neisseria gonorrhoeae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66695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106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Antibiotika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Ergebnis 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Interpretation </a:t>
                      </a:r>
                      <a:r>
                        <a:rPr lang="en-GB" sz="1100" b="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(Resistent/</a:t>
                      </a:r>
                      <a:br>
                        <a:rPr lang="en-GB" sz="1100" b="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Sensitiv)</a:t>
                      </a:r>
                      <a:endParaRPr lang="en-GB" sz="1100" b="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281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1200" b="1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Kontrolle</a:t>
                      </a:r>
                      <a:endParaRPr lang="en-GB" sz="12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694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</a:pPr>
                      <a:r>
                        <a:rPr lang="en-GB" sz="1200" b="1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Ceftriaxon</a:t>
                      </a:r>
                      <a:endParaRPr lang="en-GB" sz="12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979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3"/>
                      </a:pPr>
                      <a:r>
                        <a:rPr lang="en-GB" sz="1200" b="1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Gentamicin</a:t>
                      </a:r>
                      <a:endParaRPr lang="en-GB" sz="12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209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4"/>
                      </a:pPr>
                      <a:r>
                        <a:rPr lang="en-GB" sz="1200" b="1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Azithromycin</a:t>
                      </a:r>
                      <a:endParaRPr lang="en-GB" sz="12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96957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3173F3B-3B20-A844-EDAD-A7F9E7FB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352" y="4737450"/>
            <a:ext cx="3017782" cy="1932599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9C844454-6C9F-78E0-E0A6-61A3292930AC}"/>
              </a:ext>
            </a:extLst>
          </p:cNvPr>
          <p:cNvSpPr txBox="1"/>
          <p:nvPr/>
        </p:nvSpPr>
        <p:spPr>
          <a:xfrm>
            <a:off x="70132" y="1224748"/>
            <a:ext cx="16685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Luar Navarro</a:t>
            </a:r>
          </a:p>
          <a:p>
            <a:pPr algn="ctr"/>
            <a:r>
              <a:rPr lang="en-GB" sz="14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21 Jahre alt</a:t>
            </a:r>
          </a:p>
        </p:txBody>
      </p:sp>
    </p:spTree>
    <p:extLst>
      <p:ext uri="{BB962C8B-B14F-4D97-AF65-F5344CB8AC3E}">
        <p14:creationId xmlns:p14="http://schemas.microsoft.com/office/powerpoint/2010/main" val="14593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 7">
            <a:extLst>
              <a:ext uri="{FF2B5EF4-FFF2-40B4-BE49-F238E27FC236}">
                <a16:creationId xmlns:a16="http://schemas.microsoft.com/office/drawing/2014/main" id="{430DCDBA-2580-6848-68E0-3F8D1A89AC87}"/>
              </a:ext>
            </a:extLst>
          </p:cNvPr>
          <p:cNvGrpSpPr/>
          <p:nvPr/>
        </p:nvGrpSpPr>
        <p:grpSpPr>
          <a:xfrm>
            <a:off x="1148822" y="977271"/>
            <a:ext cx="4066384" cy="1153966"/>
            <a:chOff x="1081089" y="7378071"/>
            <a:chExt cx="4066384" cy="115396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7F4F8B1E-1A56-380C-EE48-26D2F2443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089" y="7378071"/>
              <a:ext cx="4066384" cy="420660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6B07CAB7-952C-25A3-631E-7A664C206D23}"/>
                </a:ext>
              </a:extLst>
            </p:cNvPr>
            <p:cNvSpPr txBox="1"/>
            <p:nvPr/>
          </p:nvSpPr>
          <p:spPr>
            <a:xfrm rot="18602551">
              <a:off x="4297554" y="7843705"/>
              <a:ext cx="922176" cy="27699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ca-ES" sz="1200" dirty="0">
                  <a:solidFill>
                    <a:srgbClr val="FF0000"/>
                  </a:solidFill>
                </a:rPr>
                <a:t>Leukozyten 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781ED0DB-16D4-E0A8-51C4-4F772B08CA63}"/>
                </a:ext>
              </a:extLst>
            </p:cNvPr>
            <p:cNvSpPr txBox="1"/>
            <p:nvPr/>
          </p:nvSpPr>
          <p:spPr>
            <a:xfrm rot="18602551">
              <a:off x="4236040" y="7699459"/>
              <a:ext cx="545342" cy="27699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ca-ES" sz="1200" dirty="0">
                  <a:solidFill>
                    <a:srgbClr val="FF0000"/>
                  </a:solidFill>
                </a:rPr>
                <a:t>Nitrit 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79FFC092-91AE-08D0-EA19-FCFD3CF20593}"/>
                </a:ext>
              </a:extLst>
            </p:cNvPr>
            <p:cNvSpPr txBox="1"/>
            <p:nvPr/>
          </p:nvSpPr>
          <p:spPr>
            <a:xfrm rot="18602551">
              <a:off x="3498425" y="7766100"/>
              <a:ext cx="638957" cy="27699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ca-ES" sz="1200" dirty="0"/>
                <a:t>Protein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4037DA2-06F0-E840-E4C3-B3CE96274177}"/>
                </a:ext>
              </a:extLst>
            </p:cNvPr>
            <p:cNvSpPr txBox="1"/>
            <p:nvPr/>
          </p:nvSpPr>
          <p:spPr>
            <a:xfrm rot="18602551">
              <a:off x="3067376" y="7795626"/>
              <a:ext cx="7384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dirty="0"/>
                <a:t>Ph-Wert 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8692A6E4-8DC9-6904-73D1-9D695071E5D7}"/>
                </a:ext>
              </a:extLst>
            </p:cNvPr>
            <p:cNvSpPr txBox="1"/>
            <p:nvPr/>
          </p:nvSpPr>
          <p:spPr>
            <a:xfrm rot="18602551">
              <a:off x="2987357" y="7727894"/>
              <a:ext cx="434734" cy="27699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ca-ES" sz="1200" dirty="0">
                  <a:solidFill>
                    <a:srgbClr val="FF0000"/>
                  </a:solidFill>
                  <a:cs typeface="Calibri"/>
                </a:rPr>
                <a:t>Blut</a:t>
              </a:r>
              <a:endParaRPr lang="ca-ES" sz="1200" dirty="0">
                <a:solidFill>
                  <a:srgbClr val="FF0000"/>
                </a:solidFill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4CFC9FF4-A478-0194-72F3-EE7F1B77D5FF}"/>
                </a:ext>
              </a:extLst>
            </p:cNvPr>
            <p:cNvSpPr txBox="1"/>
            <p:nvPr/>
          </p:nvSpPr>
          <p:spPr>
            <a:xfrm rot="18602551">
              <a:off x="2531467" y="7763526"/>
              <a:ext cx="585545" cy="27699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ca-ES" sz="1200" dirty="0"/>
                <a:t>Dichte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A0D7EE16-9B51-F448-ACD5-FCE3DAFF70DC}"/>
                </a:ext>
              </a:extLst>
            </p:cNvPr>
            <p:cNvSpPr txBox="1"/>
            <p:nvPr/>
          </p:nvSpPr>
          <p:spPr>
            <a:xfrm rot="18602551">
              <a:off x="2162700" y="7744154"/>
              <a:ext cx="662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dirty="0"/>
                <a:t>Ketone 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3207EB79-6335-F2CB-8AF1-7A216C05A508}"/>
                </a:ext>
              </a:extLst>
            </p:cNvPr>
            <p:cNvSpPr txBox="1"/>
            <p:nvPr/>
          </p:nvSpPr>
          <p:spPr>
            <a:xfrm rot="18602551">
              <a:off x="1748253" y="7797393"/>
              <a:ext cx="737702" cy="27699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ca-ES" sz="1200" dirty="0"/>
                <a:t>Bilirubin 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3DF28A14-2828-9A37-9849-DF7E1272346A}"/>
                </a:ext>
              </a:extLst>
            </p:cNvPr>
            <p:cNvSpPr txBox="1"/>
            <p:nvPr/>
          </p:nvSpPr>
          <p:spPr>
            <a:xfrm rot="18602551">
              <a:off x="1405668" y="7778142"/>
              <a:ext cx="717184" cy="27699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ca-ES" sz="1200" dirty="0"/>
                <a:t>Glucose 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E7C9BE21-8385-E71C-E730-AC231A72F3C9}"/>
                </a:ext>
              </a:extLst>
            </p:cNvPr>
            <p:cNvSpPr txBox="1"/>
            <p:nvPr/>
          </p:nvSpPr>
          <p:spPr>
            <a:xfrm rot="18602551">
              <a:off x="3539890" y="7879903"/>
              <a:ext cx="1027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dirty="0"/>
                <a:t>Urobilinogen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285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1D0E80F40FC40A0AC5446D3E68E4C" ma:contentTypeVersion="18" ma:contentTypeDescription="Ein neues Dokument erstellen." ma:contentTypeScope="" ma:versionID="2204550c97607469936ec7e81792196f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7dfba574590a0fe82b44716dd6e7ae9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DD3BA91C-F136-424C-8A7B-D03420203462}"/>
</file>

<file path=customXml/itemProps2.xml><?xml version="1.0" encoding="utf-8"?>
<ds:datastoreItem xmlns:ds="http://schemas.openxmlformats.org/officeDocument/2006/customXml" ds:itemID="{F41CBDA1-6ECE-4DB5-85BE-62A18950E8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6B7A59-67BA-4E11-9AB5-6FFE150CD015}">
  <ds:schemaRefs>
    <ds:schemaRef ds:uri="http://schemas.microsoft.com/office/infopath/2007/PartnerControls"/>
    <ds:schemaRef ds:uri="http://schemas.microsoft.com/office/2006/documentManagement/types"/>
    <ds:schemaRef ds:uri="42709fa4-ceea-4c07-ab12-7042db59cf10"/>
    <ds:schemaRef ds:uri="http://purl.org/dc/elements/1.1/"/>
    <ds:schemaRef ds:uri="http://purl.org/dc/dcmitype/"/>
    <ds:schemaRef ds:uri="ac5920b5-3135-46d0-ae13-5ffa7db13cef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b52a108e-5039-4255-9b08-41efa128c942"/>
    <ds:schemaRef ds:uri="f3050677-c956-48d1-88f1-1e5f36ffa1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1282</Words>
  <Application>Microsoft Macintosh PowerPoint</Application>
  <PresentationFormat>A4-Papier (210 x 297 mm)</PresentationFormat>
  <Paragraphs>438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ADLaM Display</vt:lpstr>
      <vt:lpstr>Arial</vt:lpstr>
      <vt:lpstr>Calibri</vt:lpstr>
      <vt:lpstr>Calibri Light</vt:lpstr>
      <vt:lpstr>Tema de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Èlia Tena Gallego</dc:creator>
  <cp:lastModifiedBy>Hannah Kwella</cp:lastModifiedBy>
  <cp:revision>426</cp:revision>
  <dcterms:created xsi:type="dcterms:W3CDTF">2023-11-24T17:50:51Z</dcterms:created>
  <dcterms:modified xsi:type="dcterms:W3CDTF">2024-11-29T14:16:54Z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  <property fmtid="{D5CDD505-2E9C-101B-9397-08002B2CF9AE}" pid="3" name="MediaServiceImageTags">
    <vt:lpwstr/>
  </property>
</Properties>
</file>