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2"/>
  </p:notesMasterIdLst>
  <p:handoutMasterIdLst>
    <p:handoutMasterId r:id="rId13"/>
  </p:handoutMasterIdLst>
  <p:sldIdLst>
    <p:sldId id="256" r:id="rId2"/>
    <p:sldId id="257" r:id="rId3"/>
    <p:sldId id="258" r:id="rId4"/>
    <p:sldId id="260" r:id="rId5"/>
    <p:sldId id="262" r:id="rId6"/>
    <p:sldId id="261" r:id="rId7"/>
    <p:sldId id="267" r:id="rId8"/>
    <p:sldId id="266" r:id="rId9"/>
    <p:sldId id="265" r:id="rId10"/>
    <p:sldId id="264" r:id="rId11"/>
  </p:sldIdLst>
  <p:sldSz cx="5327650" cy="7559675"/>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6" d="100"/>
          <a:sy n="56" d="100"/>
        </p:scale>
        <p:origin x="221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BF268-EBA9-47E4-BD54-FA7C84009003}"/>
              </a:ext>
            </a:extLst>
          </p:cNvPr>
          <p:cNvSpPr>
            <a:spLocks noGrp="1"/>
          </p:cNvSpPr>
          <p:nvPr>
            <p:ph type="hdr" sz="quarter"/>
          </p:nvPr>
        </p:nvSpPr>
        <p:spPr>
          <a:xfrm>
            <a:off x="1" y="1"/>
            <a:ext cx="4301437" cy="34131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7A274DD-B114-4779-8FAF-86A2CA1D78E0}"/>
              </a:ext>
            </a:extLst>
          </p:cNvPr>
          <p:cNvSpPr>
            <a:spLocks noGrp="1"/>
          </p:cNvSpPr>
          <p:nvPr>
            <p:ph type="dt" sz="quarter" idx="1"/>
          </p:nvPr>
        </p:nvSpPr>
        <p:spPr>
          <a:xfrm>
            <a:off x="5622027" y="1"/>
            <a:ext cx="4303025" cy="341313"/>
          </a:xfrm>
          <a:prstGeom prst="rect">
            <a:avLst/>
          </a:prstGeom>
        </p:spPr>
        <p:txBody>
          <a:bodyPr vert="horz" lIns="91440" tIns="45720" rIns="91440" bIns="45720" rtlCol="0"/>
          <a:lstStyle>
            <a:lvl1pPr algn="r">
              <a:defRPr sz="1200"/>
            </a:lvl1pPr>
          </a:lstStyle>
          <a:p>
            <a:fld id="{EBE33A17-A822-4187-982F-23D75B2C9C97}" type="datetimeFigureOut">
              <a:rPr lang="en-GB" smtClean="0"/>
              <a:t>30/05/2024</a:t>
            </a:fld>
            <a:endParaRPr lang="en-GB"/>
          </a:p>
        </p:txBody>
      </p:sp>
      <p:sp>
        <p:nvSpPr>
          <p:cNvPr id="4" name="Footer Placeholder 3">
            <a:extLst>
              <a:ext uri="{FF2B5EF4-FFF2-40B4-BE49-F238E27FC236}">
                <a16:creationId xmlns:a16="http://schemas.microsoft.com/office/drawing/2014/main" id="{E5F7F0E2-AD75-4E0B-8164-616178D5045C}"/>
              </a:ext>
            </a:extLst>
          </p:cNvPr>
          <p:cNvSpPr>
            <a:spLocks noGrp="1"/>
          </p:cNvSpPr>
          <p:nvPr>
            <p:ph type="ftr" sz="quarter" idx="2"/>
          </p:nvPr>
        </p:nvSpPr>
        <p:spPr>
          <a:xfrm>
            <a:off x="1" y="6456363"/>
            <a:ext cx="4301437" cy="3413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29465E-3C2B-457E-B49E-79DF8C7164C3}"/>
              </a:ext>
            </a:extLst>
          </p:cNvPr>
          <p:cNvSpPr>
            <a:spLocks noGrp="1"/>
          </p:cNvSpPr>
          <p:nvPr>
            <p:ph type="sldNum" sz="quarter" idx="3"/>
          </p:nvPr>
        </p:nvSpPr>
        <p:spPr>
          <a:xfrm>
            <a:off x="5622027" y="6456363"/>
            <a:ext cx="4303025" cy="341312"/>
          </a:xfrm>
          <a:prstGeom prst="rect">
            <a:avLst/>
          </a:prstGeom>
        </p:spPr>
        <p:txBody>
          <a:bodyPr vert="horz" lIns="91440" tIns="45720" rIns="91440" bIns="45720" rtlCol="0" anchor="b"/>
          <a:lstStyle>
            <a:lvl1pPr algn="r">
              <a:defRPr sz="1200"/>
            </a:lvl1pPr>
          </a:lstStyle>
          <a:p>
            <a:fld id="{0AC61396-8102-4254-ACB1-7301C5FAE461}" type="slidenum">
              <a:rPr lang="en-GB" smtClean="0"/>
              <a:t>‹#›</a:t>
            </a:fld>
            <a:endParaRPr lang="en-GB"/>
          </a:p>
        </p:txBody>
      </p:sp>
    </p:spTree>
    <p:extLst>
      <p:ext uri="{BB962C8B-B14F-4D97-AF65-F5344CB8AC3E}">
        <p14:creationId xmlns:p14="http://schemas.microsoft.com/office/powerpoint/2010/main" val="12036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437"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027" y="1"/>
            <a:ext cx="4303025" cy="341313"/>
          </a:xfrm>
          <a:prstGeom prst="rect">
            <a:avLst/>
          </a:prstGeom>
        </p:spPr>
        <p:txBody>
          <a:bodyPr vert="horz" lIns="91440" tIns="45720" rIns="91440" bIns="45720" rtlCol="0"/>
          <a:lstStyle>
            <a:lvl1pPr algn="r">
              <a:defRPr sz="1200"/>
            </a:lvl1pPr>
          </a:lstStyle>
          <a:p>
            <a:fld id="{9EDD5A62-9555-496F-A09D-CA7463921F30}" type="datetimeFigureOut">
              <a:rPr lang="en-GB" smtClean="0"/>
              <a:t>30/05/2024</a:t>
            </a:fld>
            <a:endParaRPr lang="en-GB"/>
          </a:p>
        </p:txBody>
      </p:sp>
      <p:sp>
        <p:nvSpPr>
          <p:cNvPr id="4" name="Slide Image Placeholder 3"/>
          <p:cNvSpPr>
            <a:spLocks noGrp="1" noRot="1" noChangeAspect="1"/>
          </p:cNvSpPr>
          <p:nvPr>
            <p:ph type="sldImg" idx="2"/>
          </p:nvPr>
        </p:nvSpPr>
        <p:spPr>
          <a:xfrm>
            <a:off x="4156075" y="849313"/>
            <a:ext cx="16144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029" y="3271839"/>
            <a:ext cx="7942580"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363"/>
            <a:ext cx="4301437"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027" y="6456363"/>
            <a:ext cx="4303025" cy="341312"/>
          </a:xfrm>
          <a:prstGeom prst="rect">
            <a:avLst/>
          </a:prstGeom>
        </p:spPr>
        <p:txBody>
          <a:bodyPr vert="horz" lIns="91440" tIns="45720" rIns="91440" bIns="45720" rtlCol="0" anchor="b"/>
          <a:lstStyle>
            <a:lvl1pPr algn="r">
              <a:defRPr sz="1200"/>
            </a:lvl1pPr>
          </a:lstStyle>
          <a:p>
            <a:fld id="{6722187C-0775-40A1-8D03-6B9937F920D0}" type="slidenum">
              <a:rPr lang="en-GB" smtClean="0"/>
              <a:t>‹#›</a:t>
            </a:fld>
            <a:endParaRPr lang="en-GB"/>
          </a:p>
        </p:txBody>
      </p:sp>
    </p:spTree>
    <p:extLst>
      <p:ext uri="{BB962C8B-B14F-4D97-AF65-F5344CB8AC3E}">
        <p14:creationId xmlns:p14="http://schemas.microsoft.com/office/powerpoint/2010/main" val="10175819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 logos UCY, LSG, Multipliers, Pascal</a:t>
            </a:r>
          </a:p>
        </p:txBody>
      </p:sp>
      <p:sp>
        <p:nvSpPr>
          <p:cNvPr id="4" name="Slide Number Placeholder 3">
            <a:extLst>
              <a:ext uri="{FF2B5EF4-FFF2-40B4-BE49-F238E27FC236}">
                <a16:creationId xmlns:a16="http://schemas.microsoft.com/office/drawing/2014/main" id="{A8CC6092-C720-E656-5FE8-5A42DE0E328A}"/>
              </a:ext>
            </a:extLst>
          </p:cNvPr>
          <p:cNvSpPr>
            <a:spLocks noGrp="1"/>
          </p:cNvSpPr>
          <p:nvPr>
            <p:ph type="sldNum" sz="quarter" idx="5"/>
          </p:nvPr>
        </p:nvSpPr>
        <p:spPr/>
        <p:txBody>
          <a:bodyPr/>
          <a:lstStyle/>
          <a:p>
            <a:fld id="{6722187C-0775-40A1-8D03-6B9937F920D0}" type="slidenum">
              <a:rPr lang="en-GB" smtClean="0"/>
              <a:t>10</a:t>
            </a:fld>
            <a:endParaRPr lang="en-GB"/>
          </a:p>
        </p:txBody>
      </p:sp>
    </p:spTree>
    <p:extLst>
      <p:ext uri="{BB962C8B-B14F-4D97-AF65-F5344CB8AC3E}">
        <p14:creationId xmlns:p14="http://schemas.microsoft.com/office/powerpoint/2010/main" val="30129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en-US"/>
              <a:t>Click to edit Master title style</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BB84D-4442-4152-AED4-DC266F881024}" type="datetime1">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793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B45882-4E60-44DF-A953-0A509EFBEB57}" type="datetime1">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61662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0BC5A-22BE-4898-8FE7-051A294D25D5}" type="datetime1">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20272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DD680D-3C83-41FD-8C36-CB5C24985A0E}" type="datetime1">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09677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en-US"/>
              <a:t>Click to edit Master title style</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7CABF-4C7D-4343-9BC9-9154BE76A154}" type="datetime1">
              <a:rPr lang="en-GB" smtClean="0"/>
              <a:t>30/05/2024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86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8FFF83-7E58-4637-90DD-BDC5DCDD4CD2}" type="datetime1">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323646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en-US"/>
              <a:t>Edit Master text styles</a:t>
            </a:r>
          </a:p>
        </p:txBody>
      </p:sp>
      <p:sp>
        <p:nvSpPr>
          <p:cNvPr id="4" name="Content Placeholder 3"/>
          <p:cNvSpPr>
            <a:spLocks noGrp="1"/>
          </p:cNvSpPr>
          <p:nvPr>
            <p:ph sz="half" idx="2"/>
          </p:nvPr>
        </p:nvSpPr>
        <p:spPr>
          <a:xfrm>
            <a:off x="366971" y="2761381"/>
            <a:ext cx="22538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en-US"/>
              <a:t>Edit Master text styles</a:t>
            </a:r>
          </a:p>
        </p:txBody>
      </p:sp>
      <p:sp>
        <p:nvSpPr>
          <p:cNvPr id="6" name="Content Placeholder 5"/>
          <p:cNvSpPr>
            <a:spLocks noGrp="1"/>
          </p:cNvSpPr>
          <p:nvPr>
            <p:ph sz="quarter" idx="4"/>
          </p:nvPr>
        </p:nvSpPr>
        <p:spPr>
          <a:xfrm>
            <a:off x="2697123" y="2761381"/>
            <a:ext cx="22649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19BB7-5549-4BAF-B5FF-74332C019B5F}" type="datetime1">
              <a:rPr lang="en-GB" smtClean="0"/>
              <a:t>30/05/2024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20461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804D90-5916-4F03-979E-8430947BF667}" type="datetime1">
              <a:rPr lang="en-GB" smtClean="0"/>
              <a:t>30/05/2024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4671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604DA-B2F9-4B11-8E38-991E8EEAF3A4}" type="datetime1">
              <a:rPr lang="en-GB" smtClean="0"/>
              <a:t>30/05/2024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387804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en-US"/>
              <a:t>Click to edit Master title style</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fld id="{3656A5C4-760C-43A5-A6CF-BB6C2DCE1FF8}" type="datetime1">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76164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en-US"/>
              <a:t>Click to edit Master title style</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en-US"/>
              <a:t>Click icon to add picture</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en-US"/>
              <a:t>Edit Master text styles</a:t>
            </a:r>
          </a:p>
        </p:txBody>
      </p:sp>
      <p:sp>
        <p:nvSpPr>
          <p:cNvPr id="5" name="Date Placeholder 4"/>
          <p:cNvSpPr>
            <a:spLocks noGrp="1"/>
          </p:cNvSpPr>
          <p:nvPr>
            <p:ph type="dt" sz="half" idx="10"/>
          </p:nvPr>
        </p:nvSpPr>
        <p:spPr/>
        <p:txBody>
          <a:bodyPr/>
          <a:lstStyle/>
          <a:p>
            <a:fld id="{D0E20DC2-4999-4AC9-A4D1-F5D67A0D7B90}" type="datetime1">
              <a:rPr lang="en-GB" smtClean="0"/>
              <a:t>30/05/2024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C79721-3CA6-44BC-B25B-2359F50D8DC4}" type="slidenum">
              <a:rPr lang="en-GB" smtClean="0"/>
              <a:t>‹#›</a:t>
            </a:fld>
            <a:endParaRPr lang="en-GB"/>
          </a:p>
        </p:txBody>
      </p:sp>
    </p:spTree>
    <p:extLst>
      <p:ext uri="{BB962C8B-B14F-4D97-AF65-F5344CB8AC3E}">
        <p14:creationId xmlns:p14="http://schemas.microsoft.com/office/powerpoint/2010/main" val="106007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9AEED62B-EBB5-4F8E-B802-D381386E2CA4}" type="datetime1">
              <a:rPr lang="en-GB" smtClean="0"/>
              <a:t>30/05/2024</a:t>
            </a:fld>
            <a:endParaRPr lang="en-GB"/>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D9C79721-3CA6-44BC-B25B-2359F50D8DC4}" type="slidenum">
              <a:rPr lang="en-GB" smtClean="0"/>
              <a:t>‹#›</a:t>
            </a:fld>
            <a:endParaRPr lang="en-GB"/>
          </a:p>
        </p:txBody>
      </p:sp>
    </p:spTree>
    <p:extLst>
      <p:ext uri="{BB962C8B-B14F-4D97-AF65-F5344CB8AC3E}">
        <p14:creationId xmlns:p14="http://schemas.microsoft.com/office/powerpoint/2010/main" val="1522927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ADCF9-19BA-9A68-F87E-D3989FB64B99}"/>
              </a:ext>
            </a:extLst>
          </p:cNvPr>
          <p:cNvSpPr/>
          <p:nvPr/>
        </p:nvSpPr>
        <p:spPr>
          <a:xfrm>
            <a:off x="952196" y="1758236"/>
            <a:ext cx="3413894" cy="9088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434340">
              <a:spcAft>
                <a:spcPts val="600"/>
              </a:spcAft>
            </a:pPr>
            <a:r>
              <a:rPr lang="en-US" sz="3000" dirty="0">
                <a:solidFill>
                  <a:schemeClr val="bg1"/>
                </a:solidFill>
                <a:latin typeface="Arial Black"/>
              </a:rPr>
              <a:t>SURVIVAL GAME</a:t>
            </a:r>
            <a:endParaRPr lang="en-GB" sz="3000" dirty="0">
              <a:solidFill>
                <a:schemeClr val="bg1"/>
              </a:solidFill>
              <a:latin typeface="Arial Black"/>
            </a:endParaRPr>
          </a:p>
        </p:txBody>
      </p:sp>
      <p:sp>
        <p:nvSpPr>
          <p:cNvPr id="3" name="TextBox 2">
            <a:extLst>
              <a:ext uri="{FF2B5EF4-FFF2-40B4-BE49-F238E27FC236}">
                <a16:creationId xmlns:a16="http://schemas.microsoft.com/office/drawing/2014/main" id="{5566C8ED-F26A-29D5-2463-041A23DEA1A2}"/>
              </a:ext>
            </a:extLst>
          </p:cNvPr>
          <p:cNvSpPr txBox="1"/>
          <p:nvPr/>
        </p:nvSpPr>
        <p:spPr>
          <a:xfrm>
            <a:off x="1645315" y="2789134"/>
            <a:ext cx="3413894" cy="754053"/>
          </a:xfrm>
          <a:prstGeom prst="rect">
            <a:avLst/>
          </a:prstGeom>
          <a:noFill/>
        </p:spPr>
        <p:txBody>
          <a:bodyPr wrap="square" lIns="91440" tIns="45720" rIns="91440" bIns="45720" rtlCol="0" anchor="t">
            <a:spAutoFit/>
          </a:bodyPr>
          <a:lstStyle/>
          <a:p>
            <a:pPr algn="ctr" defTabSz="434340">
              <a:spcAft>
                <a:spcPts val="600"/>
              </a:spcAft>
            </a:pPr>
            <a:r>
              <a:rPr lang="en-US" sz="1900" i="1" dirty="0">
                <a:solidFill>
                  <a:srgbClr val="FFFFFF"/>
                </a:solidFill>
                <a:effectLst>
                  <a:outerShdw blurRad="38100" dist="38100" dir="2700000" algn="tl">
                    <a:srgbClr val="000000">
                      <a:alpha val="43137"/>
                    </a:srgbClr>
                  </a:outerShdw>
                </a:effectLst>
                <a:latin typeface="Aptos Narrow"/>
              </a:rPr>
              <a:t>Microbes are everywhere</a:t>
            </a:r>
            <a:r>
              <a:rPr lang="el-GR" sz="1900" i="1" dirty="0">
                <a:solidFill>
                  <a:srgbClr val="FFFFFF"/>
                </a:solidFill>
                <a:effectLst>
                  <a:outerShdw blurRad="38100" dist="38100" dir="2700000" algn="tl">
                    <a:srgbClr val="000000">
                      <a:alpha val="43137"/>
                    </a:srgbClr>
                  </a:outerShdw>
                </a:effectLst>
                <a:latin typeface="Aptos Narrow"/>
              </a:rPr>
              <a:t>! </a:t>
            </a:r>
            <a:endParaRPr lang="en-GB" sz="2000" i="1" dirty="0">
              <a:solidFill>
                <a:srgbClr val="FFFFFF"/>
              </a:solidFill>
              <a:effectLst>
                <a:outerShdw blurRad="38100" dist="38100" dir="2700000" algn="tl">
                  <a:srgbClr val="000000">
                    <a:alpha val="43137"/>
                  </a:srgbClr>
                </a:outerShdw>
              </a:effectLst>
              <a:latin typeface="Aptos Narrow"/>
            </a:endParaRPr>
          </a:p>
          <a:p>
            <a:pPr algn="ctr" defTabSz="434340">
              <a:spcAft>
                <a:spcPts val="600"/>
              </a:spcAft>
            </a:pPr>
            <a:r>
              <a:rPr lang="en-US" sz="1900" i="1" dirty="0">
                <a:solidFill>
                  <a:srgbClr val="FFFFFF"/>
                </a:solidFill>
                <a:effectLst>
                  <a:outerShdw blurRad="38100" dist="38100" dir="2700000" algn="tl">
                    <a:srgbClr val="000000">
                      <a:alpha val="43137"/>
                    </a:srgbClr>
                  </a:outerShdw>
                </a:effectLst>
                <a:latin typeface="Aptos Narrow"/>
              </a:rPr>
              <a:t>Can you survive?</a:t>
            </a:r>
            <a:endParaRPr lang="en-GB" sz="2000" i="1" dirty="0">
              <a:solidFill>
                <a:srgbClr val="FFFFFF"/>
              </a:solidFill>
              <a:effectLst>
                <a:outerShdw blurRad="38100" dist="38100" dir="2700000" algn="tl">
                  <a:srgbClr val="000000">
                    <a:alpha val="43137"/>
                  </a:srgbClr>
                </a:outerShdw>
              </a:effectLst>
              <a:latin typeface="Aptos Narrow"/>
              <a:ea typeface="Calibri"/>
              <a:cs typeface="Calibri"/>
            </a:endParaRPr>
          </a:p>
        </p:txBody>
      </p:sp>
      <p:sp>
        <p:nvSpPr>
          <p:cNvPr id="5" name="TextBox 4"/>
          <p:cNvSpPr txBox="1"/>
          <p:nvPr/>
        </p:nvSpPr>
        <p:spPr>
          <a:xfrm>
            <a:off x="660988" y="4256283"/>
            <a:ext cx="4398221" cy="461665"/>
          </a:xfrm>
          <a:prstGeom prst="rect">
            <a:avLst/>
          </a:prstGeom>
          <a:noFill/>
        </p:spPr>
        <p:txBody>
          <a:bodyPr wrap="square" lIns="91440" tIns="45720" rIns="91440" bIns="45720" rtlCol="0" anchor="t">
            <a:spAutoFit/>
          </a:bodyPr>
          <a:lstStyle/>
          <a:p>
            <a:r>
              <a:rPr lang="en-US" sz="1200" b="1" u="sng" dirty="0">
                <a:solidFill>
                  <a:srgbClr val="FFFFFF"/>
                </a:solidFill>
                <a:latin typeface="Aptos Narrow"/>
              </a:rPr>
              <a:t>What’s the goal?</a:t>
            </a:r>
            <a:endParaRPr lang="el-GR" sz="1200" b="1" dirty="0">
              <a:solidFill>
                <a:srgbClr val="FFFFFF"/>
              </a:solidFill>
              <a:latin typeface="Aptos Narrow"/>
            </a:endParaRPr>
          </a:p>
          <a:p>
            <a:r>
              <a:rPr lang="en-US" sz="1200" dirty="0">
                <a:solidFill>
                  <a:srgbClr val="FFFFFF"/>
                </a:solidFill>
                <a:latin typeface="Aptos Narrow"/>
              </a:rPr>
              <a:t>The goal is for the player to effectively fight 5 micro-organisms/germs.</a:t>
            </a:r>
            <a:endParaRPr lang="en-GB" dirty="0">
              <a:solidFill>
                <a:srgbClr val="FFFFFF"/>
              </a:solidFill>
              <a:latin typeface="Aptos Narrow"/>
            </a:endParaRPr>
          </a:p>
        </p:txBody>
      </p:sp>
      <p:sp>
        <p:nvSpPr>
          <p:cNvPr id="6" name="TextBox 5"/>
          <p:cNvSpPr txBox="1"/>
          <p:nvPr/>
        </p:nvSpPr>
        <p:spPr>
          <a:xfrm>
            <a:off x="663056" y="5107380"/>
            <a:ext cx="4094476" cy="1015663"/>
          </a:xfrm>
          <a:prstGeom prst="rect">
            <a:avLst/>
          </a:prstGeom>
          <a:noFill/>
        </p:spPr>
        <p:txBody>
          <a:bodyPr wrap="square" lIns="91440" tIns="45720" rIns="91440" bIns="45720" rtlCol="0" anchor="t">
            <a:spAutoFit/>
          </a:bodyPr>
          <a:lstStyle/>
          <a:p>
            <a:r>
              <a:rPr lang="en-US" sz="1200" b="1" u="sng" dirty="0">
                <a:solidFill>
                  <a:srgbClr val="FFFFFF"/>
                </a:solidFill>
                <a:latin typeface="Aptos Narrow"/>
              </a:rPr>
              <a:t>Content:</a:t>
            </a:r>
            <a:endParaRPr lang="el-GR" sz="1200" b="1" u="sng" dirty="0">
              <a:solidFill>
                <a:srgbClr val="FFFFFF"/>
              </a:solidFill>
              <a:latin typeface="Aptos Narrow"/>
            </a:endParaRPr>
          </a:p>
          <a:p>
            <a:r>
              <a:rPr lang="en-GB" sz="1200" dirty="0">
                <a:solidFill>
                  <a:srgbClr val="FFFFFF"/>
                </a:solidFill>
                <a:latin typeface="Aptos Narrow"/>
              </a:rPr>
              <a:t>1 Board, 6 pawns, 1 dice, 25 microorganism cards (15 bacteria cards, 10 fungus cards, 10 virus cards), 39 treatment cards (10 antibiotic cards, 5 antifungal drug cards, 12 antiserum cards, 12 vaccine cards), 13 mystery cards.</a:t>
            </a:r>
          </a:p>
        </p:txBody>
      </p:sp>
      <p:sp>
        <p:nvSpPr>
          <p:cNvPr id="7" name="TextBox 6"/>
          <p:cNvSpPr txBox="1"/>
          <p:nvPr/>
        </p:nvSpPr>
        <p:spPr>
          <a:xfrm>
            <a:off x="3223234" y="521328"/>
            <a:ext cx="1145504" cy="523220"/>
          </a:xfrm>
          <a:prstGeom prst="rect">
            <a:avLst/>
          </a:prstGeom>
          <a:noFill/>
        </p:spPr>
        <p:txBody>
          <a:bodyPr wrap="square" rtlCol="0">
            <a:spAutoFit/>
          </a:bodyPr>
          <a:lstStyle/>
          <a:p>
            <a:r>
              <a:rPr lang="en-US" sz="1400" dirty="0">
                <a:solidFill>
                  <a:srgbClr val="FFFFFF"/>
                </a:solidFill>
              </a:rPr>
              <a:t>Age</a:t>
            </a:r>
            <a:endParaRPr lang="el-GR" sz="1400" dirty="0">
              <a:solidFill>
                <a:srgbClr val="FFFFFF"/>
              </a:solidFill>
            </a:endParaRPr>
          </a:p>
          <a:p>
            <a:r>
              <a:rPr lang="el-GR" sz="1400" dirty="0">
                <a:solidFill>
                  <a:srgbClr val="FFFFFF"/>
                </a:solidFill>
              </a:rPr>
              <a:t>12+</a:t>
            </a:r>
            <a:endParaRPr lang="en-GB" sz="1400" dirty="0">
              <a:solidFill>
                <a:srgbClr val="FFFFFF"/>
              </a:solidFill>
            </a:endParaRPr>
          </a:p>
        </p:txBody>
      </p:sp>
      <p:cxnSp>
        <p:nvCxnSpPr>
          <p:cNvPr id="8" name="Straight Connector 7">
            <a:extLst>
              <a:ext uri="{FF2B5EF4-FFF2-40B4-BE49-F238E27FC236}">
                <a16:creationId xmlns:a16="http://schemas.microsoft.com/office/drawing/2014/main" id="{EEF772EF-C0F7-8E9A-DF01-3804DA7AD53A}"/>
              </a:ext>
            </a:extLst>
          </p:cNvPr>
          <p:cNvCxnSpPr/>
          <p:nvPr/>
        </p:nvCxnSpPr>
        <p:spPr>
          <a:xfrm>
            <a:off x="4041079" y="510513"/>
            <a:ext cx="0" cy="64633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DA52AE-9401-A430-39C2-0BB0DC496FBF}"/>
              </a:ext>
            </a:extLst>
          </p:cNvPr>
          <p:cNvSpPr txBox="1"/>
          <p:nvPr/>
        </p:nvSpPr>
        <p:spPr>
          <a:xfrm>
            <a:off x="4023821" y="505316"/>
            <a:ext cx="792314" cy="523220"/>
          </a:xfrm>
          <a:prstGeom prst="rect">
            <a:avLst/>
          </a:prstGeom>
          <a:noFill/>
        </p:spPr>
        <p:txBody>
          <a:bodyPr wrap="square" rtlCol="0">
            <a:spAutoFit/>
          </a:bodyPr>
          <a:lstStyle/>
          <a:p>
            <a:pPr algn="ctr"/>
            <a:r>
              <a:rPr lang="en-GB" sz="1400" dirty="0">
                <a:solidFill>
                  <a:srgbClr val="FFFFFF"/>
                </a:solidFill>
              </a:rPr>
              <a:t>2-6</a:t>
            </a:r>
            <a:endParaRPr lang="el-GR" sz="1400" dirty="0">
              <a:solidFill>
                <a:srgbClr val="FFFFFF"/>
              </a:solidFill>
            </a:endParaRPr>
          </a:p>
          <a:p>
            <a:r>
              <a:rPr lang="en-US" sz="1400" dirty="0">
                <a:solidFill>
                  <a:srgbClr val="FFFFFF"/>
                </a:solidFill>
              </a:rPr>
              <a:t>PLAYERS</a:t>
            </a:r>
            <a:endParaRPr lang="en-GB" sz="1400" dirty="0">
              <a:solidFill>
                <a:srgbClr val="FFFFFF"/>
              </a:solidFill>
            </a:endParaRPr>
          </a:p>
        </p:txBody>
      </p:sp>
    </p:spTree>
    <p:extLst>
      <p:ext uri="{BB962C8B-B14F-4D97-AF65-F5344CB8AC3E}">
        <p14:creationId xmlns:p14="http://schemas.microsoft.com/office/powerpoint/2010/main" val="27589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2" name="TextBox 1"/>
          <p:cNvSpPr txBox="1"/>
          <p:nvPr/>
        </p:nvSpPr>
        <p:spPr>
          <a:xfrm>
            <a:off x="390525" y="556260"/>
            <a:ext cx="4591050" cy="4493538"/>
          </a:xfrm>
          <a:prstGeom prst="rect">
            <a:avLst/>
          </a:prstGeom>
          <a:solidFill>
            <a:srgbClr val="9147C9"/>
          </a:solidFill>
        </p:spPr>
        <p:txBody>
          <a:bodyPr wrap="square" lIns="91440" tIns="45720" rIns="91440" bIns="45720" rtlCol="0" anchor="t">
            <a:spAutoFit/>
          </a:bodyPr>
          <a:lstStyle/>
          <a:p>
            <a:pPr algn="just"/>
            <a:r>
              <a:rPr lang="en-US" sz="1300" dirty="0">
                <a:solidFill>
                  <a:srgbClr val="FFFFFF"/>
                </a:solidFill>
                <a:latin typeface="Aptos Narrow"/>
              </a:rPr>
              <a:t>The board game was developed and designed by a group of students at PASCAL Private Greek School Nicosia in the context of the MULTIPLIERS European project (https://multipliers-project.org/ GA No. 101006255) which is coordinated by the Learning in Science Group (LSG) of the University of Cyprus.</a:t>
            </a:r>
            <a:endParaRPr lang="el-GR" sz="1300" dirty="0">
              <a:solidFill>
                <a:srgbClr val="FFFFFF"/>
              </a:solidFill>
              <a:latin typeface="Aptos Narrow"/>
            </a:endParaRPr>
          </a:p>
          <a:p>
            <a:pPr algn="just"/>
            <a:endParaRPr lang="el-GR" sz="1400" b="1" u="sng" dirty="0">
              <a:solidFill>
                <a:srgbClr val="FFFFFF"/>
              </a:solidFill>
              <a:latin typeface="Aptos Narrow"/>
            </a:endParaRPr>
          </a:p>
          <a:p>
            <a:pPr algn="ctr"/>
            <a:r>
              <a:rPr lang="en-US" sz="1300" b="1" dirty="0">
                <a:solidFill>
                  <a:srgbClr val="FFFFFF"/>
                </a:solidFill>
                <a:latin typeface="Aptos Narrow"/>
              </a:rPr>
              <a:t>The development and design of the board game was overseen by the following students: </a:t>
            </a:r>
            <a:endParaRPr lang="el-GR" sz="1300" b="1" dirty="0">
              <a:solidFill>
                <a:srgbClr val="FFFFFF"/>
              </a:solidFill>
              <a:latin typeface="Aptos Narrow"/>
            </a:endParaRPr>
          </a:p>
          <a:p>
            <a:pPr algn="ctr"/>
            <a:r>
              <a:rPr lang="en-US" sz="1300" dirty="0">
                <a:solidFill>
                  <a:srgbClr val="FFFFFF"/>
                </a:solidFill>
                <a:latin typeface="Aptos Narrow"/>
              </a:rPr>
              <a:t>Antoniou </a:t>
            </a:r>
            <a:r>
              <a:rPr lang="en-US" sz="1300" dirty="0" err="1">
                <a:solidFill>
                  <a:srgbClr val="FFFFFF"/>
                </a:solidFill>
                <a:latin typeface="Aptos Narrow"/>
              </a:rPr>
              <a:t>Marios</a:t>
            </a:r>
            <a:endParaRPr lang="el-GR" sz="1300" dirty="0">
              <a:solidFill>
                <a:srgbClr val="FFFFFF"/>
              </a:solidFill>
              <a:latin typeface="Aptos Narrow"/>
            </a:endParaRPr>
          </a:p>
          <a:p>
            <a:pPr algn="ctr"/>
            <a:r>
              <a:rPr lang="en-US" sz="1300" dirty="0">
                <a:solidFill>
                  <a:srgbClr val="FFFFFF"/>
                </a:solidFill>
                <a:latin typeface="Aptos Narrow"/>
              </a:rPr>
              <a:t>Antoniou </a:t>
            </a:r>
            <a:r>
              <a:rPr lang="en-US" sz="1300" dirty="0" err="1">
                <a:solidFill>
                  <a:srgbClr val="FFFFFF"/>
                </a:solidFill>
                <a:latin typeface="Aptos Narrow"/>
              </a:rPr>
              <a:t>Symeon</a:t>
            </a:r>
            <a:endParaRPr lang="el-GR" sz="1300" dirty="0">
              <a:solidFill>
                <a:srgbClr val="FFFFFF"/>
              </a:solidFill>
              <a:latin typeface="Aptos Narrow"/>
            </a:endParaRPr>
          </a:p>
          <a:p>
            <a:pPr algn="ctr"/>
            <a:r>
              <a:rPr lang="en-US" sz="1300" dirty="0">
                <a:solidFill>
                  <a:srgbClr val="FFFFFF"/>
                </a:solidFill>
                <a:latin typeface="Aptos Narrow"/>
              </a:rPr>
              <a:t>Achilleos Andreas</a:t>
            </a:r>
            <a:endParaRPr lang="el-GR" sz="1300" dirty="0">
              <a:solidFill>
                <a:srgbClr val="FFFFFF"/>
              </a:solidFill>
              <a:latin typeface="Aptos Narrow"/>
            </a:endParaRPr>
          </a:p>
          <a:p>
            <a:pPr algn="ctr"/>
            <a:r>
              <a:rPr lang="en-US" sz="1300" dirty="0" err="1">
                <a:solidFill>
                  <a:srgbClr val="FFFFFF"/>
                </a:solidFill>
                <a:latin typeface="Aptos Narrow"/>
              </a:rPr>
              <a:t>Thoma</a:t>
            </a:r>
            <a:r>
              <a:rPr lang="en-US" sz="1300" dirty="0">
                <a:solidFill>
                  <a:srgbClr val="FFFFFF"/>
                </a:solidFill>
                <a:latin typeface="Aptos Narrow"/>
              </a:rPr>
              <a:t> </a:t>
            </a:r>
            <a:r>
              <a:rPr lang="en-US" sz="1300" dirty="0" err="1">
                <a:solidFill>
                  <a:srgbClr val="FFFFFF"/>
                </a:solidFill>
                <a:latin typeface="Aptos Narrow"/>
              </a:rPr>
              <a:t>Marios</a:t>
            </a:r>
            <a:endParaRPr lang="el-GR" sz="1300" dirty="0">
              <a:solidFill>
                <a:srgbClr val="FFFFFF"/>
              </a:solidFill>
              <a:latin typeface="Aptos Narrow"/>
            </a:endParaRPr>
          </a:p>
          <a:p>
            <a:pPr algn="ctr"/>
            <a:r>
              <a:rPr lang="en-US" sz="1300" dirty="0" err="1">
                <a:solidFill>
                  <a:srgbClr val="FFFFFF"/>
                </a:solidFill>
                <a:latin typeface="Aptos Narrow"/>
              </a:rPr>
              <a:t>Kapsouli</a:t>
            </a:r>
            <a:r>
              <a:rPr lang="en-US" sz="1300" dirty="0">
                <a:solidFill>
                  <a:srgbClr val="FFFFFF"/>
                </a:solidFill>
                <a:latin typeface="Aptos Narrow"/>
              </a:rPr>
              <a:t> Anastasia</a:t>
            </a:r>
            <a:endParaRPr lang="el-GR" sz="1300" dirty="0">
              <a:solidFill>
                <a:srgbClr val="FFFFFF"/>
              </a:solidFill>
              <a:latin typeface="Aptos Narrow"/>
            </a:endParaRPr>
          </a:p>
          <a:p>
            <a:pPr algn="ctr"/>
            <a:r>
              <a:rPr lang="en-US" sz="1300" dirty="0" err="1">
                <a:solidFill>
                  <a:srgbClr val="FFFFFF"/>
                </a:solidFill>
                <a:latin typeface="Aptos Narrow"/>
              </a:rPr>
              <a:t>Maifoshis</a:t>
            </a:r>
            <a:r>
              <a:rPr lang="en-US" sz="1300" dirty="0">
                <a:solidFill>
                  <a:srgbClr val="FFFFFF"/>
                </a:solidFill>
                <a:latin typeface="Aptos Narrow"/>
              </a:rPr>
              <a:t> Andreas</a:t>
            </a:r>
            <a:endParaRPr lang="el-GR" sz="1300" dirty="0">
              <a:solidFill>
                <a:srgbClr val="FFFFFF"/>
              </a:solidFill>
              <a:latin typeface="Aptos Narrow"/>
            </a:endParaRPr>
          </a:p>
          <a:p>
            <a:pPr algn="ctr"/>
            <a:r>
              <a:rPr lang="en-US" sz="1300" dirty="0" err="1">
                <a:solidFill>
                  <a:srgbClr val="FFFFFF"/>
                </a:solidFill>
                <a:latin typeface="Aptos Narrow"/>
              </a:rPr>
              <a:t>Mavridou</a:t>
            </a:r>
            <a:r>
              <a:rPr lang="en-US" sz="1300" dirty="0">
                <a:solidFill>
                  <a:srgbClr val="FFFFFF"/>
                </a:solidFill>
                <a:latin typeface="Aptos Narrow"/>
              </a:rPr>
              <a:t> </a:t>
            </a:r>
            <a:r>
              <a:rPr lang="en-US" sz="1300" dirty="0" err="1">
                <a:solidFill>
                  <a:srgbClr val="FFFFFF"/>
                </a:solidFill>
                <a:latin typeface="Aptos Narrow"/>
              </a:rPr>
              <a:t>Ioanna</a:t>
            </a:r>
            <a:endParaRPr lang="el-GR" sz="1300" dirty="0">
              <a:solidFill>
                <a:srgbClr val="FFFFFF"/>
              </a:solidFill>
              <a:latin typeface="Aptos Narrow"/>
            </a:endParaRPr>
          </a:p>
          <a:p>
            <a:pPr algn="ctr"/>
            <a:r>
              <a:rPr lang="en-US" sz="1300" dirty="0" err="1">
                <a:solidFill>
                  <a:srgbClr val="FFFFFF"/>
                </a:solidFill>
                <a:latin typeface="Aptos Narrow"/>
              </a:rPr>
              <a:t>Michalaki</a:t>
            </a:r>
            <a:r>
              <a:rPr lang="en-US" sz="1300" dirty="0">
                <a:solidFill>
                  <a:srgbClr val="FFFFFF"/>
                </a:solidFill>
                <a:latin typeface="Aptos Narrow"/>
              </a:rPr>
              <a:t> Maria Eleni</a:t>
            </a:r>
            <a:endParaRPr lang="el-GR" sz="1300" dirty="0">
              <a:solidFill>
                <a:srgbClr val="FFFFFF"/>
              </a:solidFill>
              <a:latin typeface="Aptos Narrow"/>
            </a:endParaRPr>
          </a:p>
          <a:p>
            <a:pPr algn="ctr"/>
            <a:r>
              <a:rPr lang="en-US" sz="1300" dirty="0">
                <a:solidFill>
                  <a:srgbClr val="FFFFFF"/>
                </a:solidFill>
                <a:latin typeface="Aptos Narrow"/>
              </a:rPr>
              <a:t>Mylona Maria</a:t>
            </a:r>
            <a:endParaRPr lang="el-GR" sz="1300" dirty="0">
              <a:solidFill>
                <a:srgbClr val="FFFFFF"/>
              </a:solidFill>
              <a:latin typeface="Aptos Narrow"/>
            </a:endParaRPr>
          </a:p>
          <a:p>
            <a:pPr algn="ctr"/>
            <a:r>
              <a:rPr lang="en-US" sz="1300" dirty="0" err="1">
                <a:solidFill>
                  <a:srgbClr val="FFFFFF"/>
                </a:solidFill>
                <a:latin typeface="Aptos Narrow"/>
              </a:rPr>
              <a:t>Odysseos</a:t>
            </a:r>
            <a:r>
              <a:rPr lang="en-US" sz="1300" dirty="0">
                <a:solidFill>
                  <a:srgbClr val="FFFFFF"/>
                </a:solidFill>
                <a:latin typeface="Aptos Narrow"/>
              </a:rPr>
              <a:t> </a:t>
            </a:r>
            <a:r>
              <a:rPr lang="en-US" sz="1300" dirty="0" err="1">
                <a:solidFill>
                  <a:srgbClr val="FFFFFF"/>
                </a:solidFill>
                <a:latin typeface="Aptos Narrow"/>
              </a:rPr>
              <a:t>Chrsitina</a:t>
            </a:r>
            <a:endParaRPr lang="el-GR" sz="1300" dirty="0">
              <a:solidFill>
                <a:srgbClr val="FFFFFF"/>
              </a:solidFill>
              <a:latin typeface="Aptos Narrow"/>
            </a:endParaRPr>
          </a:p>
          <a:p>
            <a:pPr algn="ctr"/>
            <a:r>
              <a:rPr lang="en-US" sz="1300" dirty="0">
                <a:solidFill>
                  <a:srgbClr val="FFFFFF"/>
                </a:solidFill>
                <a:latin typeface="Aptos Narrow"/>
              </a:rPr>
              <a:t>Pavlou Stefanos </a:t>
            </a:r>
            <a:r>
              <a:rPr lang="en-US" sz="1300" dirty="0" err="1">
                <a:solidFill>
                  <a:srgbClr val="FFFFFF"/>
                </a:solidFill>
                <a:latin typeface="Aptos Narrow"/>
              </a:rPr>
              <a:t>Maximos</a:t>
            </a:r>
            <a:endParaRPr lang="el-GR" sz="1300" dirty="0">
              <a:solidFill>
                <a:srgbClr val="FFFFFF"/>
              </a:solidFill>
              <a:latin typeface="Aptos Narrow"/>
            </a:endParaRPr>
          </a:p>
          <a:p>
            <a:pPr algn="ctr"/>
            <a:endParaRPr lang="el-GR" sz="1200" dirty="0">
              <a:solidFill>
                <a:srgbClr val="FFFFFF"/>
              </a:solidFill>
              <a:latin typeface="Aptos Narrow"/>
            </a:endParaRPr>
          </a:p>
          <a:p>
            <a:pPr algn="ctr"/>
            <a:r>
              <a:rPr lang="en-US" sz="1300" b="1" dirty="0">
                <a:solidFill>
                  <a:srgbClr val="FFFFFF"/>
                </a:solidFill>
                <a:latin typeface="Aptos Narrow"/>
              </a:rPr>
              <a:t>Under the supervision of  the biology teacher Mrs. Stella </a:t>
            </a:r>
            <a:r>
              <a:rPr lang="en-US" sz="1300" b="1" dirty="0" err="1">
                <a:solidFill>
                  <a:srgbClr val="FFFFFF"/>
                </a:solidFill>
                <a:latin typeface="Aptos Narrow"/>
              </a:rPr>
              <a:t>Pantazi</a:t>
            </a:r>
            <a:r>
              <a:rPr lang="en-US" sz="1300" b="1" dirty="0">
                <a:solidFill>
                  <a:srgbClr val="FFFFFF"/>
                </a:solidFill>
                <a:latin typeface="Aptos Narrow"/>
              </a:rPr>
              <a:t> in collaboration with Dr. Irene Drymiotou.</a:t>
            </a:r>
            <a:endParaRPr lang="el-GR" sz="1300" b="1" dirty="0">
              <a:solidFill>
                <a:srgbClr val="FFFFFF"/>
              </a:solidFill>
              <a:latin typeface="Aptos Narrow"/>
            </a:endParaRPr>
          </a:p>
        </p:txBody>
      </p:sp>
      <p:sp>
        <p:nvSpPr>
          <p:cNvPr id="4" name="Rectangle 3">
            <a:extLst>
              <a:ext uri="{FF2B5EF4-FFF2-40B4-BE49-F238E27FC236}">
                <a16:creationId xmlns:a16="http://schemas.microsoft.com/office/drawing/2014/main" id="{096787F7-BD8B-9CD3-B723-09AC81A4DB32}"/>
              </a:ext>
            </a:extLst>
          </p:cNvPr>
          <p:cNvSpPr/>
          <p:nvPr/>
        </p:nvSpPr>
        <p:spPr>
          <a:xfrm>
            <a:off x="-2060" y="6983001"/>
            <a:ext cx="5328562" cy="5752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urple and yellow plus and blue letters&#10;&#10;Description automatically generated">
            <a:extLst>
              <a:ext uri="{FF2B5EF4-FFF2-40B4-BE49-F238E27FC236}">
                <a16:creationId xmlns:a16="http://schemas.microsoft.com/office/drawing/2014/main" id="{1AE3EA84-3E0C-FDBD-84A4-E90D5D2D88FB}"/>
              </a:ext>
            </a:extLst>
          </p:cNvPr>
          <p:cNvPicPr>
            <a:picLocks noChangeAspect="1"/>
          </p:cNvPicPr>
          <p:nvPr/>
        </p:nvPicPr>
        <p:blipFill>
          <a:blip r:embed="rId3"/>
          <a:stretch>
            <a:fillRect/>
          </a:stretch>
        </p:blipFill>
        <p:spPr>
          <a:xfrm>
            <a:off x="1935636" y="7017145"/>
            <a:ext cx="1505625" cy="456635"/>
          </a:xfrm>
          <a:prstGeom prst="rect">
            <a:avLst/>
          </a:prstGeom>
        </p:spPr>
      </p:pic>
      <p:pic>
        <p:nvPicPr>
          <p:cNvPr id="5" name="Picture 4" descr="Green text on a white background&#10;&#10;Description automatically generated">
            <a:extLst>
              <a:ext uri="{FF2B5EF4-FFF2-40B4-BE49-F238E27FC236}">
                <a16:creationId xmlns:a16="http://schemas.microsoft.com/office/drawing/2014/main" id="{6814D436-7384-CF3B-A2CB-7C713840367C}"/>
              </a:ext>
            </a:extLst>
          </p:cNvPr>
          <p:cNvPicPr>
            <a:picLocks noChangeAspect="1"/>
          </p:cNvPicPr>
          <p:nvPr/>
        </p:nvPicPr>
        <p:blipFill>
          <a:blip r:embed="rId4"/>
          <a:stretch>
            <a:fillRect/>
          </a:stretch>
        </p:blipFill>
        <p:spPr>
          <a:xfrm>
            <a:off x="28722" y="7060276"/>
            <a:ext cx="1112923" cy="411572"/>
          </a:xfrm>
          <a:prstGeom prst="rect">
            <a:avLst/>
          </a:prstGeom>
        </p:spPr>
      </p:pic>
      <p:pic>
        <p:nvPicPr>
          <p:cNvPr id="8" name="Picture 7" descr="A group of colored rings with icons&#10;&#10;Description automatically generated">
            <a:extLst>
              <a:ext uri="{FF2B5EF4-FFF2-40B4-BE49-F238E27FC236}">
                <a16:creationId xmlns:a16="http://schemas.microsoft.com/office/drawing/2014/main" id="{FEE9412D-086C-E6AE-71D8-BCCB84D67BB0}"/>
              </a:ext>
            </a:extLst>
          </p:cNvPr>
          <p:cNvPicPr>
            <a:picLocks noChangeAspect="1"/>
          </p:cNvPicPr>
          <p:nvPr/>
        </p:nvPicPr>
        <p:blipFill>
          <a:blip r:embed="rId5"/>
          <a:stretch>
            <a:fillRect/>
          </a:stretch>
        </p:blipFill>
        <p:spPr>
          <a:xfrm>
            <a:off x="1119532" y="7024500"/>
            <a:ext cx="935441" cy="459824"/>
          </a:xfrm>
          <a:prstGeom prst="rect">
            <a:avLst/>
          </a:prstGeom>
        </p:spPr>
      </p:pic>
      <p:pic>
        <p:nvPicPr>
          <p:cNvPr id="10" name="Picture 9" descr="A logo with blue and yellow text&#10;&#10;Description automatically generated">
            <a:extLst>
              <a:ext uri="{FF2B5EF4-FFF2-40B4-BE49-F238E27FC236}">
                <a16:creationId xmlns:a16="http://schemas.microsoft.com/office/drawing/2014/main" id="{2B3CB9DA-7B90-C641-7A86-2D6BCCD93B2D}"/>
              </a:ext>
            </a:extLst>
          </p:cNvPr>
          <p:cNvPicPr>
            <a:picLocks noChangeAspect="1"/>
          </p:cNvPicPr>
          <p:nvPr/>
        </p:nvPicPr>
        <p:blipFill>
          <a:blip r:embed="rId6"/>
          <a:stretch>
            <a:fillRect/>
          </a:stretch>
        </p:blipFill>
        <p:spPr>
          <a:xfrm>
            <a:off x="5969538" y="11469892"/>
            <a:ext cx="2659469" cy="1268345"/>
          </a:xfrm>
          <a:prstGeom prst="rect">
            <a:avLst/>
          </a:prstGeom>
        </p:spPr>
      </p:pic>
      <p:pic>
        <p:nvPicPr>
          <p:cNvPr id="12" name="Picture 11" descr="A blue text on a white background&#10;&#10;Description automatically generated">
            <a:extLst>
              <a:ext uri="{FF2B5EF4-FFF2-40B4-BE49-F238E27FC236}">
                <a16:creationId xmlns:a16="http://schemas.microsoft.com/office/drawing/2014/main" id="{1327F1C2-2C85-99AF-CE3A-336EF0E20338}"/>
              </a:ext>
            </a:extLst>
          </p:cNvPr>
          <p:cNvPicPr>
            <a:picLocks noChangeAspect="1"/>
          </p:cNvPicPr>
          <p:nvPr/>
        </p:nvPicPr>
        <p:blipFill>
          <a:blip r:embed="rId7"/>
          <a:stretch>
            <a:fillRect/>
          </a:stretch>
        </p:blipFill>
        <p:spPr>
          <a:xfrm>
            <a:off x="3323326" y="7079946"/>
            <a:ext cx="962128" cy="350674"/>
          </a:xfrm>
          <a:prstGeom prst="rect">
            <a:avLst/>
          </a:prstGeom>
        </p:spPr>
      </p:pic>
      <p:pic>
        <p:nvPicPr>
          <p:cNvPr id="6" name="Picture 5" descr="A close-up of a logo&#10;&#10;Description automatically generated">
            <a:extLst>
              <a:ext uri="{FF2B5EF4-FFF2-40B4-BE49-F238E27FC236}">
                <a16:creationId xmlns:a16="http://schemas.microsoft.com/office/drawing/2014/main" id="{5366059F-FE88-A505-D54B-59662218BD6F}"/>
              </a:ext>
            </a:extLst>
          </p:cNvPr>
          <p:cNvPicPr>
            <a:picLocks noChangeAspect="1"/>
          </p:cNvPicPr>
          <p:nvPr/>
        </p:nvPicPr>
        <p:blipFill>
          <a:blip r:embed="rId8"/>
          <a:stretch>
            <a:fillRect/>
          </a:stretch>
        </p:blipFill>
        <p:spPr>
          <a:xfrm>
            <a:off x="4285515" y="7074070"/>
            <a:ext cx="1030141" cy="324345"/>
          </a:xfrm>
          <a:prstGeom prst="rect">
            <a:avLst/>
          </a:prstGeom>
        </p:spPr>
      </p:pic>
      <p:pic>
        <p:nvPicPr>
          <p:cNvPr id="11" name="Picture 10" descr="A cartoon of a cat with various medical items&#10;&#10;Description automatically generated with medium confidence">
            <a:extLst>
              <a:ext uri="{FF2B5EF4-FFF2-40B4-BE49-F238E27FC236}">
                <a16:creationId xmlns:a16="http://schemas.microsoft.com/office/drawing/2014/main" id="{522897A9-4EEE-B057-6BA6-3958F67777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14943">
            <a:off x="3797584" y="4993696"/>
            <a:ext cx="1222372" cy="1834075"/>
          </a:xfrm>
          <a:prstGeom prst="ellipse">
            <a:avLst/>
          </a:prstGeom>
          <a:ln>
            <a:noFill/>
          </a:ln>
          <a:effectLst>
            <a:softEdge rad="112500"/>
          </a:effectLst>
        </p:spPr>
      </p:pic>
    </p:spTree>
    <p:extLst>
      <p:ext uri="{BB962C8B-B14F-4D97-AF65-F5344CB8AC3E}">
        <p14:creationId xmlns:p14="http://schemas.microsoft.com/office/powerpoint/2010/main" val="224888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5498F-6AA5-0AF8-124F-C95874076B0C}"/>
              </a:ext>
            </a:extLst>
          </p:cNvPr>
          <p:cNvSpPr txBox="1"/>
          <p:nvPr/>
        </p:nvSpPr>
        <p:spPr>
          <a:xfrm>
            <a:off x="257967" y="374323"/>
            <a:ext cx="4818858" cy="2176173"/>
          </a:xfrm>
          <a:prstGeom prst="rect">
            <a:avLst/>
          </a:prstGeom>
          <a:noFill/>
        </p:spPr>
        <p:txBody>
          <a:bodyPr wrap="square" lIns="91440" tIns="45720" rIns="91440" bIns="45720" anchor="t">
            <a:spAutoFit/>
          </a:bodyPr>
          <a:lstStyle/>
          <a:p>
            <a:endParaRPr lang="el-GR" sz="1500" i="1" u="sng" dirty="0">
              <a:solidFill>
                <a:srgbClr val="FFFFFF"/>
              </a:solidFill>
            </a:endParaRPr>
          </a:p>
          <a:p>
            <a:pPr algn="ctr"/>
            <a:r>
              <a:rPr lang="en-US" sz="1400" b="1" u="sng" dirty="0">
                <a:solidFill>
                  <a:srgbClr val="FFFFFF"/>
                </a:solidFill>
                <a:latin typeface="Aptos Narrow"/>
              </a:rPr>
              <a:t>Set up</a:t>
            </a:r>
            <a:r>
              <a:rPr lang="el-GR" sz="1400" b="1" u="sng" dirty="0">
                <a:solidFill>
                  <a:srgbClr val="FFFFFF"/>
                </a:solidFill>
                <a:latin typeface="Aptos Narrow"/>
              </a:rPr>
              <a:t>:</a:t>
            </a:r>
            <a:endParaRPr lang="el-GR" sz="1400" b="1" u="sng" dirty="0">
              <a:solidFill>
                <a:srgbClr val="FFFFFF"/>
              </a:solidFill>
              <a:latin typeface="Aptos Narrow"/>
              <a:ea typeface="Calibri"/>
              <a:cs typeface="Calibri"/>
            </a:endParaRPr>
          </a:p>
          <a:p>
            <a:pPr algn="ctr"/>
            <a:endParaRPr lang="el-GR" sz="900" b="1" i="1" u="sng" dirty="0">
              <a:solidFill>
                <a:srgbClr val="FFFFFF"/>
              </a:solidFill>
            </a:endParaRPr>
          </a:p>
          <a:p>
            <a:pPr marL="171450" indent="-171450">
              <a:lnSpc>
                <a:spcPct val="150000"/>
              </a:lnSpc>
              <a:buFont typeface="Arial" panose="020B0604020202020204" pitchFamily="34" charset="0"/>
              <a:buChar char="•"/>
            </a:pPr>
            <a:r>
              <a:rPr lang="en-US" sz="1100" dirty="0">
                <a:solidFill>
                  <a:srgbClr val="FFFFFF"/>
                </a:solidFill>
                <a:latin typeface="Aptos Narrow"/>
              </a:rPr>
              <a:t>Each player takes randomly  3 Treatment cards.</a:t>
            </a:r>
          </a:p>
          <a:p>
            <a:pPr marL="171450" indent="-171450">
              <a:lnSpc>
                <a:spcPct val="150000"/>
              </a:lnSpc>
              <a:buFont typeface="Arial" panose="020B0604020202020204" pitchFamily="34" charset="0"/>
              <a:buChar char="•"/>
            </a:pPr>
            <a:r>
              <a:rPr lang="en-US" sz="1100" dirty="0">
                <a:solidFill>
                  <a:srgbClr val="FFFFFF"/>
                </a:solidFill>
                <a:latin typeface="Aptos Narrow"/>
              </a:rPr>
              <a:t>Shuffle the treatment and microorganism cards and place them face down in the appropriate position on the board.</a:t>
            </a:r>
          </a:p>
          <a:p>
            <a:pPr marL="171450" indent="-171450">
              <a:lnSpc>
                <a:spcPct val="150000"/>
              </a:lnSpc>
              <a:buFont typeface="Arial" panose="020B0604020202020204" pitchFamily="34" charset="0"/>
              <a:buChar char="•"/>
            </a:pPr>
            <a:r>
              <a:rPr lang="en-US" sz="1100" dirty="0">
                <a:solidFill>
                  <a:srgbClr val="FFFFFF"/>
                </a:solidFill>
                <a:latin typeface="Aptos Narrow"/>
              </a:rPr>
              <a:t>Do the same for the Mystery cards and place them next to the other cards.</a:t>
            </a:r>
          </a:p>
          <a:p>
            <a:pPr marL="171450" indent="-171450">
              <a:lnSpc>
                <a:spcPct val="150000"/>
              </a:lnSpc>
              <a:buFont typeface="Arial" panose="020B0604020202020204" pitchFamily="34" charset="0"/>
              <a:buChar char="•"/>
            </a:pPr>
            <a:r>
              <a:rPr lang="en-US" sz="1100" dirty="0">
                <a:solidFill>
                  <a:srgbClr val="FFFFFF"/>
                </a:solidFill>
                <a:latin typeface="Aptos Narrow"/>
              </a:rPr>
              <a:t>Each player chooses a pawn.</a:t>
            </a:r>
          </a:p>
          <a:p>
            <a:pPr marL="171450" indent="-171450">
              <a:lnSpc>
                <a:spcPct val="150000"/>
              </a:lnSpc>
              <a:buFont typeface="Arial" panose="020B0604020202020204" pitchFamily="34" charset="0"/>
              <a:buChar char="•"/>
            </a:pPr>
            <a:r>
              <a:rPr lang="en-US" sz="1100" dirty="0">
                <a:solidFill>
                  <a:srgbClr val="FFFFFF"/>
                </a:solidFill>
                <a:latin typeface="Aptos Narrow"/>
              </a:rPr>
              <a:t>Place the pawns at the STARTING  point</a:t>
            </a:r>
            <a:r>
              <a:rPr lang="el-GR" sz="1100" dirty="0">
                <a:solidFill>
                  <a:srgbClr val="FFFFFF"/>
                </a:solidFill>
                <a:latin typeface="Aptos Narrow"/>
              </a:rPr>
              <a:t>.</a:t>
            </a:r>
          </a:p>
        </p:txBody>
      </p:sp>
      <p:sp>
        <p:nvSpPr>
          <p:cNvPr id="2" name="Slide Number Placeholder 1">
            <a:extLst>
              <a:ext uri="{FF2B5EF4-FFF2-40B4-BE49-F238E27FC236}">
                <a16:creationId xmlns:a16="http://schemas.microsoft.com/office/drawing/2014/main" id="{1FF61D1A-DD27-68F6-B23E-38AD815FFB33}"/>
              </a:ext>
            </a:extLst>
          </p:cNvPr>
          <p:cNvSpPr>
            <a:spLocks noGrp="1"/>
          </p:cNvSpPr>
          <p:nvPr>
            <p:ph type="sldNum" sz="quarter" idx="12"/>
          </p:nvPr>
        </p:nvSpPr>
        <p:spPr/>
        <p:txBody>
          <a:bodyPr/>
          <a:lstStyle/>
          <a:p>
            <a:fld id="{D9C79721-3CA6-44BC-B25B-2359F50D8DC4}" type="slidenum">
              <a:rPr lang="en-GB" b="1" smtClean="0">
                <a:solidFill>
                  <a:schemeClr val="bg1"/>
                </a:solidFill>
              </a:rPr>
              <a:t>2</a:t>
            </a:fld>
            <a:endParaRPr lang="en-GB" b="1" dirty="0">
              <a:solidFill>
                <a:schemeClr val="bg1"/>
              </a:solidFill>
            </a:endParaRPr>
          </a:p>
        </p:txBody>
      </p:sp>
      <p:pic>
        <p:nvPicPr>
          <p:cNvPr id="5" name="Picture 4">
            <a:extLst>
              <a:ext uri="{FF2B5EF4-FFF2-40B4-BE49-F238E27FC236}">
                <a16:creationId xmlns:a16="http://schemas.microsoft.com/office/drawing/2014/main" id="{2B9347B9-4477-CD6C-DBAD-B69F4C9724EA}"/>
              </a:ext>
            </a:extLst>
          </p:cNvPr>
          <p:cNvPicPr>
            <a:picLocks noChangeAspect="1"/>
          </p:cNvPicPr>
          <p:nvPr/>
        </p:nvPicPr>
        <p:blipFill>
          <a:blip r:embed="rId2"/>
          <a:stretch>
            <a:fillRect/>
          </a:stretch>
        </p:blipFill>
        <p:spPr>
          <a:xfrm>
            <a:off x="446937" y="3296938"/>
            <a:ext cx="4433775" cy="3215439"/>
          </a:xfrm>
          <a:prstGeom prst="rect">
            <a:avLst/>
          </a:prstGeom>
        </p:spPr>
      </p:pic>
    </p:spTree>
    <p:extLst>
      <p:ext uri="{BB962C8B-B14F-4D97-AF65-F5344CB8AC3E}">
        <p14:creationId xmlns:p14="http://schemas.microsoft.com/office/powerpoint/2010/main" val="33928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F1882A-7AA2-B582-E727-614918B0D97F}"/>
              </a:ext>
            </a:extLst>
          </p:cNvPr>
          <p:cNvSpPr txBox="1"/>
          <p:nvPr/>
        </p:nvSpPr>
        <p:spPr>
          <a:xfrm>
            <a:off x="238125" y="310763"/>
            <a:ext cx="4777683" cy="7207614"/>
          </a:xfrm>
          <a:prstGeom prst="rect">
            <a:avLst/>
          </a:prstGeom>
          <a:noFill/>
        </p:spPr>
        <p:txBody>
          <a:bodyPr wrap="square" lIns="91440" tIns="45720" rIns="91440" bIns="45720" anchor="t">
            <a:spAutoFit/>
          </a:bodyPr>
          <a:lstStyle/>
          <a:p>
            <a:pPr algn="just">
              <a:lnSpc>
                <a:spcPct val="120000"/>
              </a:lnSpc>
            </a:pPr>
            <a:r>
              <a:rPr lang="en-US" sz="1400" b="1" u="sng" dirty="0">
                <a:solidFill>
                  <a:srgbClr val="FFFFFF"/>
                </a:solidFill>
                <a:latin typeface="Aptos Narrow"/>
              </a:rPr>
              <a:t>Game rules:</a:t>
            </a:r>
            <a:endParaRPr lang="en-GB" sz="1400" b="1" u="sng" dirty="0">
              <a:solidFill>
                <a:srgbClr val="FFFFFF"/>
              </a:solidFill>
              <a:latin typeface="Aptos Narrow"/>
            </a:endParaRPr>
          </a:p>
          <a:p>
            <a:pPr algn="just">
              <a:lnSpc>
                <a:spcPct val="120000"/>
              </a:lnSpc>
            </a:pPr>
            <a:endParaRPr lang="el-GR" sz="1200" i="1" u="sng" dirty="0">
              <a:solidFill>
                <a:srgbClr val="FFFFFF"/>
              </a:solidFill>
              <a:latin typeface="Aptos Narrow"/>
            </a:endParaRPr>
          </a:p>
          <a:p>
            <a:pPr marL="228600" indent="-228600" algn="just">
              <a:lnSpc>
                <a:spcPct val="120000"/>
              </a:lnSpc>
              <a:buAutoNum type="arabicPeriod"/>
            </a:pPr>
            <a:r>
              <a:rPr lang="en-US" sz="1200" dirty="0">
                <a:solidFill>
                  <a:srgbClr val="FFFFFF"/>
                </a:solidFill>
                <a:latin typeface="Aptos Narrow"/>
              </a:rPr>
              <a:t>All players start with 3 Treatment cards in hand.</a:t>
            </a:r>
          </a:p>
          <a:p>
            <a:pPr marL="228600" indent="-228600" algn="just">
              <a:lnSpc>
                <a:spcPct val="120000"/>
              </a:lnSpc>
              <a:buAutoNum type="arabicPeriod"/>
            </a:pPr>
            <a:endParaRPr lang="en-US" sz="1200" dirty="0">
              <a:solidFill>
                <a:srgbClr val="FFFFFF"/>
              </a:solidFill>
              <a:latin typeface="Aptos Narrow"/>
            </a:endParaRPr>
          </a:p>
          <a:p>
            <a:pPr marL="228600" indent="-228600" algn="just">
              <a:lnSpc>
                <a:spcPct val="120000"/>
              </a:lnSpc>
              <a:buAutoNum type="arabicPeriod"/>
            </a:pPr>
            <a:r>
              <a:rPr lang="en-US" sz="1200" dirty="0">
                <a:solidFill>
                  <a:srgbClr val="FFFFFF"/>
                </a:solidFill>
                <a:latin typeface="Aptos Narrow"/>
              </a:rPr>
              <a:t>All pawns start from the starting point START.</a:t>
            </a:r>
          </a:p>
          <a:p>
            <a:pPr marL="228600" indent="-228600" algn="just">
              <a:lnSpc>
                <a:spcPct val="120000"/>
              </a:lnSpc>
              <a:buAutoNum type="arabicPeriod"/>
            </a:pPr>
            <a:endParaRPr lang="en-US" sz="1200" dirty="0">
              <a:solidFill>
                <a:srgbClr val="FFFFFF"/>
              </a:solidFill>
              <a:latin typeface="Aptos Narrow"/>
            </a:endParaRPr>
          </a:p>
          <a:p>
            <a:pPr marL="228600" indent="-228600" algn="just">
              <a:lnSpc>
                <a:spcPct val="120000"/>
              </a:lnSpc>
              <a:buAutoNum type="arabicPeriod"/>
            </a:pPr>
            <a:r>
              <a:rPr lang="en-US" sz="1200" dirty="0">
                <a:solidFill>
                  <a:srgbClr val="FFFFFF"/>
                </a:solidFill>
                <a:latin typeface="Aptos Narrow"/>
              </a:rPr>
              <a:t>Ask which player got sick last. That player rolls the die first and proceeds based on the number shown on the die.</a:t>
            </a:r>
          </a:p>
          <a:p>
            <a:pPr marL="174625" algn="just">
              <a:lnSpc>
                <a:spcPct val="120000"/>
              </a:lnSpc>
            </a:pPr>
            <a:r>
              <a:rPr lang="el-GR" sz="1200" dirty="0">
                <a:solidFill>
                  <a:srgbClr val="FFFFFF"/>
                </a:solidFill>
                <a:latin typeface="Aptos Narrow"/>
              </a:rPr>
              <a:t>Α) </a:t>
            </a:r>
            <a:r>
              <a:rPr lang="en-US" sz="1200" dirty="0">
                <a:solidFill>
                  <a:srgbClr val="FFFFFF"/>
                </a:solidFill>
                <a:latin typeface="Aptos Narrow"/>
              </a:rPr>
              <a:t>If the pawn stops on a red square, the player takes a mystery card, follows the instruction, and if it is possible, the player uses this card to  fight a microorganism that already has in hand.</a:t>
            </a:r>
            <a:endParaRPr lang="el-GR" sz="1200" dirty="0">
              <a:solidFill>
                <a:srgbClr val="FFFFFF"/>
              </a:solidFill>
              <a:latin typeface="Aptos Narrow"/>
            </a:endParaRPr>
          </a:p>
          <a:p>
            <a:pPr marL="174625" algn="just">
              <a:lnSpc>
                <a:spcPct val="120000"/>
              </a:lnSpc>
            </a:pPr>
            <a:r>
              <a:rPr lang="el-GR" sz="1200" dirty="0">
                <a:solidFill>
                  <a:srgbClr val="FFFFFF"/>
                </a:solidFill>
                <a:latin typeface="Aptos Narrow"/>
              </a:rPr>
              <a:t>Β) </a:t>
            </a:r>
            <a:r>
              <a:rPr lang="en-US" sz="1200" dirty="0">
                <a:solidFill>
                  <a:srgbClr val="FFFFFF"/>
                </a:solidFill>
                <a:latin typeface="Aptos Narrow"/>
              </a:rPr>
              <a:t>If the pawn rests on any other colored square, the player takes a card from the “Treatment and Microorganisms cards” stack. </a:t>
            </a:r>
            <a:endParaRPr lang="el-GR" sz="1200" dirty="0">
              <a:solidFill>
                <a:srgbClr val="FFFFFF"/>
              </a:solidFill>
              <a:latin typeface="Aptos Narrow"/>
            </a:endParaRPr>
          </a:p>
          <a:p>
            <a:pPr marL="742950" lvl="1" indent="-285750" algn="just">
              <a:lnSpc>
                <a:spcPct val="120000"/>
              </a:lnSpc>
              <a:buFont typeface="+mj-lt"/>
              <a:buAutoNum type="romanLcPeriod"/>
            </a:pPr>
            <a:r>
              <a:rPr lang="en-US" sz="1200" dirty="0">
                <a:solidFill>
                  <a:srgbClr val="FFFFFF"/>
                </a:solidFill>
                <a:latin typeface="Aptos Narrow"/>
              </a:rPr>
              <a:t>If the player takes a </a:t>
            </a:r>
            <a:r>
              <a:rPr lang="el-GR" sz="1200" dirty="0">
                <a:solidFill>
                  <a:srgbClr val="FFFFFF"/>
                </a:solidFill>
                <a:latin typeface="Aptos Narrow"/>
              </a:rPr>
              <a:t>Μ</a:t>
            </a:r>
            <a:r>
              <a:rPr lang="en-US" sz="1200" dirty="0" err="1">
                <a:solidFill>
                  <a:srgbClr val="FFFFFF"/>
                </a:solidFill>
                <a:latin typeface="Aptos Narrow"/>
              </a:rPr>
              <a:t>icroorganism</a:t>
            </a:r>
            <a:r>
              <a:rPr lang="en-US" sz="1200" dirty="0">
                <a:solidFill>
                  <a:srgbClr val="FFFFFF"/>
                </a:solidFill>
                <a:latin typeface="Aptos Narrow"/>
              </a:rPr>
              <a:t> card, then the player attempts to fight the microorganism using the Treatments cards in hand (</a:t>
            </a:r>
            <a:r>
              <a:rPr lang="en-US" sz="1200" i="1" dirty="0">
                <a:solidFill>
                  <a:srgbClr val="FFFFFF"/>
                </a:solidFill>
                <a:latin typeface="Aptos Narrow"/>
              </a:rPr>
              <a:t>See pages 4 and 5</a:t>
            </a:r>
            <a:r>
              <a:rPr lang="en-US" sz="1200" dirty="0">
                <a:solidFill>
                  <a:srgbClr val="FFFFFF"/>
                </a:solidFill>
                <a:latin typeface="Aptos Narrow"/>
              </a:rPr>
              <a:t>). If successful, the Treatment card is placed in front of the player and the </a:t>
            </a:r>
            <a:r>
              <a:rPr lang="el-GR" sz="1200" dirty="0">
                <a:solidFill>
                  <a:srgbClr val="FFFFFF"/>
                </a:solidFill>
                <a:latin typeface="Aptos Narrow"/>
              </a:rPr>
              <a:t>Μ</a:t>
            </a:r>
            <a:r>
              <a:rPr lang="en-US" sz="1200" dirty="0" err="1">
                <a:solidFill>
                  <a:srgbClr val="FFFFFF"/>
                </a:solidFill>
                <a:latin typeface="Aptos Narrow"/>
              </a:rPr>
              <a:t>icroorganism</a:t>
            </a:r>
            <a:r>
              <a:rPr lang="en-US" sz="1200" dirty="0">
                <a:solidFill>
                  <a:srgbClr val="FFFFFF"/>
                </a:solidFill>
                <a:latin typeface="Aptos Narrow"/>
              </a:rPr>
              <a:t> card is placed in the center of the board between the 2 stacks. If the player cannot fight it, then the microorganism stays in the player's hand for the next rounds. </a:t>
            </a:r>
            <a:endParaRPr lang="el-GR" sz="1200" dirty="0">
              <a:solidFill>
                <a:srgbClr val="FFFFFF"/>
              </a:solidFill>
              <a:latin typeface="Aptos Narrow"/>
            </a:endParaRPr>
          </a:p>
          <a:p>
            <a:pPr marL="742950" lvl="1" indent="-285750" algn="just">
              <a:lnSpc>
                <a:spcPct val="120000"/>
              </a:lnSpc>
              <a:buFont typeface="+mj-lt"/>
              <a:buAutoNum type="romanLcPeriod"/>
            </a:pPr>
            <a:r>
              <a:rPr lang="en-US" sz="1200" dirty="0">
                <a:solidFill>
                  <a:srgbClr val="FFFFFF"/>
                </a:solidFill>
                <a:latin typeface="Aptos Narrow"/>
              </a:rPr>
              <a:t>If the player takes a Treatment card, then the player adds it to the remaining cards in their hand</a:t>
            </a:r>
            <a:r>
              <a:rPr lang="el-GR" sz="1200" dirty="0">
                <a:solidFill>
                  <a:srgbClr val="FFFFFF"/>
                </a:solidFill>
                <a:latin typeface="Aptos Narrow"/>
              </a:rPr>
              <a:t>. </a:t>
            </a:r>
            <a:r>
              <a:rPr lang="en-US" sz="1200" dirty="0">
                <a:solidFill>
                  <a:srgbClr val="FFFFFF"/>
                </a:solidFill>
                <a:latin typeface="Aptos Narrow"/>
              </a:rPr>
              <a:t>The player can use this card to fight a microorganism card drawn from a previous round.</a:t>
            </a:r>
          </a:p>
          <a:p>
            <a:pPr marL="174625" lvl="1" algn="just">
              <a:lnSpc>
                <a:spcPct val="120000"/>
              </a:lnSpc>
            </a:pPr>
            <a:r>
              <a:rPr lang="en-US" sz="1200" dirty="0">
                <a:solidFill>
                  <a:srgbClr val="FFFFFF"/>
                </a:solidFill>
                <a:latin typeface="Aptos Narrow"/>
              </a:rPr>
              <a:t>C. If the pawn lands on a square with the word "Hospital", then the player takes all the micro-organisms that were fought and placed in the center of the board. If there are no microorganism cards, then the player gets no cards.</a:t>
            </a:r>
          </a:p>
          <a:p>
            <a:pPr marL="742950" lvl="1" indent="-285750" algn="just">
              <a:lnSpc>
                <a:spcPct val="120000"/>
              </a:lnSpc>
              <a:buFont typeface="+mj-lt"/>
              <a:buAutoNum type="romanLcPeriod"/>
            </a:pPr>
            <a:endParaRPr lang="en-US" sz="1200" dirty="0">
              <a:solidFill>
                <a:srgbClr val="FFFFFF"/>
              </a:solidFill>
              <a:latin typeface="Aptos Narrow"/>
            </a:endParaRPr>
          </a:p>
          <a:p>
            <a:pPr algn="just">
              <a:lnSpc>
                <a:spcPct val="120000"/>
              </a:lnSpc>
            </a:pPr>
            <a:r>
              <a:rPr lang="en-US" sz="1200" dirty="0">
                <a:solidFill>
                  <a:srgbClr val="FFFFFF"/>
                </a:solidFill>
                <a:latin typeface="Aptos Narrow"/>
              </a:rPr>
              <a:t>4. Next player's turn. The above steps are repeated.</a:t>
            </a:r>
          </a:p>
          <a:p>
            <a:pPr algn="just">
              <a:lnSpc>
                <a:spcPct val="120000"/>
              </a:lnSpc>
            </a:pPr>
            <a:endParaRPr lang="en-US" sz="1200" dirty="0">
              <a:solidFill>
                <a:srgbClr val="FFFFFF"/>
              </a:solidFill>
              <a:latin typeface="Aptos Narrow"/>
            </a:endParaRPr>
          </a:p>
          <a:p>
            <a:pPr algn="just">
              <a:lnSpc>
                <a:spcPct val="120000"/>
              </a:lnSpc>
            </a:pPr>
            <a:r>
              <a:rPr lang="en-US" sz="1200" dirty="0">
                <a:solidFill>
                  <a:srgbClr val="FFFFFF"/>
                </a:solidFill>
                <a:latin typeface="Aptos Narrow"/>
              </a:rPr>
              <a:t>5. Continue the game until one player fights 5 microorganisms!</a:t>
            </a:r>
            <a:endParaRPr lang="el-GR" sz="1200" dirty="0">
              <a:solidFill>
                <a:srgbClr val="FFFFFF"/>
              </a:solidFill>
              <a:latin typeface="Aptos Narrow"/>
            </a:endParaRPr>
          </a:p>
        </p:txBody>
      </p:sp>
      <p:sp>
        <p:nvSpPr>
          <p:cNvPr id="2" name="Slide Number Placeholder 1">
            <a:extLst>
              <a:ext uri="{FF2B5EF4-FFF2-40B4-BE49-F238E27FC236}">
                <a16:creationId xmlns:a16="http://schemas.microsoft.com/office/drawing/2014/main" id="{DD0ED2F3-519F-6367-F176-9E84333F108C}"/>
              </a:ext>
            </a:extLst>
          </p:cNvPr>
          <p:cNvSpPr>
            <a:spLocks noGrp="1"/>
          </p:cNvSpPr>
          <p:nvPr>
            <p:ph type="sldNum" sz="quarter" idx="12"/>
          </p:nvPr>
        </p:nvSpPr>
        <p:spPr/>
        <p:txBody>
          <a:bodyPr/>
          <a:lstStyle/>
          <a:p>
            <a:fld id="{D9C79721-3CA6-44BC-B25B-2359F50D8DC4}" type="slidenum">
              <a:rPr lang="en-GB" b="1" smtClean="0">
                <a:solidFill>
                  <a:schemeClr val="bg1"/>
                </a:solidFill>
              </a:rPr>
              <a:t>3</a:t>
            </a:fld>
            <a:endParaRPr lang="en-GB" b="1" dirty="0">
              <a:solidFill>
                <a:schemeClr val="bg1"/>
              </a:solidFill>
            </a:endParaRPr>
          </a:p>
        </p:txBody>
      </p:sp>
    </p:spTree>
    <p:extLst>
      <p:ext uri="{BB962C8B-B14F-4D97-AF65-F5344CB8AC3E}">
        <p14:creationId xmlns:p14="http://schemas.microsoft.com/office/powerpoint/2010/main" val="69333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6C5B4B-64F7-95FE-9453-4C48CA62FAB7}"/>
              </a:ext>
            </a:extLst>
          </p:cNvPr>
          <p:cNvSpPr txBox="1"/>
          <p:nvPr/>
        </p:nvSpPr>
        <p:spPr>
          <a:xfrm>
            <a:off x="266700" y="417576"/>
            <a:ext cx="4781550" cy="3292696"/>
          </a:xfrm>
          <a:prstGeom prst="rect">
            <a:avLst/>
          </a:prstGeom>
          <a:noFill/>
        </p:spPr>
        <p:txBody>
          <a:bodyPr wrap="square" lIns="91440" tIns="45720" rIns="91440" bIns="45720" anchor="t">
            <a:spAutoFit/>
          </a:bodyPr>
          <a:lstStyle/>
          <a:p>
            <a:pPr algn="just">
              <a:lnSpc>
                <a:spcPct val="120000"/>
              </a:lnSpc>
            </a:pPr>
            <a:r>
              <a:rPr lang="en-US" sz="1400" b="1" u="sng" dirty="0">
                <a:solidFill>
                  <a:srgbClr val="FFFFFF"/>
                </a:solidFill>
                <a:latin typeface="Aptos Narrow"/>
              </a:rPr>
              <a:t>How to fight microorganisms: </a:t>
            </a:r>
            <a:endParaRPr lang="en-GB" sz="1400" b="1" u="sng" dirty="0">
              <a:solidFill>
                <a:srgbClr val="FFFFFF"/>
              </a:solidFill>
              <a:latin typeface="Aptos Narrow"/>
            </a:endParaRPr>
          </a:p>
          <a:p>
            <a:pPr algn="just">
              <a:lnSpc>
                <a:spcPct val="120000"/>
              </a:lnSpc>
            </a:pPr>
            <a:endParaRPr lang="el-GR" sz="1600" b="1" u="sng" dirty="0">
              <a:solidFill>
                <a:srgbClr val="FFFFFF"/>
              </a:solidFill>
              <a:latin typeface="Aptos Narrow"/>
            </a:endParaRPr>
          </a:p>
          <a:p>
            <a:pPr>
              <a:lnSpc>
                <a:spcPct val="120000"/>
              </a:lnSpc>
            </a:pPr>
            <a:r>
              <a:rPr lang="en-US" sz="1200" b="1" dirty="0">
                <a:solidFill>
                  <a:srgbClr val="FFFFFF"/>
                </a:solidFill>
                <a:latin typeface="Aptos Narrow"/>
              </a:rPr>
              <a:t>How can I fight a microorganisms using the Treatment card:</a:t>
            </a:r>
          </a:p>
          <a:p>
            <a:pPr>
              <a:lnSpc>
                <a:spcPct val="120000"/>
              </a:lnSpc>
            </a:pPr>
            <a:endParaRPr lang="en-US" sz="1200" b="1" dirty="0">
              <a:solidFill>
                <a:srgbClr val="FFFFFF"/>
              </a:solidFill>
              <a:latin typeface="Aptos Narrow"/>
            </a:endParaRPr>
          </a:p>
          <a:p>
            <a:pPr algn="just">
              <a:lnSpc>
                <a:spcPct val="120000"/>
              </a:lnSpc>
            </a:pPr>
            <a:r>
              <a:rPr lang="en-US" sz="1200" dirty="0">
                <a:solidFill>
                  <a:srgbClr val="FFFFFF"/>
                </a:solidFill>
                <a:latin typeface="Aptos Narrow"/>
              </a:rPr>
              <a:t>Each microorganism can only be fought when the circled number on each Antibiotic card is </a:t>
            </a:r>
            <a:r>
              <a:rPr lang="en-US" sz="1200" b="1" dirty="0">
                <a:solidFill>
                  <a:srgbClr val="FFFFFF"/>
                </a:solidFill>
                <a:latin typeface="Aptos Narrow"/>
              </a:rPr>
              <a:t>greater than or equal </a:t>
            </a:r>
            <a:r>
              <a:rPr lang="en-US" sz="1200" dirty="0">
                <a:solidFill>
                  <a:srgbClr val="FFFFFF"/>
                </a:solidFill>
                <a:latin typeface="Aptos Narrow"/>
              </a:rPr>
              <a:t>to the number on the player's Microorganism card.</a:t>
            </a:r>
          </a:p>
          <a:p>
            <a:pPr>
              <a:lnSpc>
                <a:spcPct val="120000"/>
              </a:lnSpc>
            </a:pPr>
            <a:r>
              <a:rPr lang="en-US" sz="1200" b="1" u="sng" dirty="0">
                <a:solidFill>
                  <a:srgbClr val="FFFFFF"/>
                </a:solidFill>
                <a:latin typeface="Aptos Narrow"/>
              </a:rPr>
              <a:t>Note</a:t>
            </a:r>
            <a:r>
              <a:rPr lang="en-GB" sz="1200" b="1" u="sng" dirty="0">
                <a:solidFill>
                  <a:srgbClr val="FFFFFF"/>
                </a:solidFill>
                <a:latin typeface="Aptos Narrow"/>
              </a:rPr>
              <a:t>:</a:t>
            </a:r>
            <a:r>
              <a:rPr lang="el-GR" sz="1200" b="1" dirty="0">
                <a:solidFill>
                  <a:srgbClr val="FFFFFF"/>
                </a:solidFill>
                <a:latin typeface="Aptos Narrow"/>
              </a:rPr>
              <a:t> </a:t>
            </a:r>
            <a:r>
              <a:rPr lang="en-US" sz="1200" b="1" dirty="0">
                <a:solidFill>
                  <a:srgbClr val="FFFFFF"/>
                </a:solidFill>
                <a:latin typeface="Aptos Narrow"/>
              </a:rPr>
              <a:t>Antibiotic cards can only kill bacteria, not viruses and fungi. </a:t>
            </a:r>
            <a:endParaRPr lang="en-GB" sz="1200" b="1" u="sng" dirty="0">
              <a:solidFill>
                <a:srgbClr val="FFFFFF"/>
              </a:solidFill>
              <a:latin typeface="Aptos Narrow"/>
            </a:endParaRPr>
          </a:p>
          <a:p>
            <a:pPr algn="just">
              <a:lnSpc>
                <a:spcPct val="120000"/>
              </a:lnSpc>
            </a:pPr>
            <a:endParaRPr lang="el-GR" sz="1200" dirty="0">
              <a:solidFill>
                <a:srgbClr val="FFFFFF"/>
              </a:solidFill>
              <a:latin typeface="Aptos Narrow"/>
            </a:endParaRPr>
          </a:p>
          <a:p>
            <a:pPr algn="just">
              <a:lnSpc>
                <a:spcPct val="120000"/>
              </a:lnSpc>
            </a:pPr>
            <a:r>
              <a:rPr lang="en-US" sz="1200" dirty="0">
                <a:solidFill>
                  <a:srgbClr val="FFFFFF"/>
                </a:solidFill>
                <a:latin typeface="Aptos Narrow"/>
              </a:rPr>
              <a:t>For example: If the circled number on the Microorganism card is 2 then the number on the Antibiotic card must be 2, 3, 4 or 5 to fight the microorganism. If this number is lower, the Microorganism </a:t>
            </a:r>
            <a:r>
              <a:rPr lang="en-US" sz="1200" b="1" dirty="0">
                <a:solidFill>
                  <a:srgbClr val="FFFFFF"/>
                </a:solidFill>
                <a:latin typeface="Aptos Narrow"/>
              </a:rPr>
              <a:t>CANNOT</a:t>
            </a:r>
            <a:r>
              <a:rPr lang="en-US" sz="1200" dirty="0">
                <a:solidFill>
                  <a:srgbClr val="FFFFFF"/>
                </a:solidFill>
                <a:latin typeface="Aptos Narrow"/>
              </a:rPr>
              <a:t> be killed.</a:t>
            </a:r>
            <a:endParaRPr lang="el-GR" sz="1200" dirty="0">
              <a:solidFill>
                <a:srgbClr val="FFFFFF"/>
              </a:solidFill>
              <a:latin typeface="Aptos Narrow"/>
            </a:endParaRPr>
          </a:p>
          <a:p>
            <a:pPr algn="just">
              <a:lnSpc>
                <a:spcPct val="120000"/>
              </a:lnSpc>
            </a:pPr>
            <a:endParaRPr lang="el-GR" sz="1200" dirty="0">
              <a:solidFill>
                <a:srgbClr val="FFFFFF"/>
              </a:solidFill>
              <a:latin typeface="Aptos Narrow"/>
            </a:endParaRPr>
          </a:p>
        </p:txBody>
      </p:sp>
      <p:sp>
        <p:nvSpPr>
          <p:cNvPr id="2" name="Slide Number Placeholder 1">
            <a:extLst>
              <a:ext uri="{FF2B5EF4-FFF2-40B4-BE49-F238E27FC236}">
                <a16:creationId xmlns:a16="http://schemas.microsoft.com/office/drawing/2014/main" id="{2E06BA33-D6A5-C6C9-7F56-F97AEB93A502}"/>
              </a:ext>
            </a:extLst>
          </p:cNvPr>
          <p:cNvSpPr>
            <a:spLocks noGrp="1"/>
          </p:cNvSpPr>
          <p:nvPr>
            <p:ph type="sldNum" sz="quarter" idx="12"/>
          </p:nvPr>
        </p:nvSpPr>
        <p:spPr/>
        <p:txBody>
          <a:bodyPr/>
          <a:lstStyle/>
          <a:p>
            <a:fld id="{D9C79721-3CA6-44BC-B25B-2359F50D8DC4}" type="slidenum">
              <a:rPr lang="en-GB" b="1" smtClean="0">
                <a:solidFill>
                  <a:schemeClr val="bg1"/>
                </a:solidFill>
              </a:rPr>
              <a:t>4</a:t>
            </a:fld>
            <a:endParaRPr lang="en-GB" b="1" dirty="0">
              <a:solidFill>
                <a:schemeClr val="bg1"/>
              </a:solidFill>
            </a:endParaRPr>
          </a:p>
        </p:txBody>
      </p:sp>
      <p:pic>
        <p:nvPicPr>
          <p:cNvPr id="6" name="Picture 5" descr="A close up of a cell phone screen&#10;&#10;Description automatically generated">
            <a:extLst>
              <a:ext uri="{FF2B5EF4-FFF2-40B4-BE49-F238E27FC236}">
                <a16:creationId xmlns:a16="http://schemas.microsoft.com/office/drawing/2014/main" id="{FD1BD6FB-C633-DC2F-271C-BD2EDB5BB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236" y="3779837"/>
            <a:ext cx="1820477" cy="2574932"/>
          </a:xfrm>
          <a:prstGeom prst="rect">
            <a:avLst/>
          </a:prstGeom>
        </p:spPr>
      </p:pic>
    </p:spTree>
    <p:extLst>
      <p:ext uri="{BB962C8B-B14F-4D97-AF65-F5344CB8AC3E}">
        <p14:creationId xmlns:p14="http://schemas.microsoft.com/office/powerpoint/2010/main" val="165442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68C443-C3A1-3D39-C8E5-E94DE92ECE15}"/>
              </a:ext>
            </a:extLst>
          </p:cNvPr>
          <p:cNvSpPr txBox="1"/>
          <p:nvPr/>
        </p:nvSpPr>
        <p:spPr>
          <a:xfrm>
            <a:off x="234486" y="283994"/>
            <a:ext cx="2954898" cy="1661993"/>
          </a:xfrm>
          <a:prstGeom prst="rect">
            <a:avLst/>
          </a:prstGeom>
          <a:noFill/>
        </p:spPr>
        <p:txBody>
          <a:bodyPr wrap="square" lIns="91440" tIns="45720" rIns="91440" bIns="45720" rtlCol="0" anchor="t">
            <a:spAutoFit/>
          </a:bodyPr>
          <a:lstStyle/>
          <a:p>
            <a:r>
              <a:rPr lang="en-US" sz="1200" b="1" u="sng" dirty="0">
                <a:solidFill>
                  <a:srgbClr val="FFFFFF"/>
                </a:solidFill>
                <a:latin typeface="Aptos Narrow"/>
              </a:rPr>
              <a:t>How can I fight a microorganism using a Vaccine or Antiserum card</a:t>
            </a:r>
            <a:r>
              <a:rPr lang="en-GB" sz="1200" b="1" u="sng" dirty="0">
                <a:solidFill>
                  <a:srgbClr val="FFFFFF"/>
                </a:solidFill>
                <a:latin typeface="Aptos Narrow"/>
              </a:rPr>
              <a:t>:</a:t>
            </a:r>
            <a:endParaRPr lang="el-GR" sz="1200" b="1" u="sng" dirty="0">
              <a:solidFill>
                <a:srgbClr val="FFFFFF"/>
              </a:solidFill>
              <a:latin typeface="Aptos Narrow"/>
            </a:endParaRPr>
          </a:p>
          <a:p>
            <a:pPr algn="just"/>
            <a:endParaRPr lang="el-GR" sz="1200" dirty="0">
              <a:solidFill>
                <a:srgbClr val="FFFFFF"/>
              </a:solidFill>
              <a:latin typeface="Aptos Narrow"/>
            </a:endParaRPr>
          </a:p>
          <a:p>
            <a:pPr algn="just"/>
            <a:r>
              <a:rPr lang="en-US" sz="1200" dirty="0">
                <a:solidFill>
                  <a:srgbClr val="FFFFFF"/>
                </a:solidFill>
                <a:latin typeface="Aptos Narrow"/>
              </a:rPr>
              <a:t>All microorganisms, except fungi, can be fought with Vaccine or Antiserum cards if the name of the microorganism is written on the card.</a:t>
            </a:r>
            <a:endParaRPr lang="el-GR" sz="1200" dirty="0">
              <a:solidFill>
                <a:srgbClr val="FFFFFF"/>
              </a:solidFill>
              <a:latin typeface="Aptos Narrow"/>
            </a:endParaRPr>
          </a:p>
          <a:p>
            <a:pPr algn="just"/>
            <a:endParaRPr lang="el-GR" dirty="0">
              <a:solidFill>
                <a:srgbClr val="FFFFFF"/>
              </a:solidFill>
              <a:latin typeface="Aptos Narrow"/>
            </a:endParaRPr>
          </a:p>
        </p:txBody>
      </p:sp>
      <p:sp>
        <p:nvSpPr>
          <p:cNvPr id="3" name="TextBox 2">
            <a:extLst>
              <a:ext uri="{FF2B5EF4-FFF2-40B4-BE49-F238E27FC236}">
                <a16:creationId xmlns:a16="http://schemas.microsoft.com/office/drawing/2014/main" id="{666C5B4B-64F7-95FE-9453-4C48CA62FAB7}"/>
              </a:ext>
            </a:extLst>
          </p:cNvPr>
          <p:cNvSpPr txBox="1"/>
          <p:nvPr/>
        </p:nvSpPr>
        <p:spPr>
          <a:xfrm>
            <a:off x="234486" y="4553699"/>
            <a:ext cx="2877869" cy="1852302"/>
          </a:xfrm>
          <a:prstGeom prst="rect">
            <a:avLst/>
          </a:prstGeom>
          <a:noFill/>
        </p:spPr>
        <p:txBody>
          <a:bodyPr wrap="square" lIns="91440" tIns="45720" rIns="91440" bIns="45720" anchor="t">
            <a:spAutoFit/>
          </a:bodyPr>
          <a:lstStyle/>
          <a:p>
            <a:pPr algn="just">
              <a:lnSpc>
                <a:spcPct val="120000"/>
              </a:lnSpc>
            </a:pPr>
            <a:r>
              <a:rPr lang="en-US" sz="1200" b="1" dirty="0">
                <a:solidFill>
                  <a:srgbClr val="FFFFFF"/>
                </a:solidFill>
                <a:latin typeface="Aptos Narrow"/>
              </a:rPr>
              <a:t>Note: Antifungal medication cards can only kill fungi, not viruses and bacteria.</a:t>
            </a:r>
          </a:p>
          <a:p>
            <a:pPr algn="just">
              <a:lnSpc>
                <a:spcPct val="120000"/>
              </a:lnSpc>
            </a:pPr>
            <a:endParaRPr lang="el-GR" sz="1200" dirty="0">
              <a:solidFill>
                <a:srgbClr val="FFFFFF"/>
              </a:solidFill>
              <a:latin typeface="Aptos Narrow"/>
            </a:endParaRPr>
          </a:p>
          <a:p>
            <a:pPr algn="just">
              <a:lnSpc>
                <a:spcPct val="120000"/>
              </a:lnSpc>
            </a:pPr>
            <a:r>
              <a:rPr lang="en-US" sz="1200" dirty="0">
                <a:solidFill>
                  <a:srgbClr val="FFFFFF"/>
                </a:solidFill>
                <a:latin typeface="Aptos Narrow"/>
              </a:rPr>
              <a:t>For example: If the number circled on the Microorganism card is 3 then the number on the Antifungal medication card must be 3, 4 or 5. If the number is lower, the microorganism </a:t>
            </a:r>
            <a:r>
              <a:rPr lang="en-US" sz="1200" b="1" dirty="0">
                <a:solidFill>
                  <a:srgbClr val="FFFFFF"/>
                </a:solidFill>
                <a:latin typeface="Aptos Narrow"/>
              </a:rPr>
              <a:t>CANNOT</a:t>
            </a:r>
            <a:r>
              <a:rPr lang="en-US" sz="1200" dirty="0">
                <a:solidFill>
                  <a:srgbClr val="FFFFFF"/>
                </a:solidFill>
                <a:latin typeface="Aptos Narrow"/>
              </a:rPr>
              <a:t> be killed.</a:t>
            </a:r>
            <a:endParaRPr lang="el-GR" sz="1200" dirty="0">
              <a:solidFill>
                <a:srgbClr val="FFFFFF"/>
              </a:solidFill>
              <a:latin typeface="Aptos Narrow"/>
            </a:endParaRPr>
          </a:p>
        </p:txBody>
      </p:sp>
      <p:sp>
        <p:nvSpPr>
          <p:cNvPr id="4" name="TextBox 3">
            <a:extLst>
              <a:ext uri="{FF2B5EF4-FFF2-40B4-BE49-F238E27FC236}">
                <a16:creationId xmlns:a16="http://schemas.microsoft.com/office/drawing/2014/main" id="{01976F5B-E118-2E25-2B56-6F16AB1720E7}"/>
              </a:ext>
            </a:extLst>
          </p:cNvPr>
          <p:cNvSpPr txBox="1"/>
          <p:nvPr/>
        </p:nvSpPr>
        <p:spPr>
          <a:xfrm>
            <a:off x="239268" y="2957393"/>
            <a:ext cx="5101940" cy="1187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pPr>
            <a:r>
              <a:rPr lang="en-US" sz="1200" b="1" u="sng" dirty="0">
                <a:solidFill>
                  <a:srgbClr val="FFFFFF"/>
                </a:solidFill>
                <a:latin typeface="Aptos Narrow"/>
              </a:rPr>
              <a:t>How can I fight a microorganism using an Antifungal medication card:</a:t>
            </a:r>
            <a:endParaRPr lang="en-GB" sz="1200" dirty="0">
              <a:solidFill>
                <a:srgbClr val="FFFFFF"/>
              </a:solidFill>
              <a:latin typeface="Aptos Narrow"/>
            </a:endParaRPr>
          </a:p>
          <a:p>
            <a:pPr algn="just">
              <a:lnSpc>
                <a:spcPct val="120000"/>
              </a:lnSpc>
            </a:pPr>
            <a:endParaRPr lang="el-GR" sz="1200" dirty="0">
              <a:solidFill>
                <a:srgbClr val="FFFFFF"/>
              </a:solidFill>
              <a:latin typeface="Aptos Narrow"/>
            </a:endParaRPr>
          </a:p>
          <a:p>
            <a:pPr algn="just">
              <a:lnSpc>
                <a:spcPct val="120000"/>
              </a:lnSpc>
            </a:pPr>
            <a:r>
              <a:rPr lang="en-US" sz="1200" dirty="0">
                <a:solidFill>
                  <a:srgbClr val="FFFFFF"/>
                </a:solidFill>
                <a:latin typeface="Aptos Narrow"/>
              </a:rPr>
              <a:t>A microorganism can only be fought when the circled number on each Antifungal medication card is </a:t>
            </a:r>
            <a:r>
              <a:rPr lang="en-US" sz="1200" b="1" dirty="0">
                <a:solidFill>
                  <a:srgbClr val="FFFFFF"/>
                </a:solidFill>
                <a:latin typeface="Aptos Narrow"/>
              </a:rPr>
              <a:t>greater than or equal </a:t>
            </a:r>
            <a:r>
              <a:rPr lang="en-US" sz="1200" dirty="0">
                <a:solidFill>
                  <a:srgbClr val="FFFFFF"/>
                </a:solidFill>
                <a:latin typeface="Aptos Narrow"/>
              </a:rPr>
              <a:t>to the number on the player's Microorganism card.</a:t>
            </a:r>
            <a:endParaRPr lang="en-GB" sz="1200" dirty="0">
              <a:solidFill>
                <a:srgbClr val="FFFFFF"/>
              </a:solidFill>
              <a:latin typeface="Aptos Narrow"/>
            </a:endParaRPr>
          </a:p>
        </p:txBody>
      </p:sp>
      <p:sp>
        <p:nvSpPr>
          <p:cNvPr id="2" name="Slide Number Placeholder 1">
            <a:extLst>
              <a:ext uri="{FF2B5EF4-FFF2-40B4-BE49-F238E27FC236}">
                <a16:creationId xmlns:a16="http://schemas.microsoft.com/office/drawing/2014/main" id="{EA28686F-4A90-F0C8-3348-88BB50DD3F58}"/>
              </a:ext>
            </a:extLst>
          </p:cNvPr>
          <p:cNvSpPr>
            <a:spLocks noGrp="1"/>
          </p:cNvSpPr>
          <p:nvPr>
            <p:ph type="sldNum" sz="quarter" idx="12"/>
          </p:nvPr>
        </p:nvSpPr>
        <p:spPr/>
        <p:txBody>
          <a:bodyPr/>
          <a:lstStyle/>
          <a:p>
            <a:fld id="{D9C79721-3CA6-44BC-B25B-2359F50D8DC4}" type="slidenum">
              <a:rPr lang="en-GB" b="1" smtClean="0">
                <a:solidFill>
                  <a:schemeClr val="bg1"/>
                </a:solidFill>
              </a:rPr>
              <a:t>5</a:t>
            </a:fld>
            <a:endParaRPr lang="en-GB" b="1">
              <a:solidFill>
                <a:schemeClr val="bg1"/>
              </a:solidFill>
            </a:endParaRPr>
          </a:p>
        </p:txBody>
      </p:sp>
      <p:pic>
        <p:nvPicPr>
          <p:cNvPr id="9" name="Picture 8" descr="A hand holding a syringe&#10;&#10;Description automatically generated">
            <a:extLst>
              <a:ext uri="{FF2B5EF4-FFF2-40B4-BE49-F238E27FC236}">
                <a16:creationId xmlns:a16="http://schemas.microsoft.com/office/drawing/2014/main" id="{7A1096A6-D641-CAD6-EB84-50F58611B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300" y="376564"/>
            <a:ext cx="1516781" cy="2145377"/>
          </a:xfrm>
          <a:prstGeom prst="rect">
            <a:avLst/>
          </a:prstGeom>
        </p:spPr>
      </p:pic>
      <p:pic>
        <p:nvPicPr>
          <p:cNvPr id="11" name="Picture 10" descr="A close up of a cellphone&#10;&#10;Description automatically generated">
            <a:extLst>
              <a:ext uri="{FF2B5EF4-FFF2-40B4-BE49-F238E27FC236}">
                <a16:creationId xmlns:a16="http://schemas.microsoft.com/office/drawing/2014/main" id="{11B88AC5-13A7-75BC-13B6-ED00F25DE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036" y="4329070"/>
            <a:ext cx="1491307" cy="2109345"/>
          </a:xfrm>
          <a:prstGeom prst="rect">
            <a:avLst/>
          </a:prstGeom>
        </p:spPr>
      </p:pic>
    </p:spTree>
    <p:extLst>
      <p:ext uri="{BB962C8B-B14F-4D97-AF65-F5344CB8AC3E}">
        <p14:creationId xmlns:p14="http://schemas.microsoft.com/office/powerpoint/2010/main" val="11655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567DC-0EE9-1D4F-D0D5-9A7DAB5EA2F2}"/>
              </a:ext>
            </a:extLst>
          </p:cNvPr>
          <p:cNvSpPr txBox="1"/>
          <p:nvPr/>
        </p:nvSpPr>
        <p:spPr>
          <a:xfrm>
            <a:off x="252989" y="272412"/>
            <a:ext cx="4821671" cy="5434821"/>
          </a:xfrm>
          <a:prstGeom prst="rect">
            <a:avLst/>
          </a:prstGeom>
          <a:noFill/>
        </p:spPr>
        <p:txBody>
          <a:bodyPr wrap="square" lIns="91440" tIns="45720" rIns="91440" bIns="45720" anchor="t">
            <a:spAutoFit/>
          </a:bodyPr>
          <a:lstStyle/>
          <a:p>
            <a:pPr algn="just">
              <a:lnSpc>
                <a:spcPct val="120000"/>
              </a:lnSpc>
            </a:pPr>
            <a:r>
              <a:rPr lang="en-US" sz="1400" b="1" u="sng" dirty="0">
                <a:solidFill>
                  <a:srgbClr val="FFFFFF"/>
                </a:solidFill>
                <a:latin typeface="Aptos Narrow"/>
              </a:rPr>
              <a:t>Description of the cards</a:t>
            </a:r>
            <a:endParaRPr lang="en-US" b="1" dirty="0"/>
          </a:p>
          <a:p>
            <a:pPr algn="just">
              <a:lnSpc>
                <a:spcPct val="120000"/>
              </a:lnSpc>
            </a:pPr>
            <a:endParaRPr lang="el-GR" sz="1200" u="sng" dirty="0">
              <a:solidFill>
                <a:srgbClr val="FFFFFF"/>
              </a:solidFill>
              <a:latin typeface="Aptos Narrow"/>
            </a:endParaRPr>
          </a:p>
          <a:p>
            <a:pPr algn="just">
              <a:lnSpc>
                <a:spcPct val="120000"/>
              </a:lnSpc>
            </a:pPr>
            <a:r>
              <a:rPr lang="en-US" sz="1200" b="1" u="sng" dirty="0">
                <a:solidFill>
                  <a:srgbClr val="FFFFFF"/>
                </a:solidFill>
                <a:latin typeface="Aptos Narrow"/>
              </a:rPr>
              <a:t>Treatment cards</a:t>
            </a:r>
            <a:r>
              <a:rPr lang="en-GB" sz="1200" b="1" u="sng" dirty="0">
                <a:solidFill>
                  <a:srgbClr val="FFFFFF"/>
                </a:solidFill>
                <a:latin typeface="Aptos Narrow"/>
              </a:rPr>
              <a:t>:</a:t>
            </a:r>
            <a:endParaRPr lang="el-GR" sz="1200" b="1" u="sng" dirty="0">
              <a:solidFill>
                <a:srgbClr val="FFFFFF"/>
              </a:solidFill>
              <a:latin typeface="Aptos Narrow"/>
            </a:endParaRPr>
          </a:p>
          <a:p>
            <a:pPr marL="171450" indent="-171450" algn="just">
              <a:lnSpc>
                <a:spcPct val="120000"/>
              </a:lnSpc>
              <a:buFont typeface="Arial" panose="020B0604020202020204" pitchFamily="34" charset="0"/>
              <a:buChar char="•"/>
            </a:pPr>
            <a:r>
              <a:rPr lang="en-US" sz="1200" b="1" dirty="0">
                <a:solidFill>
                  <a:srgbClr val="FFFFFF"/>
                </a:solidFill>
                <a:latin typeface="Aptos Narrow"/>
              </a:rPr>
              <a:t>Antibiotic</a:t>
            </a:r>
            <a:r>
              <a:rPr lang="el-GR" sz="1200" dirty="0">
                <a:solidFill>
                  <a:srgbClr val="FFFFFF"/>
                </a:solidFill>
                <a:latin typeface="Aptos Narrow"/>
              </a:rPr>
              <a:t>:</a:t>
            </a:r>
          </a:p>
          <a:p>
            <a:pPr algn="just">
              <a:lnSpc>
                <a:spcPct val="120000"/>
              </a:lnSpc>
            </a:pPr>
            <a:r>
              <a:rPr lang="en-US" sz="1200" dirty="0">
                <a:solidFill>
                  <a:srgbClr val="FFFFFF"/>
                </a:solidFill>
                <a:latin typeface="Aptos Narrow"/>
              </a:rPr>
              <a:t>The Antibiotic card fights Bacteria cards, depending on the card’s strength listed at the bottom of the card (see Effectiveness).</a:t>
            </a:r>
            <a:endParaRPr lang="el-GR" sz="1200" dirty="0">
              <a:solidFill>
                <a:srgbClr val="FFFFFF"/>
              </a:solidFill>
              <a:latin typeface="Aptos Narrow"/>
            </a:endParaRPr>
          </a:p>
          <a:p>
            <a:pPr marL="171450" indent="-171450" algn="just">
              <a:lnSpc>
                <a:spcPct val="120000"/>
              </a:lnSpc>
              <a:buFont typeface="Arial" panose="020B0604020202020204" pitchFamily="34" charset="0"/>
              <a:buChar char="•"/>
            </a:pPr>
            <a:r>
              <a:rPr lang="en-US" sz="1200" b="1" dirty="0">
                <a:solidFill>
                  <a:srgbClr val="FFFFFF"/>
                </a:solidFill>
                <a:latin typeface="Aptos Narrow"/>
              </a:rPr>
              <a:t>Antifungal medication:</a:t>
            </a:r>
            <a:endParaRPr lang="el-GR" sz="1200" b="1" dirty="0">
              <a:solidFill>
                <a:srgbClr val="FFFFFF"/>
              </a:solidFill>
              <a:latin typeface="Aptos Narrow"/>
            </a:endParaRPr>
          </a:p>
          <a:p>
            <a:pPr algn="just">
              <a:lnSpc>
                <a:spcPct val="120000"/>
              </a:lnSpc>
            </a:pPr>
            <a:r>
              <a:rPr lang="en-US" sz="1200" dirty="0">
                <a:solidFill>
                  <a:srgbClr val="FFFFFF"/>
                </a:solidFill>
                <a:latin typeface="Aptos Narrow"/>
              </a:rPr>
              <a:t>The Antifungal Medication card fights Fungi cards, depending on the card's strength listed at the bottom of the card (see Effectiveness).</a:t>
            </a:r>
            <a:endParaRPr lang="el-GR" sz="1200" dirty="0">
              <a:solidFill>
                <a:srgbClr val="FFFFFF"/>
              </a:solidFill>
              <a:latin typeface="Aptos Narrow"/>
            </a:endParaRPr>
          </a:p>
          <a:p>
            <a:pPr marL="171450" indent="-171450" algn="just">
              <a:lnSpc>
                <a:spcPct val="120000"/>
              </a:lnSpc>
              <a:buFont typeface="Arial" panose="020B0604020202020204" pitchFamily="34" charset="0"/>
              <a:buChar char="•"/>
            </a:pPr>
            <a:r>
              <a:rPr lang="en-US" sz="1200" b="1" dirty="0">
                <a:solidFill>
                  <a:srgbClr val="FFFFFF"/>
                </a:solidFill>
                <a:latin typeface="Aptos Narrow"/>
              </a:rPr>
              <a:t>Antiserum</a:t>
            </a:r>
            <a:r>
              <a:rPr lang="el-GR" sz="1200" b="1" dirty="0">
                <a:solidFill>
                  <a:srgbClr val="FFFFFF"/>
                </a:solidFill>
                <a:latin typeface="Aptos Narrow"/>
              </a:rPr>
              <a:t>:</a:t>
            </a:r>
          </a:p>
          <a:p>
            <a:pPr algn="just">
              <a:lnSpc>
                <a:spcPct val="120000"/>
              </a:lnSpc>
            </a:pPr>
            <a:r>
              <a:rPr lang="en-US" sz="1200" dirty="0">
                <a:solidFill>
                  <a:srgbClr val="FFFFFF"/>
                </a:solidFill>
                <a:latin typeface="Aptos Narrow"/>
              </a:rPr>
              <a:t>The Antiserum card fights Bacteria and Viruses' cards. Each Antiserum card lists 4 microorganisms that you can fight. With one Antiserum card you can </a:t>
            </a:r>
            <a:r>
              <a:rPr lang="en-US" sz="1200" b="1" dirty="0">
                <a:solidFill>
                  <a:srgbClr val="FFFFFF"/>
                </a:solidFill>
                <a:latin typeface="Aptos Narrow"/>
              </a:rPr>
              <a:t>only fight one Microorganism card</a:t>
            </a:r>
            <a:r>
              <a:rPr lang="en-US" sz="1200" dirty="0">
                <a:solidFill>
                  <a:srgbClr val="FFFFFF"/>
                </a:solidFill>
                <a:latin typeface="Aptos Narrow"/>
              </a:rPr>
              <a:t>. When the Antiserum card is used then it’s placed in front of the player and cannot longer be used. </a:t>
            </a:r>
          </a:p>
          <a:p>
            <a:pPr marL="171450" indent="-171450" algn="just">
              <a:lnSpc>
                <a:spcPct val="120000"/>
              </a:lnSpc>
              <a:buFont typeface="Arial" panose="020B0604020202020204" pitchFamily="34" charset="0"/>
              <a:buChar char="•"/>
            </a:pPr>
            <a:r>
              <a:rPr lang="en-US" sz="1200" b="1" dirty="0">
                <a:solidFill>
                  <a:srgbClr val="FFFFFF"/>
                </a:solidFill>
                <a:latin typeface="Aptos Narrow"/>
              </a:rPr>
              <a:t>Vaccine</a:t>
            </a:r>
            <a:r>
              <a:rPr lang="el-GR" sz="1200" b="1" dirty="0">
                <a:solidFill>
                  <a:srgbClr val="FFFFFF"/>
                </a:solidFill>
                <a:latin typeface="Aptos Narrow"/>
              </a:rPr>
              <a:t>:</a:t>
            </a:r>
          </a:p>
          <a:p>
            <a:pPr algn="just">
              <a:lnSpc>
                <a:spcPct val="120000"/>
              </a:lnSpc>
            </a:pPr>
            <a:r>
              <a:rPr lang="en-US" sz="1200" dirty="0">
                <a:solidFill>
                  <a:srgbClr val="FFFFFF"/>
                </a:solidFill>
                <a:latin typeface="Aptos Narrow"/>
              </a:rPr>
              <a:t>The Vaccine card fights Bacteria and Viruses’ cards. Each Vaccine card lists 4 microorganisms that you can fight. With one Vaccine card you can </a:t>
            </a:r>
            <a:r>
              <a:rPr lang="en-US" sz="1200" b="1" dirty="0">
                <a:solidFill>
                  <a:srgbClr val="FFFFFF"/>
                </a:solidFill>
                <a:latin typeface="Aptos Narrow"/>
              </a:rPr>
              <a:t>only fight one Microorganism card. </a:t>
            </a:r>
            <a:r>
              <a:rPr lang="en-US" sz="1200" dirty="0">
                <a:solidFill>
                  <a:srgbClr val="FFFFFF"/>
                </a:solidFill>
                <a:latin typeface="Aptos Narrow"/>
              </a:rPr>
              <a:t>When the Vaccine card is used then it’s placed in front of the player and cannot longer be used. </a:t>
            </a:r>
          </a:p>
          <a:p>
            <a:pPr algn="just">
              <a:lnSpc>
                <a:spcPct val="120000"/>
              </a:lnSpc>
            </a:pPr>
            <a:endParaRPr lang="el-GR" sz="1200" dirty="0">
              <a:solidFill>
                <a:srgbClr val="FFFFFF"/>
              </a:solidFill>
              <a:latin typeface="Aptos Narrow"/>
              <a:ea typeface="+mn-lt"/>
              <a:cs typeface="+mn-lt"/>
            </a:endParaRPr>
          </a:p>
          <a:p>
            <a:pPr algn="just">
              <a:lnSpc>
                <a:spcPct val="120000"/>
              </a:lnSpc>
            </a:pPr>
            <a:r>
              <a:rPr lang="en-US" sz="1200" b="1" u="sng" dirty="0">
                <a:solidFill>
                  <a:srgbClr val="FFFFFF"/>
                </a:solidFill>
                <a:latin typeface="Aptos Narrow"/>
              </a:rPr>
              <a:t>Mystery cards:</a:t>
            </a:r>
          </a:p>
          <a:p>
            <a:pPr algn="just">
              <a:lnSpc>
                <a:spcPct val="120000"/>
              </a:lnSpc>
            </a:pPr>
            <a:r>
              <a:rPr lang="en-US" sz="1200" dirty="0">
                <a:solidFill>
                  <a:srgbClr val="FFFFFF"/>
                </a:solidFill>
                <a:latin typeface="Aptos Narrow"/>
              </a:rPr>
              <a:t>If the player's pawn stops on a purple square, then the player takes a Mystery card and follows the instructions written on the card.</a:t>
            </a:r>
            <a:endParaRPr lang="el-GR" sz="1200" dirty="0">
              <a:solidFill>
                <a:srgbClr val="FFFFFF"/>
              </a:solidFill>
              <a:latin typeface="Aptos Narrow"/>
              <a:ea typeface="+mn-lt"/>
              <a:cs typeface="+mn-lt"/>
            </a:endParaRPr>
          </a:p>
          <a:p>
            <a:pPr algn="just">
              <a:lnSpc>
                <a:spcPct val="120000"/>
              </a:lnSpc>
            </a:pPr>
            <a:endParaRPr lang="el-GR" sz="1200" dirty="0">
              <a:solidFill>
                <a:srgbClr val="FFFFFF"/>
              </a:solidFill>
              <a:latin typeface="Aptos Narrow"/>
              <a:cs typeface="Segoe UI"/>
            </a:endParaRPr>
          </a:p>
        </p:txBody>
      </p:sp>
      <p:sp>
        <p:nvSpPr>
          <p:cNvPr id="2" name="Slide Number Placeholder 1">
            <a:extLst>
              <a:ext uri="{FF2B5EF4-FFF2-40B4-BE49-F238E27FC236}">
                <a16:creationId xmlns:a16="http://schemas.microsoft.com/office/drawing/2014/main" id="{8762A0FD-58BD-1493-6B14-4B108BF09903}"/>
              </a:ext>
            </a:extLst>
          </p:cNvPr>
          <p:cNvSpPr>
            <a:spLocks noGrp="1"/>
          </p:cNvSpPr>
          <p:nvPr>
            <p:ph type="sldNum" sz="quarter" idx="12"/>
          </p:nvPr>
        </p:nvSpPr>
        <p:spPr/>
        <p:txBody>
          <a:bodyPr/>
          <a:lstStyle/>
          <a:p>
            <a:fld id="{D9C79721-3CA6-44BC-B25B-2359F50D8DC4}" type="slidenum">
              <a:rPr lang="en-GB" b="1" smtClean="0">
                <a:solidFill>
                  <a:schemeClr val="bg1"/>
                </a:solidFill>
              </a:rPr>
              <a:t>6</a:t>
            </a:fld>
            <a:endParaRPr lang="en-GB" b="1" dirty="0">
              <a:solidFill>
                <a:schemeClr val="bg1"/>
              </a:solidFill>
            </a:endParaRPr>
          </a:p>
        </p:txBody>
      </p:sp>
    </p:spTree>
    <p:extLst>
      <p:ext uri="{BB962C8B-B14F-4D97-AF65-F5344CB8AC3E}">
        <p14:creationId xmlns:p14="http://schemas.microsoft.com/office/powerpoint/2010/main" val="1805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147C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567DC-0EE9-1D4F-D0D5-9A7DAB5EA2F2}"/>
              </a:ext>
            </a:extLst>
          </p:cNvPr>
          <p:cNvSpPr txBox="1"/>
          <p:nvPr/>
        </p:nvSpPr>
        <p:spPr>
          <a:xfrm>
            <a:off x="225864" y="362425"/>
            <a:ext cx="3330683" cy="5262979"/>
          </a:xfrm>
          <a:prstGeom prst="rect">
            <a:avLst/>
          </a:prstGeom>
          <a:noFill/>
        </p:spPr>
        <p:txBody>
          <a:bodyPr wrap="square" lIns="91440" tIns="45720" rIns="91440" bIns="45720" anchor="t">
            <a:spAutoFit/>
          </a:bodyPr>
          <a:lstStyle/>
          <a:p>
            <a:pPr algn="just"/>
            <a:r>
              <a:rPr lang="en-US" sz="1200" b="1" u="sng" dirty="0">
                <a:solidFill>
                  <a:srgbClr val="FFFFFF"/>
                </a:solidFill>
                <a:latin typeface="Aptos Narrow"/>
              </a:rPr>
              <a:t>Microorganisms cards:</a:t>
            </a:r>
          </a:p>
          <a:p>
            <a:pPr algn="just"/>
            <a:endParaRPr lang="el-GR" sz="1200" u="sng" dirty="0">
              <a:solidFill>
                <a:srgbClr val="FFFFFF"/>
              </a:solidFill>
              <a:latin typeface="Aptos Narrow"/>
            </a:endParaRPr>
          </a:p>
          <a:p>
            <a:pPr marL="171450" indent="-171450" algn="just">
              <a:buFont typeface="Arial" panose="020B0604020202020204" pitchFamily="34" charset="0"/>
              <a:buChar char="•"/>
            </a:pPr>
            <a:r>
              <a:rPr lang="en-US" sz="1200" b="1" dirty="0">
                <a:solidFill>
                  <a:srgbClr val="FFFFFF"/>
                </a:solidFill>
                <a:latin typeface="Aptos Narrow"/>
              </a:rPr>
              <a:t>Bacteria:</a:t>
            </a:r>
            <a:endParaRPr lang="el-GR" sz="1200" b="1" dirty="0">
              <a:solidFill>
                <a:srgbClr val="FFFFFF"/>
              </a:solidFill>
              <a:latin typeface="Aptos Narrow"/>
            </a:endParaRPr>
          </a:p>
          <a:p>
            <a:pPr algn="just"/>
            <a:r>
              <a:rPr lang="en-US" sz="1200" dirty="0">
                <a:solidFill>
                  <a:srgbClr val="FFFFFF"/>
                </a:solidFill>
                <a:latin typeface="Aptos Narrow"/>
              </a:rPr>
              <a:t>Each Bacteria card has</a:t>
            </a:r>
            <a:r>
              <a:rPr lang="el-GR" sz="1200" dirty="0">
                <a:solidFill>
                  <a:srgbClr val="FFFFFF"/>
                </a:solidFill>
                <a:latin typeface="Aptos Narrow"/>
              </a:rPr>
              <a:t> </a:t>
            </a:r>
            <a:r>
              <a:rPr lang="en-US" sz="1200" dirty="0">
                <a:solidFill>
                  <a:srgbClr val="FFFFFF"/>
                </a:solidFill>
                <a:latin typeface="Aptos Narrow"/>
              </a:rPr>
              <a:t>an indicative number that shows its antimicrobial resistance. We can fight bacteria cards with an Antibiotic card, and most bacteria can also be killed with Vaccine and Antiserum cards. </a:t>
            </a: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marL="171450" indent="-171450" algn="just">
              <a:buFont typeface="Arial" panose="020B0604020202020204" pitchFamily="34" charset="0"/>
              <a:buChar char="•"/>
            </a:pPr>
            <a:r>
              <a:rPr lang="en-US" sz="1200" b="1" dirty="0">
                <a:solidFill>
                  <a:srgbClr val="FFFFFF"/>
                </a:solidFill>
                <a:latin typeface="Aptos Narrow"/>
              </a:rPr>
              <a:t>Fungi:</a:t>
            </a:r>
            <a:endParaRPr lang="el-GR" sz="1200" b="1" dirty="0">
              <a:solidFill>
                <a:srgbClr val="FFFFFF"/>
              </a:solidFill>
              <a:latin typeface="Aptos Narrow"/>
            </a:endParaRPr>
          </a:p>
          <a:p>
            <a:pPr algn="just"/>
            <a:r>
              <a:rPr lang="en-US" sz="1200" dirty="0">
                <a:solidFill>
                  <a:srgbClr val="FFFFFF"/>
                </a:solidFill>
                <a:latin typeface="Aptos Narrow"/>
              </a:rPr>
              <a:t>Each Fungus card has an indicative number that shows its antimicrobial resistance. We can fight fungi cards </a:t>
            </a:r>
            <a:r>
              <a:rPr lang="en-US" sz="1200" b="1" dirty="0">
                <a:solidFill>
                  <a:srgbClr val="FFFFFF"/>
                </a:solidFill>
                <a:latin typeface="Aptos Narrow"/>
              </a:rPr>
              <a:t>only</a:t>
            </a:r>
            <a:r>
              <a:rPr lang="en-US" sz="1200" dirty="0">
                <a:solidFill>
                  <a:srgbClr val="FFFFFF"/>
                </a:solidFill>
                <a:latin typeface="Aptos Narrow"/>
              </a:rPr>
              <a:t> with an Antifungal medication card. </a:t>
            </a:r>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n-GB" sz="1200" dirty="0">
              <a:solidFill>
                <a:srgbClr val="FFFFFF"/>
              </a:solidFill>
              <a:latin typeface="Aptos Narrow"/>
            </a:endParaRPr>
          </a:p>
          <a:p>
            <a:pPr algn="just"/>
            <a:endParaRPr lang="el-GR" sz="1200" dirty="0">
              <a:solidFill>
                <a:srgbClr val="FFFFFF"/>
              </a:solidFill>
              <a:latin typeface="Aptos Narrow"/>
            </a:endParaRPr>
          </a:p>
          <a:p>
            <a:pPr marL="171450" indent="-171450" algn="just">
              <a:buFont typeface="Arial" panose="020B0604020202020204" pitchFamily="34" charset="0"/>
              <a:buChar char="•"/>
            </a:pPr>
            <a:r>
              <a:rPr lang="en-US" sz="1200" b="1" dirty="0">
                <a:solidFill>
                  <a:srgbClr val="FFFFFF"/>
                </a:solidFill>
                <a:latin typeface="Aptos Narrow"/>
              </a:rPr>
              <a:t>Viruses</a:t>
            </a:r>
            <a:r>
              <a:rPr lang="el-GR" sz="1200" b="1" dirty="0">
                <a:solidFill>
                  <a:srgbClr val="FFFFFF"/>
                </a:solidFill>
                <a:latin typeface="Aptos Narrow"/>
              </a:rPr>
              <a:t>:</a:t>
            </a:r>
          </a:p>
          <a:p>
            <a:pPr algn="just"/>
            <a:r>
              <a:rPr lang="en-US" sz="1200" dirty="0">
                <a:solidFill>
                  <a:srgbClr val="FFFFFF"/>
                </a:solidFill>
                <a:latin typeface="Aptos Narrow"/>
              </a:rPr>
              <a:t>We can fight viruses </a:t>
            </a:r>
            <a:r>
              <a:rPr lang="en-US" sz="1200" b="1" dirty="0">
                <a:solidFill>
                  <a:srgbClr val="FFFFFF"/>
                </a:solidFill>
                <a:latin typeface="Aptos Narrow"/>
              </a:rPr>
              <a:t>only</a:t>
            </a:r>
            <a:r>
              <a:rPr lang="en-US" sz="1200" dirty="0">
                <a:solidFill>
                  <a:srgbClr val="FFFFFF"/>
                </a:solidFill>
                <a:latin typeface="Aptos Narrow"/>
              </a:rPr>
              <a:t> with the use of Antiserum or Vaccine cards. </a:t>
            </a:r>
            <a:endParaRPr lang="el-GR" sz="1200" dirty="0">
              <a:solidFill>
                <a:srgbClr val="FFFFFF"/>
              </a:solidFill>
              <a:latin typeface="Aptos Narrow"/>
            </a:endParaRPr>
          </a:p>
          <a:p>
            <a:pPr algn="just"/>
            <a:endParaRPr lang="el-GR" sz="1200" dirty="0">
              <a:solidFill>
                <a:srgbClr val="FFFFFF"/>
              </a:solidFill>
              <a:latin typeface="Aptos Narrow"/>
              <a:cs typeface="Segoe UI"/>
            </a:endParaRPr>
          </a:p>
        </p:txBody>
      </p:sp>
      <p:sp>
        <p:nvSpPr>
          <p:cNvPr id="2" name="Slide Number Placeholder 1">
            <a:extLst>
              <a:ext uri="{FF2B5EF4-FFF2-40B4-BE49-F238E27FC236}">
                <a16:creationId xmlns:a16="http://schemas.microsoft.com/office/drawing/2014/main" id="{8762A0FD-58BD-1493-6B14-4B108BF09903}"/>
              </a:ext>
            </a:extLst>
          </p:cNvPr>
          <p:cNvSpPr>
            <a:spLocks noGrp="1"/>
          </p:cNvSpPr>
          <p:nvPr>
            <p:ph type="sldNum" sz="quarter" idx="12"/>
          </p:nvPr>
        </p:nvSpPr>
        <p:spPr/>
        <p:txBody>
          <a:bodyPr/>
          <a:lstStyle/>
          <a:p>
            <a:fld id="{D9C79721-3CA6-44BC-B25B-2359F50D8DC4}" type="slidenum">
              <a:rPr lang="en-GB" b="1" smtClean="0">
                <a:solidFill>
                  <a:schemeClr val="bg1"/>
                </a:solidFill>
              </a:rPr>
              <a:t>7</a:t>
            </a:fld>
            <a:endParaRPr lang="en-GB" b="1" dirty="0">
              <a:solidFill>
                <a:schemeClr val="bg1"/>
              </a:solidFill>
            </a:endParaRPr>
          </a:p>
        </p:txBody>
      </p:sp>
      <p:pic>
        <p:nvPicPr>
          <p:cNvPr id="5" name="Picture 4">
            <a:extLst>
              <a:ext uri="{FF2B5EF4-FFF2-40B4-BE49-F238E27FC236}">
                <a16:creationId xmlns:a16="http://schemas.microsoft.com/office/drawing/2014/main" id="{CBE823F3-9976-6009-EEC0-17D5E5327BA5}"/>
              </a:ext>
            </a:extLst>
          </p:cNvPr>
          <p:cNvPicPr>
            <a:picLocks noChangeAspect="1"/>
          </p:cNvPicPr>
          <p:nvPr/>
        </p:nvPicPr>
        <p:blipFill>
          <a:blip r:embed="rId2"/>
          <a:stretch>
            <a:fillRect/>
          </a:stretch>
        </p:blipFill>
        <p:spPr>
          <a:xfrm>
            <a:off x="3556548" y="424813"/>
            <a:ext cx="1536973" cy="2160000"/>
          </a:xfrm>
          <a:prstGeom prst="rect">
            <a:avLst/>
          </a:prstGeom>
        </p:spPr>
      </p:pic>
      <p:pic>
        <p:nvPicPr>
          <p:cNvPr id="6" name="Picture 5">
            <a:extLst>
              <a:ext uri="{FF2B5EF4-FFF2-40B4-BE49-F238E27FC236}">
                <a16:creationId xmlns:a16="http://schemas.microsoft.com/office/drawing/2014/main" id="{CF0EFE0D-8998-7BF2-6B6A-1111B397D9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548" y="2699837"/>
            <a:ext cx="1526746" cy="2160000"/>
          </a:xfrm>
          <a:prstGeom prst="rect">
            <a:avLst/>
          </a:prstGeom>
          <a:noFill/>
          <a:ln>
            <a:noFill/>
          </a:ln>
        </p:spPr>
      </p:pic>
      <p:pic>
        <p:nvPicPr>
          <p:cNvPr id="7" name="Picture 6">
            <a:extLst>
              <a:ext uri="{FF2B5EF4-FFF2-40B4-BE49-F238E27FC236}">
                <a16:creationId xmlns:a16="http://schemas.microsoft.com/office/drawing/2014/main" id="{71A1624C-733C-B937-4FAB-9E89DC54C9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549" y="4974862"/>
            <a:ext cx="1526745" cy="2160000"/>
          </a:xfrm>
          <a:prstGeom prst="rect">
            <a:avLst/>
          </a:prstGeom>
          <a:noFill/>
          <a:ln>
            <a:noFill/>
          </a:ln>
        </p:spPr>
      </p:pic>
      <p:pic>
        <p:nvPicPr>
          <p:cNvPr id="8" name="Picture 7" descr="A card with purple balls&#10;&#10;Description automatically generated">
            <a:extLst>
              <a:ext uri="{FF2B5EF4-FFF2-40B4-BE49-F238E27FC236}">
                <a16:creationId xmlns:a16="http://schemas.microsoft.com/office/drawing/2014/main" id="{84257D79-CA85-C8A3-247A-1A5DDF19E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547" y="410876"/>
            <a:ext cx="1536973" cy="2173936"/>
          </a:xfrm>
          <a:prstGeom prst="rect">
            <a:avLst/>
          </a:prstGeom>
        </p:spPr>
      </p:pic>
      <p:pic>
        <p:nvPicPr>
          <p:cNvPr id="10" name="Picture 9" descr="A cell phone screen with a blue background&#10;&#10;Description automatically generated with medium confidence">
            <a:extLst>
              <a:ext uri="{FF2B5EF4-FFF2-40B4-BE49-F238E27FC236}">
                <a16:creationId xmlns:a16="http://schemas.microsoft.com/office/drawing/2014/main" id="{FEC37457-96E5-C7E9-8E14-9D4691CB0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547" y="2709743"/>
            <a:ext cx="1526745" cy="2159470"/>
          </a:xfrm>
          <a:prstGeom prst="rect">
            <a:avLst/>
          </a:prstGeom>
        </p:spPr>
      </p:pic>
      <p:pic>
        <p:nvPicPr>
          <p:cNvPr id="12" name="Picture 11" descr="Cell phone screen shot of cell&#10;&#10;Description automatically generated">
            <a:extLst>
              <a:ext uri="{FF2B5EF4-FFF2-40B4-BE49-F238E27FC236}">
                <a16:creationId xmlns:a16="http://schemas.microsoft.com/office/drawing/2014/main" id="{96A0DC16-3601-E68E-BAB0-17119FA304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6546" y="4974861"/>
            <a:ext cx="1526745" cy="2159469"/>
          </a:xfrm>
          <a:prstGeom prst="rect">
            <a:avLst/>
          </a:prstGeom>
        </p:spPr>
      </p:pic>
    </p:spTree>
    <p:extLst>
      <p:ext uri="{BB962C8B-B14F-4D97-AF65-F5344CB8AC3E}">
        <p14:creationId xmlns:p14="http://schemas.microsoft.com/office/powerpoint/2010/main" val="77208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FA94E-2037-1A38-FA16-8BC40C994AB3}"/>
              </a:ext>
            </a:extLst>
          </p:cNvPr>
          <p:cNvSpPr txBox="1"/>
          <p:nvPr/>
        </p:nvSpPr>
        <p:spPr>
          <a:xfrm>
            <a:off x="323582" y="416551"/>
            <a:ext cx="4680660" cy="6755696"/>
          </a:xfrm>
          <a:prstGeom prst="rect">
            <a:avLst/>
          </a:prstGeom>
          <a:solidFill>
            <a:srgbClr val="9147C9"/>
          </a:solidFill>
          <a:ln>
            <a:solidFill>
              <a:srgbClr val="4472C4"/>
            </a:solidFill>
          </a:ln>
        </p:spPr>
        <p:txBody>
          <a:bodyPr wrap="square" lIns="91440" tIns="45720" rIns="91440" bIns="45720" anchor="t">
            <a:spAutoFit/>
          </a:bodyPr>
          <a:lstStyle/>
          <a:p>
            <a:pPr algn="just"/>
            <a:r>
              <a:rPr lang="en-US" sz="1400" b="1" u="sng" dirty="0">
                <a:solidFill>
                  <a:srgbClr val="FFFFFF"/>
                </a:solidFill>
                <a:latin typeface="Aptos Narrow"/>
              </a:rPr>
              <a:t>FQA</a:t>
            </a:r>
            <a:endParaRPr lang="el-GR" sz="1200" b="1" u="sng" dirty="0">
              <a:solidFill>
                <a:srgbClr val="FFFFFF"/>
              </a:solidFill>
              <a:latin typeface="Aptos Narrow"/>
            </a:endParaRPr>
          </a:p>
          <a:p>
            <a:pPr algn="just"/>
            <a:endParaRPr lang="el-GR" sz="1200" b="1" u="sng" dirty="0">
              <a:solidFill>
                <a:srgbClr val="FFFFFF"/>
              </a:solidFill>
              <a:latin typeface="Aptos Narrow"/>
            </a:endParaRPr>
          </a:p>
          <a:p>
            <a:pPr algn="just"/>
            <a:r>
              <a:rPr lang="en-US" sz="1200" b="1" u="sng" dirty="0">
                <a:solidFill>
                  <a:srgbClr val="FFFFFF"/>
                </a:solidFill>
                <a:latin typeface="Aptos Narrow"/>
              </a:rPr>
              <a:t>What are microorganisms?</a:t>
            </a:r>
          </a:p>
          <a:p>
            <a:pPr algn="just"/>
            <a:r>
              <a:rPr lang="en-US" sz="1100" dirty="0">
                <a:solidFill>
                  <a:srgbClr val="FFFFFF"/>
                </a:solidFill>
                <a:latin typeface="Aptos Narrow"/>
              </a:rPr>
              <a:t>Microorganisms are organisms that consist of only one cell (single cells). They cannot be seen with a naked eye, but only with the use of a microscope. Such organisms are bacteria, fungi, viruses, and protists.</a:t>
            </a:r>
          </a:p>
          <a:p>
            <a:pPr algn="just"/>
            <a:endParaRPr lang="el-GR" sz="1200" dirty="0">
              <a:solidFill>
                <a:schemeClr val="bg1"/>
              </a:solidFill>
              <a:latin typeface="Aptos Narrow"/>
            </a:endParaRPr>
          </a:p>
          <a:p>
            <a:pPr algn="just"/>
            <a:r>
              <a:rPr lang="en-US" sz="1200" b="1" u="sng" dirty="0">
                <a:solidFill>
                  <a:srgbClr val="FFFFFF"/>
                </a:solidFill>
                <a:latin typeface="Aptos Narrow"/>
              </a:rPr>
              <a:t>What are microbes?</a:t>
            </a:r>
          </a:p>
          <a:p>
            <a:pPr algn="just"/>
            <a:r>
              <a:rPr lang="en-US" sz="1100" dirty="0">
                <a:solidFill>
                  <a:srgbClr val="FFFFFF"/>
                </a:solidFill>
                <a:latin typeface="Aptos Narrow"/>
              </a:rPr>
              <a:t>Microorganisms are colloquially called microbes or germs. The word comes from 'micros’ (small in Greek) + 'bios' (life in Greek).</a:t>
            </a:r>
          </a:p>
          <a:p>
            <a:pPr algn="just"/>
            <a:endParaRPr lang="el-GR" sz="1200" b="1" u="sng" dirty="0">
              <a:solidFill>
                <a:srgbClr val="FFFFFF"/>
              </a:solidFill>
              <a:latin typeface="Aptos Narrow"/>
            </a:endParaRPr>
          </a:p>
          <a:p>
            <a:pPr algn="just"/>
            <a:r>
              <a:rPr lang="en-US" sz="1200" b="1" u="sng" dirty="0">
                <a:solidFill>
                  <a:srgbClr val="FFFFFF"/>
                </a:solidFill>
                <a:latin typeface="Aptos Narrow"/>
              </a:rPr>
              <a:t>What are pathogenic microorganisms?</a:t>
            </a:r>
          </a:p>
          <a:p>
            <a:pPr algn="just"/>
            <a:r>
              <a:rPr lang="en-US" sz="1100" dirty="0">
                <a:solidFill>
                  <a:srgbClr val="FFFFFF"/>
                </a:solidFill>
                <a:latin typeface="Aptos Narrow"/>
              </a:rPr>
              <a:t>Pathogenic microorganisms are organisms that cause disease in the organism they infect. For each pathogenic microorganism there is also the corresponding treatment.</a:t>
            </a:r>
          </a:p>
          <a:p>
            <a:pPr algn="just"/>
            <a:endParaRPr lang="el-GR" sz="1200" dirty="0">
              <a:solidFill>
                <a:srgbClr val="FFFFFF"/>
              </a:solidFill>
              <a:latin typeface="Aptos Narrow"/>
              <a:ea typeface="Calibri"/>
              <a:cs typeface="Calibri"/>
            </a:endParaRPr>
          </a:p>
          <a:p>
            <a:pPr algn="just"/>
            <a:r>
              <a:rPr lang="en-US" sz="1200" b="1" u="sng" dirty="0">
                <a:solidFill>
                  <a:srgbClr val="FFFFFF"/>
                </a:solidFill>
                <a:latin typeface="Aptos Narrow"/>
                <a:ea typeface="Calibri"/>
                <a:cs typeface="Segoe UI"/>
              </a:rPr>
              <a:t>Are all microorganisms pathogenic?</a:t>
            </a:r>
          </a:p>
          <a:p>
            <a:pPr algn="just"/>
            <a:r>
              <a:rPr lang="en-US" sz="1100" dirty="0">
                <a:solidFill>
                  <a:srgbClr val="FFFFFF"/>
                </a:solidFill>
                <a:latin typeface="Aptos Narrow"/>
                <a:ea typeface="Calibri"/>
                <a:cs typeface="Segoe UI"/>
              </a:rPr>
              <a:t>Not all microorganisms are pathogens. Some organisms are beneficial to humans either to keep us healthy or for the production of food and beverages. For example, the large intestine contains bacteria that produce and supply vitamin K to humans. In addition, yeast, which is a fungus, is often used to produce bread, while the bacterium Lactobacillus bulgaricus is used to produce yogurt.</a:t>
            </a:r>
          </a:p>
          <a:p>
            <a:pPr algn="just"/>
            <a:endParaRPr lang="el-GR" sz="1200" b="1" u="sng" dirty="0">
              <a:solidFill>
                <a:srgbClr val="FFFFFF"/>
              </a:solidFill>
              <a:latin typeface="Aptos Narrow"/>
              <a:ea typeface="Calibri"/>
              <a:cs typeface="Calibri"/>
            </a:endParaRPr>
          </a:p>
          <a:p>
            <a:pPr algn="just"/>
            <a:r>
              <a:rPr lang="en-US" sz="1200" b="1" u="sng" dirty="0">
                <a:solidFill>
                  <a:srgbClr val="FFFFFF"/>
                </a:solidFill>
                <a:latin typeface="Aptos Narrow"/>
              </a:rPr>
              <a:t>What is an antibiotic?</a:t>
            </a:r>
          </a:p>
          <a:p>
            <a:pPr algn="just"/>
            <a:r>
              <a:rPr lang="en-US" sz="1100" dirty="0">
                <a:solidFill>
                  <a:srgbClr val="FFFFFF"/>
                </a:solidFill>
                <a:latin typeface="Aptos Narrow"/>
              </a:rPr>
              <a:t>Antibiotic medicine is a medicine given to treat diseases caused by bacteria. The word comes from anti- + </a:t>
            </a:r>
            <a:r>
              <a:rPr lang="en-US" sz="1100" dirty="0" err="1">
                <a:solidFill>
                  <a:srgbClr val="FFFFFF"/>
                </a:solidFill>
                <a:latin typeface="Aptos Narrow"/>
              </a:rPr>
              <a:t>biotikos</a:t>
            </a:r>
            <a:r>
              <a:rPr lang="en-US" sz="1100" dirty="0">
                <a:solidFill>
                  <a:srgbClr val="FFFFFF"/>
                </a:solidFill>
                <a:latin typeface="Aptos Narrow"/>
              </a:rPr>
              <a:t> (fit for life, from bios = life).</a:t>
            </a:r>
          </a:p>
          <a:p>
            <a:pPr algn="just"/>
            <a:endParaRPr lang="el-GR" sz="1200" dirty="0">
              <a:solidFill>
                <a:schemeClr val="bg1"/>
              </a:solidFill>
              <a:latin typeface="Aptos Narrow"/>
            </a:endParaRPr>
          </a:p>
          <a:p>
            <a:pPr algn="just"/>
            <a:r>
              <a:rPr lang="en-US" sz="1200" b="1" u="sng" dirty="0">
                <a:solidFill>
                  <a:schemeClr val="bg1"/>
                </a:solidFill>
                <a:latin typeface="Aptos Narrow"/>
                <a:ea typeface="+mn-lt"/>
                <a:cs typeface="+mn-lt"/>
              </a:rPr>
              <a:t>Why don't antibiotics fight viruses?</a:t>
            </a:r>
          </a:p>
          <a:p>
            <a:pPr algn="just"/>
            <a:r>
              <a:rPr lang="en-US" sz="1100" dirty="0">
                <a:solidFill>
                  <a:schemeClr val="bg1"/>
                </a:solidFill>
                <a:latin typeface="Aptos Narrow"/>
                <a:ea typeface="+mn-lt"/>
                <a:cs typeface="+mn-lt"/>
              </a:rPr>
              <a:t>Viruses are considered by scientists as non-living organisms since they do not have their own metabolism. The antibiotic affects the metabolism of the cells, thereby causing their death. Since viruses have no metabolism, then they cannot be fought with antibiotics.</a:t>
            </a:r>
          </a:p>
          <a:p>
            <a:pPr algn="just"/>
            <a:endParaRPr lang="en-US" sz="1100" dirty="0">
              <a:solidFill>
                <a:schemeClr val="bg1"/>
              </a:solidFill>
              <a:latin typeface="Aptos Narrow"/>
              <a:ea typeface="+mn-lt"/>
              <a:cs typeface="+mn-lt"/>
            </a:endParaRPr>
          </a:p>
          <a:p>
            <a:pPr algn="just"/>
            <a:endParaRPr lang="en-US" sz="1100" dirty="0">
              <a:solidFill>
                <a:schemeClr val="bg1"/>
              </a:solidFill>
              <a:latin typeface="Aptos Narrow"/>
              <a:ea typeface="+mn-lt"/>
              <a:cs typeface="+mn-lt"/>
            </a:endParaRPr>
          </a:p>
          <a:p>
            <a:pPr algn="just"/>
            <a:endParaRPr lang="en-US" sz="1100" dirty="0">
              <a:solidFill>
                <a:schemeClr val="bg1"/>
              </a:solidFill>
              <a:latin typeface="Aptos Narrow"/>
              <a:ea typeface="+mn-lt"/>
              <a:cs typeface="+mn-lt"/>
            </a:endParaRPr>
          </a:p>
          <a:p>
            <a:pPr algn="just"/>
            <a:endParaRPr lang="en-US" sz="1100" dirty="0">
              <a:solidFill>
                <a:schemeClr val="bg1"/>
              </a:solidFill>
              <a:latin typeface="Aptos Narrow"/>
              <a:ea typeface="+mn-lt"/>
              <a:cs typeface="+mn-lt"/>
            </a:endParaRPr>
          </a:p>
          <a:p>
            <a:pPr algn="just"/>
            <a:endParaRPr lang="el-GR" sz="1100" dirty="0">
              <a:solidFill>
                <a:schemeClr val="bg1"/>
              </a:solidFill>
              <a:latin typeface="Aptos Narrow"/>
              <a:ea typeface="+mn-lt"/>
              <a:cs typeface="+mn-lt"/>
            </a:endParaRPr>
          </a:p>
        </p:txBody>
      </p:sp>
      <p:sp>
        <p:nvSpPr>
          <p:cNvPr id="2" name="Slide Number Placeholder 1">
            <a:extLst>
              <a:ext uri="{FF2B5EF4-FFF2-40B4-BE49-F238E27FC236}">
                <a16:creationId xmlns:a16="http://schemas.microsoft.com/office/drawing/2014/main" id="{089B3260-0441-B441-8EB7-96CB85E92482}"/>
              </a:ext>
            </a:extLst>
          </p:cNvPr>
          <p:cNvSpPr>
            <a:spLocks noGrp="1"/>
          </p:cNvSpPr>
          <p:nvPr>
            <p:ph type="sldNum" sz="quarter" idx="12"/>
          </p:nvPr>
        </p:nvSpPr>
        <p:spPr/>
        <p:txBody>
          <a:bodyPr/>
          <a:lstStyle/>
          <a:p>
            <a:fld id="{D9C79721-3CA6-44BC-B25B-2359F50D8DC4}" type="slidenum">
              <a:rPr lang="en-GB" b="1" smtClean="0">
                <a:solidFill>
                  <a:schemeClr val="bg1"/>
                </a:solidFill>
              </a:rPr>
              <a:t>8</a:t>
            </a:fld>
            <a:endParaRPr lang="en-GB" b="1">
              <a:solidFill>
                <a:schemeClr val="bg1"/>
              </a:solidFill>
            </a:endParaRPr>
          </a:p>
        </p:txBody>
      </p:sp>
    </p:spTree>
    <p:extLst>
      <p:ext uri="{BB962C8B-B14F-4D97-AF65-F5344CB8AC3E}">
        <p14:creationId xmlns:p14="http://schemas.microsoft.com/office/powerpoint/2010/main" val="35033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E7365B-409C-1461-6DC7-39CF544E1A68}"/>
              </a:ext>
            </a:extLst>
          </p:cNvPr>
          <p:cNvSpPr txBox="1"/>
          <p:nvPr/>
        </p:nvSpPr>
        <p:spPr>
          <a:xfrm>
            <a:off x="337522" y="355231"/>
            <a:ext cx="4658005" cy="6655668"/>
          </a:xfrm>
          <a:prstGeom prst="rect">
            <a:avLst/>
          </a:prstGeom>
          <a:solidFill>
            <a:srgbClr val="9147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l-GR" sz="1200" b="1" u="sng" dirty="0">
              <a:solidFill>
                <a:srgbClr val="FFFFFF"/>
              </a:solidFill>
              <a:latin typeface="Aptos Narrow"/>
              <a:cs typeface="Segoe UI"/>
            </a:endParaRPr>
          </a:p>
          <a:p>
            <a:pPr algn="just"/>
            <a:endParaRPr lang="el-GR" sz="1200" b="1" u="sng" dirty="0">
              <a:solidFill>
                <a:srgbClr val="FFFFFF"/>
              </a:solidFill>
              <a:latin typeface="Aptos Narrow"/>
              <a:cs typeface="Segoe UI"/>
            </a:endParaRPr>
          </a:p>
          <a:p>
            <a:pPr algn="just"/>
            <a:r>
              <a:rPr lang="en-GB" sz="1200" b="1" u="sng" dirty="0">
                <a:solidFill>
                  <a:srgbClr val="FFFFFF"/>
                </a:solidFill>
                <a:latin typeface="Aptos Narrow"/>
                <a:cs typeface="Segoe UI"/>
              </a:rPr>
              <a:t>What is Antimicrobial Resistance?</a:t>
            </a:r>
          </a:p>
          <a:p>
            <a:pPr algn="just"/>
            <a:r>
              <a:rPr lang="en-GB" sz="1100" dirty="0">
                <a:solidFill>
                  <a:srgbClr val="FFFFFF"/>
                </a:solidFill>
                <a:latin typeface="Aptos Narrow"/>
                <a:cs typeface="Segoe UI"/>
              </a:rPr>
              <a:t>Antimicrobial Resistance (AMR) occurs when microbes (bacteria, viruses, fungi and parasites) become resistant and no longer respond to the antimicrobial drugs developed to kill them (e.g., antibiotics and antifungals), resulting in resist and survive. These surviving, drug-resistant microbes are also known as superbugs.</a:t>
            </a:r>
            <a:endParaRPr lang="en-US" sz="1100" dirty="0">
              <a:solidFill>
                <a:srgbClr val="FFFFFF"/>
              </a:solidFill>
              <a:latin typeface="Aptos Narrow"/>
              <a:cs typeface="Segoe UI"/>
            </a:endParaRPr>
          </a:p>
          <a:p>
            <a:pPr algn="just"/>
            <a:endParaRPr lang="el-GR" sz="1200" dirty="0">
              <a:solidFill>
                <a:srgbClr val="000000"/>
              </a:solidFill>
              <a:latin typeface="Aptos Narrow"/>
              <a:cs typeface="Segoe UI"/>
            </a:endParaRPr>
          </a:p>
          <a:p>
            <a:pPr algn="just"/>
            <a:r>
              <a:rPr lang="en-US" sz="1200" b="1" u="sng" dirty="0">
                <a:solidFill>
                  <a:srgbClr val="FFFFFF"/>
                </a:solidFill>
                <a:latin typeface="Aptos Narrow"/>
                <a:cs typeface="Segoe UI"/>
              </a:rPr>
              <a:t>What Causes Antimicrobial Resistance?</a:t>
            </a:r>
          </a:p>
          <a:p>
            <a:pPr algn="just"/>
            <a:r>
              <a:rPr lang="en-US" sz="1100" dirty="0">
                <a:solidFill>
                  <a:srgbClr val="FFFFFF"/>
                </a:solidFill>
                <a:latin typeface="Aptos Narrow"/>
                <a:cs typeface="Segoe UI"/>
              </a:rPr>
              <a:t>The reckless and inconsiderate use of drugs originally designed to fight micro-organisms and the lack of hygiene and cleanliness. Then, existing drugs are no longer effective, and the infection becomes impossible to treat, increasing the risk of serious illness and even death.</a:t>
            </a:r>
          </a:p>
          <a:p>
            <a:pPr algn="just"/>
            <a:endParaRPr lang="el-GR" sz="1200" dirty="0">
              <a:solidFill>
                <a:srgbClr val="000000"/>
              </a:solidFill>
              <a:latin typeface="Aptos Narrow"/>
              <a:cs typeface="Segoe UI"/>
            </a:endParaRPr>
          </a:p>
          <a:p>
            <a:pPr algn="just"/>
            <a:r>
              <a:rPr lang="en-US" sz="1200" b="1" u="sng" dirty="0">
                <a:solidFill>
                  <a:srgbClr val="FFFFFF"/>
                </a:solidFill>
                <a:latin typeface="Aptos Narrow"/>
                <a:cs typeface="Segoe UI"/>
              </a:rPr>
              <a:t>Why is Antimicrobial Resistance a serious problem?</a:t>
            </a:r>
          </a:p>
          <a:p>
            <a:pPr algn="just"/>
            <a:r>
              <a:rPr lang="en-US" sz="1100" dirty="0">
                <a:solidFill>
                  <a:srgbClr val="FFFFFF"/>
                </a:solidFill>
                <a:latin typeface="Aptos Narrow"/>
                <a:cs typeface="Segoe UI"/>
              </a:rPr>
              <a:t>Highly resistant germs are spreading worldwide, causing infections that cannot be treated with antimicrobial drugs such as antibiotics. Consequently, infections become increasingly difficult or impossible to treat, increasing the risk of serious illness and even death. The World Health Organization (WHO) has declared Antimicrobial Resistance as one of the 10 threats to global health.</a:t>
            </a:r>
          </a:p>
          <a:p>
            <a:pPr algn="just"/>
            <a:endParaRPr lang="el-GR" sz="1200" b="1" u="sng" dirty="0">
              <a:solidFill>
                <a:srgbClr val="FFFFFF"/>
              </a:solidFill>
              <a:latin typeface="Aptos Narrow"/>
              <a:cs typeface="Segoe UI"/>
            </a:endParaRPr>
          </a:p>
          <a:p>
            <a:r>
              <a:rPr lang="en-US" sz="1200" b="1" u="sng" dirty="0">
                <a:solidFill>
                  <a:srgbClr val="FFFFFF"/>
                </a:solidFill>
                <a:latin typeface="Aptos Narrow"/>
              </a:rPr>
              <a:t>What can you do to prevent the spread of Antimicrobial Resistance?</a:t>
            </a:r>
          </a:p>
          <a:p>
            <a:r>
              <a:rPr lang="en-US" sz="1100" dirty="0">
                <a:solidFill>
                  <a:srgbClr val="FFFFFF"/>
                </a:solidFill>
                <a:latin typeface="Aptos Narrow"/>
              </a:rPr>
              <a:t>Use ANTIBIOTICS to treat infections caused only by bacteria, not viruses.</a:t>
            </a:r>
          </a:p>
          <a:p>
            <a:r>
              <a:rPr lang="en-US" sz="1100" dirty="0">
                <a:solidFill>
                  <a:srgbClr val="FFFFFF"/>
                </a:solidFill>
                <a:latin typeface="Aptos Narrow"/>
              </a:rPr>
              <a:t>Use antimicrobial drugs only when necessary, following your doctor's advice.</a:t>
            </a:r>
          </a:p>
          <a:p>
            <a:r>
              <a:rPr lang="en-US" sz="1100" dirty="0">
                <a:solidFill>
                  <a:srgbClr val="FFFFFF"/>
                </a:solidFill>
                <a:latin typeface="Aptos Narrow"/>
              </a:rPr>
              <a:t>Wash your hands regularly to prevent the spread of germs.</a:t>
            </a:r>
          </a:p>
          <a:p>
            <a:r>
              <a:rPr lang="en-US" sz="1100" dirty="0">
                <a:solidFill>
                  <a:srgbClr val="FFFFFF"/>
                </a:solidFill>
                <a:latin typeface="Aptos Narrow"/>
              </a:rPr>
              <a:t>Get informed and be updated!</a:t>
            </a: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n-US" sz="1100" dirty="0">
              <a:solidFill>
                <a:srgbClr val="FFFFFF"/>
              </a:solidFill>
              <a:latin typeface="Aptos Narrow"/>
              <a:ea typeface="+mn-lt"/>
              <a:cs typeface="+mn-lt"/>
            </a:endParaRPr>
          </a:p>
          <a:p>
            <a:endParaRPr lang="el-GR" sz="1050" dirty="0">
              <a:solidFill>
                <a:srgbClr val="FFFFFF"/>
              </a:solidFill>
              <a:latin typeface="Aptos Narrow"/>
              <a:ea typeface="+mn-lt"/>
              <a:cs typeface="+mn-lt"/>
            </a:endParaRPr>
          </a:p>
        </p:txBody>
      </p:sp>
      <p:sp>
        <p:nvSpPr>
          <p:cNvPr id="2" name="Slide Number Placeholder 1">
            <a:extLst>
              <a:ext uri="{FF2B5EF4-FFF2-40B4-BE49-F238E27FC236}">
                <a16:creationId xmlns:a16="http://schemas.microsoft.com/office/drawing/2014/main" id="{24777A1A-6D24-A365-2047-50DF13CE94C6}"/>
              </a:ext>
            </a:extLst>
          </p:cNvPr>
          <p:cNvSpPr>
            <a:spLocks noGrp="1"/>
          </p:cNvSpPr>
          <p:nvPr>
            <p:ph type="sldNum" sz="quarter" idx="12"/>
          </p:nvPr>
        </p:nvSpPr>
        <p:spPr/>
        <p:txBody>
          <a:bodyPr/>
          <a:lstStyle/>
          <a:p>
            <a:fld id="{D9C79721-3CA6-44BC-B25B-2359F50D8DC4}" type="slidenum">
              <a:rPr lang="en-GB" b="1" smtClean="0">
                <a:solidFill>
                  <a:schemeClr val="bg1"/>
                </a:solidFill>
              </a:rPr>
              <a:t>9</a:t>
            </a:fld>
            <a:endParaRPr lang="en-GB" b="1">
              <a:solidFill>
                <a:schemeClr val="bg1"/>
              </a:solidFill>
            </a:endParaRPr>
          </a:p>
        </p:txBody>
      </p:sp>
    </p:spTree>
    <p:extLst>
      <p:ext uri="{BB962C8B-B14F-4D97-AF65-F5344CB8AC3E}">
        <p14:creationId xmlns:p14="http://schemas.microsoft.com/office/powerpoint/2010/main" val="3085946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1D0E80F40FC40A0AC5446D3E68E4C" ma:contentTypeVersion="18" ma:contentTypeDescription="Create a new document." ma:contentTypeScope="" ma:versionID="4afd713d915b64e70ac4f123b7419c20">
  <xsd:schema xmlns:xsd="http://www.w3.org/2001/XMLSchema" xmlns:xs="http://www.w3.org/2001/XMLSchema" xmlns:p="http://schemas.microsoft.com/office/2006/metadata/properties" xmlns:ns2="b52a108e-5039-4255-9b08-41efa128c942" xmlns:ns3="f3050677-c956-48d1-88f1-1e5f36ffa1d3" targetNamespace="http://schemas.microsoft.com/office/2006/metadata/properties" ma:root="true" ma:fieldsID="a06df7e705a3f35faa2a06a844f03163" ns2:_="" ns3:_="">
    <xsd:import namespace="b52a108e-5039-4255-9b08-41efa128c942"/>
    <xsd:import namespace="f3050677-c956-48d1-88f1-1e5f36ffa1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a108e-5039-4255-9b08-41efa128c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606419-4bd4-4dd8-8f0f-b14ca53228e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0677-c956-48d1-88f1-1e5f36ffa1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2554a29-e0a6-470a-b571-f2607765b0e7}" ma:internalName="TaxCatchAll" ma:showField="CatchAllData" ma:web="f3050677-c956-48d1-88f1-1e5f36ffa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2a108e-5039-4255-9b08-41efa128c942">
      <Terms xmlns="http://schemas.microsoft.com/office/infopath/2007/PartnerControls"/>
    </lcf76f155ced4ddcb4097134ff3c332f>
    <TaxCatchAll xmlns="f3050677-c956-48d1-88f1-1e5f36ffa1d3" xsi:nil="true"/>
  </documentManagement>
</p:properties>
</file>

<file path=customXml/itemProps1.xml><?xml version="1.0" encoding="utf-8"?>
<ds:datastoreItem xmlns:ds="http://schemas.openxmlformats.org/officeDocument/2006/customXml" ds:itemID="{4D5DB2E9-261E-4FA5-A331-708D2CDB875B}"/>
</file>

<file path=customXml/itemProps2.xml><?xml version="1.0" encoding="utf-8"?>
<ds:datastoreItem xmlns:ds="http://schemas.openxmlformats.org/officeDocument/2006/customXml" ds:itemID="{EDFE350A-ED05-45EE-969A-1D6FC4A24117}"/>
</file>

<file path=customXml/itemProps3.xml><?xml version="1.0" encoding="utf-8"?>
<ds:datastoreItem xmlns:ds="http://schemas.openxmlformats.org/officeDocument/2006/customXml" ds:itemID="{6EEB82AE-5CDE-43C9-AA08-6EACB2C4BB14}"/>
</file>

<file path=docProps/app.xml><?xml version="1.0" encoding="utf-8"?>
<Properties xmlns="http://schemas.openxmlformats.org/officeDocument/2006/extended-properties" xmlns:vt="http://schemas.openxmlformats.org/officeDocument/2006/docPropsVTypes">
  <Template>Office Theme</Template>
  <TotalTime>3581</TotalTime>
  <Words>1614</Words>
  <Application>Microsoft Office PowerPoint</Application>
  <PresentationFormat>Custom</PresentationFormat>
  <Paragraphs>159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 Narrow</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ODYSSEOS CHRISTINA</dc:creator>
  <cp:lastModifiedBy>Irene Drymiotou</cp:lastModifiedBy>
  <cp:revision>792</cp:revision>
  <cp:lastPrinted>2024-02-28T10:54:31Z</cp:lastPrinted>
  <dcterms:created xsi:type="dcterms:W3CDTF">2024-01-12T16:08:40Z</dcterms:created>
  <dcterms:modified xsi:type="dcterms:W3CDTF">2024-05-30T08:40:00Z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0x0101001FA1D0E80F40FC40A0AC5446D3E68E4C</vt:lpwstr>
  </property>
</Properties>
</file>