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5"/>
  </p:notes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</p:sldIdLst>
  <p:sldSz cx="7556500" cy="106934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ans" charset="1" panose="020B0502040504020204"/>
      <p:regular r:id="rId10"/>
    </p:embeddedFont>
    <p:embeddedFont>
      <p:font typeface="Noto Sans Bold" charset="1" panose="020B0802040504020204"/>
      <p:regular r:id="rId11"/>
    </p:embeddedFont>
    <p:embeddedFont>
      <p:font typeface="Noto Sans Italics" charset="1" panose="020B0502040504090204"/>
      <p:regular r:id="rId12"/>
    </p:embeddedFont>
    <p:embeddedFont>
      <p:font typeface="Noto Sans Bold Italics" charset="1" panose="020B0802040504090204"/>
      <p:regular r:id="rId13"/>
    </p:embeddedFont>
    <p:embeddedFont>
      <p:font typeface="AC Soft Icecream" charset="1" panose="02000603000000000000"/>
      <p:regular r:id="rId14"/>
    </p:embeddedFont>
    <p:embeddedFont>
      <p:font typeface="AC Soft Icecream Italics" charset="1" panose="02000603000000000000"/>
      <p:regular r:id="rId15"/>
    </p:embeddedFont>
    <p:embeddedFont>
      <p:font typeface="Canva Sans" charset="1" panose="020B0503030501040103"/>
      <p:regular r:id="rId16"/>
    </p:embeddedFont>
    <p:embeddedFont>
      <p:font typeface="Canva Sans Bold" charset="1" panose="020B0803030501040103"/>
      <p:regular r:id="rId17"/>
    </p:embeddedFont>
    <p:embeddedFont>
      <p:font typeface="Canva Sans Italics" charset="1" panose="020B0503030501040103"/>
      <p:regular r:id="rId18"/>
    </p:embeddedFont>
    <p:embeddedFont>
      <p:font typeface="Canva Sans Bold Italics" charset="1" panose="020B0803030501040103"/>
      <p:regular r:id="rId19"/>
    </p:embeddedFont>
    <p:embeddedFont>
      <p:font typeface="Canva Sans Medium" charset="1" panose="020B0603030501040103"/>
      <p:regular r:id="rId20"/>
    </p:embeddedFont>
    <p:embeddedFont>
      <p:font typeface="Canva Sans Medium Italics" charset="1" panose="020B0603030501040103"/>
      <p:regular r:id="rId21"/>
    </p:embeddedFont>
    <p:embeddedFont>
      <p:font typeface="Noto Serif Display" charset="1" panose="02020502080505020204"/>
      <p:regular r:id="rId22"/>
    </p:embeddedFont>
    <p:embeddedFont>
      <p:font typeface="Noto Serif Display Bold" charset="1" panose="02020802080505020204"/>
      <p:regular r:id="rId23"/>
    </p:embeddedFont>
    <p:embeddedFont>
      <p:font typeface="Noto Serif Display Italics" charset="1" panose="02020502080505090204"/>
      <p:regular r:id="rId24"/>
    </p:embeddedFont>
    <p:embeddedFont>
      <p:font typeface="Noto Serif Display Bold Italics" charset="1" panose="02020802080505090204"/>
      <p:regular r:id="rId25"/>
    </p:embeddedFont>
    <p:embeddedFont>
      <p:font typeface="Noto Serif Display Thin" charset="1" panose="02020202080505020204"/>
      <p:regular r:id="rId26"/>
    </p:embeddedFont>
    <p:embeddedFont>
      <p:font typeface="Noto Serif Display Thin Italics" charset="1" panose="02020202080505090204"/>
      <p:regular r:id="rId27"/>
    </p:embeddedFont>
    <p:embeddedFont>
      <p:font typeface="Noto Serif Display Extra-Light" charset="1" panose="02020302080505020204"/>
      <p:regular r:id="rId28"/>
    </p:embeddedFont>
    <p:embeddedFont>
      <p:font typeface="Noto Serif Display Extra-Light Italics" charset="1" panose="02020302080505090204"/>
      <p:regular r:id="rId29"/>
    </p:embeddedFont>
    <p:embeddedFont>
      <p:font typeface="Noto Serif Display Light" charset="1" panose="02020402080505020204"/>
      <p:regular r:id="rId30"/>
    </p:embeddedFont>
    <p:embeddedFont>
      <p:font typeface="Noto Serif Display Light Italics" charset="1" panose="02020402080505090204"/>
      <p:regular r:id="rId31"/>
    </p:embeddedFont>
    <p:embeddedFont>
      <p:font typeface="Noto Serif Display Medium" charset="1" panose="02020602080505020204"/>
      <p:regular r:id="rId32"/>
    </p:embeddedFont>
    <p:embeddedFont>
      <p:font typeface="Noto Serif Display Medium Italics" charset="1" panose="02020602080505090204"/>
      <p:regular r:id="rId33"/>
    </p:embeddedFont>
    <p:embeddedFont>
      <p:font typeface="Noto Serif Display Semi-Bold" charset="1" panose="02020702080505020204"/>
      <p:regular r:id="rId34"/>
    </p:embeddedFont>
    <p:embeddedFont>
      <p:font typeface="Noto Serif Display Semi-Bold Italics" charset="1" panose="02020702080505090204"/>
      <p:regular r:id="rId35"/>
    </p:embeddedFont>
    <p:embeddedFont>
      <p:font typeface="Noto Serif Display Ultra-Bold" charset="1" panose="02020902080505020204"/>
      <p:regular r:id="rId36"/>
    </p:embeddedFont>
    <p:embeddedFont>
      <p:font typeface="Noto Serif Display Ultra-Bold Italics" charset="1" panose="02020902080505090204"/>
      <p:regular r:id="rId37"/>
    </p:embeddedFont>
    <p:embeddedFont>
      <p:font typeface="Noto Serif Display Heavy" charset="1" panose="02020A02080505020204"/>
      <p:regular r:id="rId38"/>
    </p:embeddedFont>
    <p:embeddedFont>
      <p:font typeface="Noto Serif Display Heavy Italics" charset="1" panose="02020A0208050509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26" Type="http://schemas.openxmlformats.org/officeDocument/2006/relationships/font" Target="fonts/font26.fntdata"/><Relationship Id="rId39" Type="http://schemas.openxmlformats.org/officeDocument/2006/relationships/font" Target="fonts/font39.fntdata"/><Relationship Id="rId21" Type="http://schemas.openxmlformats.org/officeDocument/2006/relationships/font" Target="fonts/font21.fntdata"/><Relationship Id="rId34" Type="http://schemas.openxmlformats.org/officeDocument/2006/relationships/font" Target="fonts/font34.fntdata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50" Type="http://schemas.openxmlformats.org/officeDocument/2006/relationships/slide" Target="slides/slide11.xml"/><Relationship Id="rId55" Type="http://schemas.openxmlformats.org/officeDocument/2006/relationships/notesMaster" Target="notesMasters/notesMaster1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9" Type="http://schemas.openxmlformats.org/officeDocument/2006/relationships/font" Target="fonts/font29.fntdata"/><Relationship Id="rId11" Type="http://schemas.openxmlformats.org/officeDocument/2006/relationships/font" Target="fonts/font11.fntdata"/><Relationship Id="rId24" Type="http://schemas.openxmlformats.org/officeDocument/2006/relationships/font" Target="fonts/font24.fntdata"/><Relationship Id="rId32" Type="http://schemas.openxmlformats.org/officeDocument/2006/relationships/font" Target="fonts/font32.fntdata"/><Relationship Id="rId37" Type="http://schemas.openxmlformats.org/officeDocument/2006/relationships/font" Target="fonts/font37.fntdata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customXml" Target="../customXml/item1.xml"/><Relationship Id="rId5" Type="http://schemas.openxmlformats.org/officeDocument/2006/relationships/tableStyles" Target="tableStyles.xml"/><Relationship Id="rId19" Type="http://schemas.openxmlformats.org/officeDocument/2006/relationships/font" Target="fonts/font19.fntdata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theme" Target="theme/theme2.xml"/><Relationship Id="rId9" Type="http://schemas.openxmlformats.org/officeDocument/2006/relationships/font" Target="fonts/font9.fntdata"/><Relationship Id="rId51" Type="http://schemas.openxmlformats.org/officeDocument/2006/relationships/slide" Target="slides/slide12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33" Type="http://schemas.openxmlformats.org/officeDocument/2006/relationships/font" Target="fonts/font33.fntdata"/><Relationship Id="rId38" Type="http://schemas.openxmlformats.org/officeDocument/2006/relationships/font" Target="fonts/font38.fntdata"/><Relationship Id="rId46" Type="http://schemas.openxmlformats.org/officeDocument/2006/relationships/slide" Target="slides/slide7.xml"/><Relationship Id="rId59" Type="http://schemas.openxmlformats.org/officeDocument/2006/relationships/customXml" Target="../customXml/item2.xml"/><Relationship Id="rId20" Type="http://schemas.openxmlformats.org/officeDocument/2006/relationships/font" Target="fonts/font20.fntdata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36" Type="http://schemas.openxmlformats.org/officeDocument/2006/relationships/font" Target="fonts/font36.fntdata"/><Relationship Id="rId49" Type="http://schemas.openxmlformats.org/officeDocument/2006/relationships/slide" Target="slides/slide10.xml"/><Relationship Id="rId57" Type="http://schemas.openxmlformats.org/officeDocument/2006/relationships/notesSlide" Target="notesSlides/notesSlide1.xml"/><Relationship Id="rId10" Type="http://schemas.openxmlformats.org/officeDocument/2006/relationships/font" Target="fonts/font10.fntdata"/><Relationship Id="rId31" Type="http://schemas.openxmlformats.org/officeDocument/2006/relationships/font" Target="fonts/font31.fntdata"/><Relationship Id="rId44" Type="http://schemas.openxmlformats.org/officeDocument/2006/relationships/slide" Target="slides/slide5.xml"/><Relationship Id="rId52" Type="http://schemas.openxmlformats.org/officeDocument/2006/relationships/slide" Target="slides/slide13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lekas-urology.com/escherichia-coli-kolovaktiridio/" TargetMode="External" Type="http://schemas.openxmlformats.org/officeDocument/2006/relationships/hyperlink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2400525" cy="820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319"/>
                </a:lnSpc>
              </a:pPr>
              <a:r>
                <a:rPr lang="en-US" sz="3799">
                  <a:solidFill>
                    <a:srgbClr val="000000"/>
                  </a:solidFill>
                  <a:latin typeface="AC Soft Icecream"/>
                </a:rPr>
                <a:t>Staphylococcus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56000" y="2091149"/>
            <a:ext cx="6202072" cy="3846385"/>
            <a:chOff x="0" y="0"/>
            <a:chExt cx="1260114" cy="7814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81494"/>
            </a:xfrm>
            <a:custGeom>
              <a:avLst/>
              <a:gdLst/>
              <a:ahLst/>
              <a:cxnLst/>
              <a:rect r="r" b="b" t="t" l="l"/>
              <a:pathLst>
                <a:path h="781494" w="1260114">
                  <a:moveTo>
                    <a:pt x="43690" y="0"/>
                  </a:moveTo>
                  <a:lnTo>
                    <a:pt x="1216424" y="0"/>
                  </a:lnTo>
                  <a:cubicBezTo>
                    <a:pt x="1228011" y="0"/>
                    <a:pt x="1239124" y="4603"/>
                    <a:pt x="1247317" y="12796"/>
                  </a:cubicBezTo>
                  <a:cubicBezTo>
                    <a:pt x="1255511" y="20990"/>
                    <a:pt x="1260114" y="32103"/>
                    <a:pt x="1260114" y="43690"/>
                  </a:cubicBezTo>
                  <a:lnTo>
                    <a:pt x="1260114" y="737804"/>
                  </a:lnTo>
                  <a:cubicBezTo>
                    <a:pt x="1260114" y="761934"/>
                    <a:pt x="1240553" y="781494"/>
                    <a:pt x="1216424" y="781494"/>
                  </a:cubicBezTo>
                  <a:lnTo>
                    <a:pt x="43690" y="781494"/>
                  </a:lnTo>
                  <a:cubicBezTo>
                    <a:pt x="19561" y="781494"/>
                    <a:pt x="0" y="761934"/>
                    <a:pt x="0" y="737804"/>
                  </a:cubicBezTo>
                  <a:lnTo>
                    <a:pt x="0" y="43690"/>
                  </a:lnTo>
                  <a:cubicBezTo>
                    <a:pt x="0" y="19561"/>
                    <a:pt x="19561" y="0"/>
                    <a:pt x="4369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50296" b="-6152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25125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 Bacterium which causes a variety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infections, including skin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infections and pneumonia.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908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812583" cy="2265532"/>
            <a:chOff x="0" y="0"/>
            <a:chExt cx="2441476" cy="8119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41476" cy="811916"/>
            </a:xfrm>
            <a:custGeom>
              <a:avLst/>
              <a:gdLst/>
              <a:ahLst/>
              <a:cxnLst/>
              <a:rect r="r" b="b" t="t" l="l"/>
              <a:pathLst>
                <a:path h="811916" w="2441476">
                  <a:moveTo>
                    <a:pt x="44320" y="0"/>
                  </a:moveTo>
                  <a:lnTo>
                    <a:pt x="2397156" y="0"/>
                  </a:lnTo>
                  <a:cubicBezTo>
                    <a:pt x="2421633" y="0"/>
                    <a:pt x="2441476" y="19843"/>
                    <a:pt x="2441476" y="44320"/>
                  </a:cubicBezTo>
                  <a:lnTo>
                    <a:pt x="2441476" y="767595"/>
                  </a:lnTo>
                  <a:cubicBezTo>
                    <a:pt x="2441476" y="792073"/>
                    <a:pt x="2421633" y="811916"/>
                    <a:pt x="2397156" y="811916"/>
                  </a:cubicBezTo>
                  <a:lnTo>
                    <a:pt x="44320" y="811916"/>
                  </a:lnTo>
                  <a:cubicBezTo>
                    <a:pt x="19843" y="811916"/>
                    <a:pt x="0" y="792073"/>
                    <a:pt x="0" y="767595"/>
                  </a:cubicBezTo>
                  <a:lnTo>
                    <a:pt x="0" y="44320"/>
                  </a:lnTo>
                  <a:cubicBezTo>
                    <a:pt x="0" y="19843"/>
                    <a:pt x="19843" y="0"/>
                    <a:pt x="4432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2441476" cy="830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4"/>
                </a:lnSpc>
              </a:pPr>
              <a:r>
                <a:rPr lang="en-US" sz="3899">
                  <a:solidFill>
                    <a:srgbClr val="000000"/>
                  </a:solidFill>
                  <a:latin typeface="AC Soft Icecream"/>
                </a:rPr>
                <a:t>Mycobacterium tuberculosis</a:t>
              </a:r>
            </a:p>
            <a:p>
              <a:pPr>
                <a:lnSpc>
                  <a:spcPts val="160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13087" y="2560807"/>
            <a:ext cx="5790913" cy="3462452"/>
            <a:chOff x="0" y="0"/>
            <a:chExt cx="1260114" cy="7534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53436"/>
            </a:xfrm>
            <a:custGeom>
              <a:avLst/>
              <a:gdLst/>
              <a:ahLst/>
              <a:cxnLst/>
              <a:rect r="r" b="b" t="t" l="l"/>
              <a:pathLst>
                <a:path h="753436" w="1260114">
                  <a:moveTo>
                    <a:pt x="46792" y="0"/>
                  </a:moveTo>
                  <a:lnTo>
                    <a:pt x="1213322" y="0"/>
                  </a:lnTo>
                  <a:cubicBezTo>
                    <a:pt x="1225732" y="0"/>
                    <a:pt x="1237634" y="4930"/>
                    <a:pt x="1246409" y="13705"/>
                  </a:cubicBezTo>
                  <a:cubicBezTo>
                    <a:pt x="1255184" y="22480"/>
                    <a:pt x="1260114" y="34382"/>
                    <a:pt x="1260114" y="46792"/>
                  </a:cubicBezTo>
                  <a:lnTo>
                    <a:pt x="1260114" y="706644"/>
                  </a:lnTo>
                  <a:cubicBezTo>
                    <a:pt x="1260114" y="719054"/>
                    <a:pt x="1255184" y="730956"/>
                    <a:pt x="1246409" y="739731"/>
                  </a:cubicBezTo>
                  <a:cubicBezTo>
                    <a:pt x="1237634" y="748506"/>
                    <a:pt x="1225732" y="753436"/>
                    <a:pt x="1213322" y="753436"/>
                  </a:cubicBezTo>
                  <a:lnTo>
                    <a:pt x="46792" y="753436"/>
                  </a:lnTo>
                  <a:cubicBezTo>
                    <a:pt x="34382" y="753436"/>
                    <a:pt x="22480" y="748506"/>
                    <a:pt x="13705" y="739731"/>
                  </a:cubicBezTo>
                  <a:cubicBezTo>
                    <a:pt x="4930" y="730956"/>
                    <a:pt x="0" y="719054"/>
                    <a:pt x="0" y="706644"/>
                  </a:cubicBezTo>
                  <a:lnTo>
                    <a:pt x="0" y="46792"/>
                  </a:lnTo>
                  <a:cubicBezTo>
                    <a:pt x="0" y="34382"/>
                    <a:pt x="4930" y="22480"/>
                    <a:pt x="13705" y="13705"/>
                  </a:cubicBezTo>
                  <a:cubicBezTo>
                    <a:pt x="22480" y="4930"/>
                    <a:pt x="34382" y="0"/>
                    <a:pt x="46792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-30034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182228"/>
            <a:chOff x="0" y="0"/>
            <a:chExt cx="2400525" cy="78206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782061"/>
            </a:xfrm>
            <a:custGeom>
              <a:avLst/>
              <a:gdLst/>
              <a:ahLst/>
              <a:cxnLst/>
              <a:rect r="r" b="b" t="t" l="l"/>
              <a:pathLst>
                <a:path h="78206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739296"/>
                  </a:lnTo>
                  <a:cubicBezTo>
                    <a:pt x="2400525" y="750638"/>
                    <a:pt x="2396020" y="761516"/>
                    <a:pt x="2388000" y="769536"/>
                  </a:cubicBezTo>
                  <a:cubicBezTo>
                    <a:pt x="2379980" y="777556"/>
                    <a:pt x="2369102" y="782061"/>
                    <a:pt x="2357761" y="782061"/>
                  </a:cubicBezTo>
                  <a:lnTo>
                    <a:pt x="42765" y="782061"/>
                  </a:lnTo>
                  <a:cubicBezTo>
                    <a:pt x="31423" y="782061"/>
                    <a:pt x="20545" y="777556"/>
                    <a:pt x="12525" y="769536"/>
                  </a:cubicBezTo>
                  <a:cubicBezTo>
                    <a:pt x="4506" y="761516"/>
                    <a:pt x="0" y="750638"/>
                    <a:pt x="0" y="73929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2400525" cy="839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63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Bacterium that causes tuberculosis, a serious lung disease.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908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  Vibrio cholerae</a:t>
              </a:r>
            </a:p>
            <a:p>
              <a:pPr>
                <a:lnSpc>
                  <a:spcPts val="20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29184"/>
            <a:ext cx="5977479" cy="3475000"/>
            <a:chOff x="0" y="0"/>
            <a:chExt cx="1260114" cy="7325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2566"/>
            </a:xfrm>
            <a:custGeom>
              <a:avLst/>
              <a:gdLst/>
              <a:ahLst/>
              <a:cxnLst/>
              <a:rect r="r" b="b" t="t" l="l"/>
              <a:pathLst>
                <a:path h="73256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87234"/>
                  </a:lnTo>
                  <a:cubicBezTo>
                    <a:pt x="1260114" y="712270"/>
                    <a:pt x="1239818" y="732566"/>
                    <a:pt x="1214783" y="732566"/>
                  </a:cubicBezTo>
                  <a:lnTo>
                    <a:pt x="45331" y="732566"/>
                  </a:lnTo>
                  <a:cubicBezTo>
                    <a:pt x="20296" y="732566"/>
                    <a:pt x="0" y="712270"/>
                    <a:pt x="0" y="68723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3550" t="-10809" r="-44330" b="-6904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Bacterium that mainly causes  cholera, a disease that causes diarrheal discharge.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872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875662"/>
            <a:chOff x="0" y="0"/>
            <a:chExt cx="2400525" cy="6721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72195"/>
            </a:xfrm>
            <a:custGeom>
              <a:avLst/>
              <a:gdLst/>
              <a:ahLst/>
              <a:cxnLst/>
              <a:rect r="r" b="b" t="t" l="l"/>
              <a:pathLst>
                <a:path h="672195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Legionella</a:t>
              </a:r>
            </a:p>
            <a:p>
              <a:pPr>
                <a:lnSpc>
                  <a:spcPts val="20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04433"/>
            <a:ext cx="5977479" cy="3490226"/>
            <a:chOff x="0" y="0"/>
            <a:chExt cx="1260114" cy="7357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5775"/>
            </a:xfrm>
            <a:custGeom>
              <a:avLst/>
              <a:gdLst/>
              <a:ahLst/>
              <a:cxnLst/>
              <a:rect r="r" b="b" t="t" l="l"/>
              <a:pathLst>
                <a:path h="735775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0444"/>
                  </a:lnTo>
                  <a:cubicBezTo>
                    <a:pt x="1260114" y="715480"/>
                    <a:pt x="1239818" y="735775"/>
                    <a:pt x="1214783" y="735775"/>
                  </a:cubicBezTo>
                  <a:lnTo>
                    <a:pt x="45331" y="735775"/>
                  </a:lnTo>
                  <a:cubicBezTo>
                    <a:pt x="20296" y="735775"/>
                    <a:pt x="0" y="715480"/>
                    <a:pt x="0" y="69044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4654" r="-64002" b="-6393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70018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Bacterium that causes Legionnaires' disease, an acute disease of the respiratory system.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422606" y="5320403"/>
            <a:ext cx="4608337" cy="1122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1"/>
              </a:lnSpc>
            </a:pPr>
          </a:p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Streptococcus pyogenes</a:t>
              </a:r>
            </a:p>
            <a:p>
              <a:pPr>
                <a:lnSpc>
                  <a:spcPts val="20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29184"/>
            <a:ext cx="5977479" cy="3475000"/>
            <a:chOff x="0" y="0"/>
            <a:chExt cx="1260114" cy="7325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2566"/>
            </a:xfrm>
            <a:custGeom>
              <a:avLst/>
              <a:gdLst/>
              <a:ahLst/>
              <a:cxnLst/>
              <a:rect r="r" b="b" t="t" l="l"/>
              <a:pathLst>
                <a:path h="73256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87234"/>
                  </a:lnTo>
                  <a:cubicBezTo>
                    <a:pt x="1260114" y="712270"/>
                    <a:pt x="1239818" y="732566"/>
                    <a:pt x="1214783" y="732566"/>
                  </a:cubicBezTo>
                  <a:lnTo>
                    <a:pt x="45331" y="732566"/>
                  </a:lnTo>
                  <a:cubicBezTo>
                    <a:pt x="20296" y="732566"/>
                    <a:pt x="0" y="712270"/>
                    <a:pt x="0" y="68723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6006" r="0" b="-3600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664637"/>
            <a:chOff x="0" y="0"/>
            <a:chExt cx="2400525" cy="95494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954946"/>
            </a:xfrm>
            <a:custGeom>
              <a:avLst/>
              <a:gdLst/>
              <a:ahLst/>
              <a:cxnLst/>
              <a:rect r="r" b="b" t="t" l="l"/>
              <a:pathLst>
                <a:path h="954946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912181"/>
                  </a:lnTo>
                  <a:cubicBezTo>
                    <a:pt x="2400525" y="923523"/>
                    <a:pt x="2396020" y="934400"/>
                    <a:pt x="2388000" y="942420"/>
                  </a:cubicBezTo>
                  <a:cubicBezTo>
                    <a:pt x="2379980" y="950440"/>
                    <a:pt x="2369102" y="954946"/>
                    <a:pt x="2357761" y="954946"/>
                  </a:cubicBezTo>
                  <a:lnTo>
                    <a:pt x="42765" y="954946"/>
                  </a:lnTo>
                  <a:cubicBezTo>
                    <a:pt x="31423" y="954946"/>
                    <a:pt x="20545" y="950440"/>
                    <a:pt x="12525" y="942420"/>
                  </a:cubicBezTo>
                  <a:cubicBezTo>
                    <a:pt x="4506" y="934400"/>
                    <a:pt x="0" y="923523"/>
                    <a:pt x="0" y="912181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2400525" cy="973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Bacterium that causes  streptococcal pharyngitis especially in children &gt;3 years and skin infections such as scarlet fever.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20966" y="5794976"/>
            <a:ext cx="5059504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000000"/>
                  </a:solidFill>
                  <a:latin typeface="AC Soft Icecream"/>
                </a:rPr>
                <a:t>Neisseria meningitidis</a:t>
              </a:r>
            </a:p>
            <a:p>
              <a:pPr>
                <a:lnSpc>
                  <a:spcPts val="19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53934"/>
            <a:ext cx="5977479" cy="3583346"/>
            <a:chOff x="0" y="0"/>
            <a:chExt cx="1260114" cy="75540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55406"/>
            </a:xfrm>
            <a:custGeom>
              <a:avLst/>
              <a:gdLst/>
              <a:ahLst/>
              <a:cxnLst/>
              <a:rect r="r" b="b" t="t" l="l"/>
              <a:pathLst>
                <a:path h="75540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10075"/>
                  </a:lnTo>
                  <a:cubicBezTo>
                    <a:pt x="1260114" y="735111"/>
                    <a:pt x="1239818" y="755406"/>
                    <a:pt x="1214783" y="755406"/>
                  </a:cubicBezTo>
                  <a:lnTo>
                    <a:pt x="45331" y="755406"/>
                  </a:lnTo>
                  <a:cubicBezTo>
                    <a:pt x="20296" y="755406"/>
                    <a:pt x="0" y="735111"/>
                    <a:pt x="0" y="710075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3406" r="0" b="-3340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70018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Bacterium that mainly causes meningitis.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908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2400525" cy="820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59"/>
                </a:lnSpc>
              </a:pPr>
              <a:r>
                <a:rPr lang="en-US" sz="3899">
                  <a:solidFill>
                    <a:srgbClr val="000000"/>
                  </a:solidFill>
                  <a:latin typeface="AC Soft Icecream"/>
                </a:rPr>
                <a:t>Proteus mirabalis</a:t>
              </a:r>
            </a:p>
            <a:p>
              <a:pPr>
                <a:lnSpc>
                  <a:spcPts val="19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254933"/>
            <a:ext cx="5977479" cy="3539727"/>
            <a:chOff x="0" y="0"/>
            <a:chExt cx="1260114" cy="7462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46211"/>
            </a:xfrm>
            <a:custGeom>
              <a:avLst/>
              <a:gdLst/>
              <a:ahLst/>
              <a:cxnLst/>
              <a:rect r="r" b="b" t="t" l="l"/>
              <a:pathLst>
                <a:path h="74621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00879"/>
                  </a:lnTo>
                  <a:cubicBezTo>
                    <a:pt x="1260114" y="725915"/>
                    <a:pt x="1239818" y="746211"/>
                    <a:pt x="1214783" y="746211"/>
                  </a:cubicBezTo>
                  <a:lnTo>
                    <a:pt x="45331" y="746211"/>
                  </a:lnTo>
                  <a:cubicBezTo>
                    <a:pt x="20296" y="746211"/>
                    <a:pt x="0" y="725915"/>
                    <a:pt x="0" y="700879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6234" r="0" b="-6234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571086"/>
            <a:chOff x="0" y="0"/>
            <a:chExt cx="2400525" cy="9214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921419"/>
            </a:xfrm>
            <a:custGeom>
              <a:avLst/>
              <a:gdLst/>
              <a:ahLst/>
              <a:cxnLst/>
              <a:rect r="r" b="b" t="t" l="l"/>
              <a:pathLst>
                <a:path h="921419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78655"/>
                  </a:lnTo>
                  <a:cubicBezTo>
                    <a:pt x="2400525" y="889996"/>
                    <a:pt x="2396020" y="900874"/>
                    <a:pt x="2388000" y="908894"/>
                  </a:cubicBezTo>
                  <a:cubicBezTo>
                    <a:pt x="2379980" y="916914"/>
                    <a:pt x="2369102" y="921419"/>
                    <a:pt x="2357761" y="921419"/>
                  </a:cubicBezTo>
                  <a:lnTo>
                    <a:pt x="42765" y="921419"/>
                  </a:lnTo>
                  <a:cubicBezTo>
                    <a:pt x="31423" y="921419"/>
                    <a:pt x="20545" y="916914"/>
                    <a:pt x="12525" y="908894"/>
                  </a:cubicBezTo>
                  <a:cubicBezTo>
                    <a:pt x="4506" y="900874"/>
                    <a:pt x="0" y="889996"/>
                    <a:pt x="0" y="878655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400525" cy="95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9"/>
                </a:lnSpc>
              </a:pPr>
              <a:r>
                <a:rPr lang="en-US" sz="2999">
                  <a:solidFill>
                    <a:srgbClr val="000000"/>
                  </a:solidFill>
                  <a:latin typeface="AC Soft Icecream"/>
                </a:rPr>
                <a:t>Bacterium that mainly causes urological infections but also other diseases such as pneumonia, meningitis. There is no vaccine against Proteus.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872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70018" y="142816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 Streptococcus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04433"/>
            <a:ext cx="5977479" cy="3632847"/>
            <a:chOff x="0" y="0"/>
            <a:chExt cx="1260114" cy="7658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65841"/>
            </a:xfrm>
            <a:custGeom>
              <a:avLst/>
              <a:gdLst/>
              <a:ahLst/>
              <a:cxnLst/>
              <a:rect r="r" b="b" t="t" l="l"/>
              <a:pathLst>
                <a:path h="76584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20510"/>
                  </a:lnTo>
                  <a:cubicBezTo>
                    <a:pt x="1260114" y="745546"/>
                    <a:pt x="1239818" y="765841"/>
                    <a:pt x="1214783" y="765841"/>
                  </a:cubicBezTo>
                  <a:lnTo>
                    <a:pt x="45331" y="765841"/>
                  </a:lnTo>
                  <a:cubicBezTo>
                    <a:pt x="20296" y="765841"/>
                    <a:pt x="0" y="745546"/>
                    <a:pt x="0" y="72051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2166" t="0" r="-60406" b="-5582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375378"/>
            <a:chOff x="0" y="0"/>
            <a:chExt cx="2400525" cy="85128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51282"/>
            </a:xfrm>
            <a:custGeom>
              <a:avLst/>
              <a:gdLst/>
              <a:ahLst/>
              <a:cxnLst/>
              <a:rect r="r" b="b" t="t" l="l"/>
              <a:pathLst>
                <a:path h="851282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08517"/>
                  </a:lnTo>
                  <a:cubicBezTo>
                    <a:pt x="2400525" y="819859"/>
                    <a:pt x="2396020" y="830736"/>
                    <a:pt x="2388000" y="838756"/>
                  </a:cubicBezTo>
                  <a:cubicBezTo>
                    <a:pt x="2379980" y="846776"/>
                    <a:pt x="2369102" y="851282"/>
                    <a:pt x="2357761" y="851282"/>
                  </a:cubicBezTo>
                  <a:lnTo>
                    <a:pt x="42765" y="851282"/>
                  </a:lnTo>
                  <a:cubicBezTo>
                    <a:pt x="31423" y="851282"/>
                    <a:pt x="20545" y="846776"/>
                    <a:pt x="12525" y="838756"/>
                  </a:cubicBezTo>
                  <a:cubicBezTo>
                    <a:pt x="4506" y="830736"/>
                    <a:pt x="0" y="819859"/>
                    <a:pt x="0" y="808517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2400525" cy="9084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67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Bacterium which causes respiratory, skin and other infections, as well as</a:t>
              </a:r>
            </a:p>
            <a:p>
              <a:pPr algn="ctr">
                <a:lnSpc>
                  <a:spcPts val="3967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increased risk of endocarditis.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908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95650"/>
            <a:ext cx="6698316" cy="1866137"/>
            <a:chOff x="0" y="0"/>
            <a:chExt cx="2400525" cy="6687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68781"/>
            </a:xfrm>
            <a:custGeom>
              <a:avLst/>
              <a:gdLst/>
              <a:ahLst/>
              <a:cxnLst/>
              <a:rect r="r" b="b" t="t" l="l"/>
              <a:pathLst>
                <a:path h="668781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3705"/>
                  </a:lnTo>
                  <a:cubicBezTo>
                    <a:pt x="2400525" y="648600"/>
                    <a:pt x="2380344" y="668781"/>
                    <a:pt x="2355449" y="668781"/>
                  </a:cubicBezTo>
                  <a:lnTo>
                    <a:pt x="45076" y="668781"/>
                  </a:lnTo>
                  <a:cubicBezTo>
                    <a:pt x="20181" y="668781"/>
                    <a:pt x="0" y="648600"/>
                    <a:pt x="0" y="623705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2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  <a:hlinkClick r:id="rId2" tooltip="https://lekas-urology.com/escherichia-coli-kolovaktiridio/"/>
                </a:rPr>
                <a:t>Escherichia coli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85543" y="2161813"/>
            <a:ext cx="5977479" cy="3632847"/>
            <a:chOff x="0" y="0"/>
            <a:chExt cx="1260114" cy="7658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65841"/>
            </a:xfrm>
            <a:custGeom>
              <a:avLst/>
              <a:gdLst/>
              <a:ahLst/>
              <a:cxnLst/>
              <a:rect r="r" b="b" t="t" l="l"/>
              <a:pathLst>
                <a:path h="76584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20510"/>
                  </a:lnTo>
                  <a:cubicBezTo>
                    <a:pt x="1260114" y="745546"/>
                    <a:pt x="1239818" y="765841"/>
                    <a:pt x="1214783" y="765841"/>
                  </a:cubicBezTo>
                  <a:lnTo>
                    <a:pt x="45331" y="765841"/>
                  </a:lnTo>
                  <a:cubicBezTo>
                    <a:pt x="20296" y="765841"/>
                    <a:pt x="0" y="745546"/>
                    <a:pt x="0" y="72051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-73616" b="-6668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44331"/>
            <a:chOff x="0" y="0"/>
            <a:chExt cx="2400525" cy="8759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75993"/>
            </a:xfrm>
            <a:custGeom>
              <a:avLst/>
              <a:gdLst/>
              <a:ahLst/>
              <a:cxnLst/>
              <a:rect r="r" b="b" t="t" l="l"/>
              <a:pathLst>
                <a:path h="87599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33229"/>
                  </a:lnTo>
                  <a:cubicBezTo>
                    <a:pt x="2400525" y="844570"/>
                    <a:pt x="2396020" y="855448"/>
                    <a:pt x="2388000" y="863468"/>
                  </a:cubicBezTo>
                  <a:cubicBezTo>
                    <a:pt x="2379980" y="871488"/>
                    <a:pt x="2369102" y="875993"/>
                    <a:pt x="2357761" y="875993"/>
                  </a:cubicBezTo>
                  <a:lnTo>
                    <a:pt x="42765" y="875993"/>
                  </a:lnTo>
                  <a:cubicBezTo>
                    <a:pt x="31423" y="875993"/>
                    <a:pt x="20545" y="871488"/>
                    <a:pt x="12525" y="863468"/>
                  </a:cubicBezTo>
                  <a:cubicBezTo>
                    <a:pt x="4506" y="855448"/>
                    <a:pt x="0" y="844570"/>
                    <a:pt x="0" y="833229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12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Bacterium which causes various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infections, including bladder infections.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47118" y="5796998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25125" y="0"/>
            <a:ext cx="6698316" cy="1875662"/>
            <a:chOff x="0" y="0"/>
            <a:chExt cx="2400525" cy="6721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72195"/>
            </a:xfrm>
            <a:custGeom>
              <a:avLst/>
              <a:gdLst/>
              <a:ahLst/>
              <a:cxnLst/>
              <a:rect r="r" b="b" t="t" l="l"/>
              <a:pathLst>
                <a:path h="672195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Shigella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155931"/>
            <a:ext cx="5977479" cy="3781349"/>
            <a:chOff x="0" y="0"/>
            <a:chExt cx="1260114" cy="7971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97147"/>
            </a:xfrm>
            <a:custGeom>
              <a:avLst/>
              <a:gdLst/>
              <a:ahLst/>
              <a:cxnLst/>
              <a:rect r="r" b="b" t="t" l="l"/>
              <a:pathLst>
                <a:path h="797147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51816"/>
                  </a:lnTo>
                  <a:cubicBezTo>
                    <a:pt x="1260114" y="776852"/>
                    <a:pt x="1239818" y="797147"/>
                    <a:pt x="1214783" y="797147"/>
                  </a:cubicBezTo>
                  <a:lnTo>
                    <a:pt x="45331" y="797147"/>
                  </a:lnTo>
                  <a:cubicBezTo>
                    <a:pt x="20296" y="797147"/>
                    <a:pt x="0" y="776852"/>
                    <a:pt x="0" y="751816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4279" t="0" r="-4279" b="0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 Βacterium which causes dysentery, an inflammatory intestinal infection.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908959"/>
            <a:ext cx="489051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866137"/>
            <a:chOff x="0" y="0"/>
            <a:chExt cx="2400525" cy="6687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68781"/>
            </a:xfrm>
            <a:custGeom>
              <a:avLst/>
              <a:gdLst/>
              <a:ahLst/>
              <a:cxnLst/>
              <a:rect r="r" b="b" t="t" l="l"/>
              <a:pathLst>
                <a:path h="668781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3705"/>
                  </a:lnTo>
                  <a:cubicBezTo>
                    <a:pt x="2400525" y="648600"/>
                    <a:pt x="2380344" y="668781"/>
                    <a:pt x="2355449" y="668781"/>
                  </a:cubicBezTo>
                  <a:lnTo>
                    <a:pt x="45076" y="668781"/>
                  </a:lnTo>
                  <a:cubicBezTo>
                    <a:pt x="20181" y="668781"/>
                    <a:pt x="0" y="648600"/>
                    <a:pt x="0" y="623705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2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Salmonella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230182"/>
            <a:ext cx="5947172" cy="3688302"/>
            <a:chOff x="0" y="0"/>
            <a:chExt cx="1260114" cy="7814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81494"/>
            </a:xfrm>
            <a:custGeom>
              <a:avLst/>
              <a:gdLst/>
              <a:ahLst/>
              <a:cxnLst/>
              <a:rect r="r" b="b" t="t" l="l"/>
              <a:pathLst>
                <a:path h="781494" w="1260114">
                  <a:moveTo>
                    <a:pt x="45562" y="0"/>
                  </a:moveTo>
                  <a:lnTo>
                    <a:pt x="1214552" y="0"/>
                  </a:lnTo>
                  <a:cubicBezTo>
                    <a:pt x="1226635" y="0"/>
                    <a:pt x="1238224" y="4800"/>
                    <a:pt x="1246769" y="13345"/>
                  </a:cubicBezTo>
                  <a:cubicBezTo>
                    <a:pt x="1255314" y="21890"/>
                    <a:pt x="1260114" y="33478"/>
                    <a:pt x="1260114" y="45562"/>
                  </a:cubicBezTo>
                  <a:lnTo>
                    <a:pt x="1260114" y="735932"/>
                  </a:lnTo>
                  <a:cubicBezTo>
                    <a:pt x="1260114" y="761095"/>
                    <a:pt x="1239715" y="781494"/>
                    <a:pt x="1214552" y="781494"/>
                  </a:cubicBezTo>
                  <a:lnTo>
                    <a:pt x="45562" y="781494"/>
                  </a:lnTo>
                  <a:cubicBezTo>
                    <a:pt x="20399" y="781494"/>
                    <a:pt x="0" y="761095"/>
                    <a:pt x="0" y="735932"/>
                  </a:cubicBezTo>
                  <a:lnTo>
                    <a:pt x="0" y="45562"/>
                  </a:lnTo>
                  <a:cubicBezTo>
                    <a:pt x="0" y="33478"/>
                    <a:pt x="4800" y="21890"/>
                    <a:pt x="13345" y="13345"/>
                  </a:cubicBezTo>
                  <a:cubicBezTo>
                    <a:pt x="21890" y="4800"/>
                    <a:pt x="33478" y="0"/>
                    <a:pt x="45562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7583" r="0" b="-1758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Βacterium which which causes salmonellosis, a diarrhoea caused by contaminated food.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908959"/>
            <a:ext cx="489051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6521" y="2211313"/>
            <a:ext cx="5977479" cy="3583346"/>
            <a:chOff x="0" y="0"/>
            <a:chExt cx="1260114" cy="7554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60114" cy="755406"/>
            </a:xfrm>
            <a:custGeom>
              <a:avLst/>
              <a:gdLst/>
              <a:ahLst/>
              <a:cxnLst/>
              <a:rect r="r" b="b" t="t" l="l"/>
              <a:pathLst>
                <a:path h="75540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10075"/>
                  </a:lnTo>
                  <a:cubicBezTo>
                    <a:pt x="1260114" y="735111"/>
                    <a:pt x="1239818" y="755406"/>
                    <a:pt x="1214783" y="755406"/>
                  </a:cubicBezTo>
                  <a:lnTo>
                    <a:pt x="45331" y="755406"/>
                  </a:lnTo>
                  <a:cubicBezTo>
                    <a:pt x="20296" y="755406"/>
                    <a:pt x="0" y="735111"/>
                    <a:pt x="0" y="710075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206" r="-52997" b="-6166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Certain species of Clostridium bacterium cause toxic shock and other dangerous infections.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425125" y="185048"/>
            <a:ext cx="6698316" cy="1875662"/>
            <a:chOff x="0" y="0"/>
            <a:chExt cx="2400525" cy="67219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400525" cy="672195"/>
            </a:xfrm>
            <a:custGeom>
              <a:avLst/>
              <a:gdLst/>
              <a:ahLst/>
              <a:cxnLst/>
              <a:rect r="r" b="b" t="t" l="l"/>
              <a:pathLst>
                <a:path h="672195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Clostridium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855554"/>
            <a:ext cx="489051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Streptococcus pneumonia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04433"/>
            <a:ext cx="5977479" cy="3490226"/>
            <a:chOff x="0" y="0"/>
            <a:chExt cx="1260114" cy="7357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5775"/>
            </a:xfrm>
            <a:custGeom>
              <a:avLst/>
              <a:gdLst/>
              <a:ahLst/>
              <a:cxnLst/>
              <a:rect r="r" b="b" t="t" l="l"/>
              <a:pathLst>
                <a:path h="735775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0444"/>
                  </a:lnTo>
                  <a:cubicBezTo>
                    <a:pt x="1260114" y="715480"/>
                    <a:pt x="1239818" y="735775"/>
                    <a:pt x="1214783" y="735775"/>
                  </a:cubicBezTo>
                  <a:lnTo>
                    <a:pt x="45331" y="735775"/>
                  </a:lnTo>
                  <a:cubicBezTo>
                    <a:pt x="20296" y="735775"/>
                    <a:pt x="0" y="715480"/>
                    <a:pt x="0" y="69044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5188" t="-6647" r="-46734" b="-66895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A bacterium which mainly causes pneumonia and other infections too such as otitis, meningitis.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855554"/>
            <a:ext cx="489051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Bacillus cereus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279683"/>
            <a:ext cx="5977479" cy="3524501"/>
            <a:chOff x="0" y="0"/>
            <a:chExt cx="1260114" cy="7430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43001"/>
            </a:xfrm>
            <a:custGeom>
              <a:avLst/>
              <a:gdLst/>
              <a:ahLst/>
              <a:cxnLst/>
              <a:rect r="r" b="b" t="t" l="l"/>
              <a:pathLst>
                <a:path h="74300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7670"/>
                  </a:lnTo>
                  <a:cubicBezTo>
                    <a:pt x="1260114" y="722705"/>
                    <a:pt x="1239818" y="743001"/>
                    <a:pt x="1214783" y="743001"/>
                  </a:cubicBezTo>
                  <a:lnTo>
                    <a:pt x="45331" y="743001"/>
                  </a:lnTo>
                  <a:cubicBezTo>
                    <a:pt x="20296" y="743001"/>
                    <a:pt x="0" y="722705"/>
                    <a:pt x="0" y="69767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3"/>
              <a:stretch>
                <a:fillRect l="-2422" t="0" r="-2422" b="0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Bacterium that causes gastrointestinal diseases.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73918" y="5855554"/>
            <a:ext cx="489051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Helicobacter pylori</a:t>
              </a:r>
            </a:p>
            <a:p>
              <a:pPr>
                <a:lnSpc>
                  <a:spcPts val="16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180682"/>
            <a:ext cx="5977479" cy="3528253"/>
            <a:chOff x="0" y="0"/>
            <a:chExt cx="1260114" cy="7437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43792"/>
            </a:xfrm>
            <a:custGeom>
              <a:avLst/>
              <a:gdLst/>
              <a:ahLst/>
              <a:cxnLst/>
              <a:rect r="r" b="b" t="t" l="l"/>
              <a:pathLst>
                <a:path h="743792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8460"/>
                  </a:lnTo>
                  <a:cubicBezTo>
                    <a:pt x="1260114" y="723496"/>
                    <a:pt x="1239818" y="743792"/>
                    <a:pt x="1214783" y="743792"/>
                  </a:cubicBezTo>
                  <a:lnTo>
                    <a:pt x="45331" y="743792"/>
                  </a:lnTo>
                  <a:cubicBezTo>
                    <a:pt x="20296" y="743792"/>
                    <a:pt x="0" y="723496"/>
                    <a:pt x="0" y="69846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3487" r="0" b="-13487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21805"/>
            <a:chOff x="0" y="0"/>
            <a:chExt cx="2400525" cy="8679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67920"/>
            </a:xfrm>
            <a:custGeom>
              <a:avLst/>
              <a:gdLst/>
              <a:ahLst/>
              <a:cxnLst/>
              <a:rect r="r" b="b" t="t" l="l"/>
              <a:pathLst>
                <a:path h="867920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25155"/>
                  </a:lnTo>
                  <a:cubicBezTo>
                    <a:pt x="2400525" y="836497"/>
                    <a:pt x="2396020" y="847375"/>
                    <a:pt x="2388000" y="855395"/>
                  </a:cubicBezTo>
                  <a:cubicBezTo>
                    <a:pt x="2379980" y="863415"/>
                    <a:pt x="2369102" y="867920"/>
                    <a:pt x="2357761" y="867920"/>
                  </a:cubicBezTo>
                  <a:lnTo>
                    <a:pt x="42765" y="867920"/>
                  </a:lnTo>
                  <a:cubicBezTo>
                    <a:pt x="31423" y="867920"/>
                    <a:pt x="20545" y="863415"/>
                    <a:pt x="12525" y="855395"/>
                  </a:cubicBezTo>
                  <a:cubicBezTo>
                    <a:pt x="4506" y="847375"/>
                    <a:pt x="0" y="836497"/>
                    <a:pt x="0" y="825155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63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Bacterium that causes ulcers in the stomach and duodenum.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9025" y="5836959"/>
            <a:ext cx="489051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Antimicrobial Resistance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1D0E80F40FC40A0AC5446D3E68E4C" ma:contentTypeVersion="18" ma:contentTypeDescription="Create a new document." ma:contentTypeScope="" ma:versionID="4afd713d915b64e70ac4f123b7419c20">
  <xsd:schema xmlns:xsd="http://www.w3.org/2001/XMLSchema" xmlns:xs="http://www.w3.org/2001/XMLSchema" xmlns:p="http://schemas.microsoft.com/office/2006/metadata/properties" xmlns:ns2="b52a108e-5039-4255-9b08-41efa128c942" xmlns:ns3="f3050677-c956-48d1-88f1-1e5f36ffa1d3" targetNamespace="http://schemas.microsoft.com/office/2006/metadata/properties" ma:root="true" ma:fieldsID="a06df7e705a3f35faa2a06a844f03163" ns2:_="" ns3:_="">
    <xsd:import namespace="b52a108e-5039-4255-9b08-41efa128c942"/>
    <xsd:import namespace="f3050677-c956-48d1-88f1-1e5f36ffa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a108e-5039-4255-9b08-41efa128c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50677-c956-48d1-88f1-1e5f36ffa1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54a29-e0a6-470a-b571-f2607765b0e7}" ma:internalName="TaxCatchAll" ma:showField="CatchAllData" ma:web="f3050677-c956-48d1-88f1-1e5f36ffa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6E2E3A-CE37-45BB-8C8D-29F2BF69B494}"/>
</file>

<file path=customXml/itemProps2.xml><?xml version="1.0" encoding="utf-8"?>
<ds:datastoreItem xmlns:ds="http://schemas.openxmlformats.org/officeDocument/2006/customXml" ds:itemID="{8818DD53-EE41-441A-B8DF-2CAF3FA314E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DAGAtZUMknY</dc:identifier>
  <dcterms:modified xsi:type="dcterms:W3CDTF">2011-08-01T06:04:30Z</dcterms:modified>
  <cp:revision>1</cp:revision>
  <dc:title>Bacteria</dc:title>
</cp:coreProperties>
</file>