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AC Soft Icecream" charset="1" panose="02000603000000000000"/>
      <p:regular r:id="rId14"/>
    </p:embeddedFont>
    <p:embeddedFont>
      <p:font typeface="AC Soft Icecream Italics" charset="1" panose="02000603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  <p:embeddedFont>
      <p:font typeface="Noto Serif Display" charset="1" panose="02020502080505020204"/>
      <p:regular r:id="rId22"/>
    </p:embeddedFont>
    <p:embeddedFont>
      <p:font typeface="Noto Serif Display Bold" charset="1" panose="02020802080505020204"/>
      <p:regular r:id="rId23"/>
    </p:embeddedFont>
    <p:embeddedFont>
      <p:font typeface="Noto Serif Display Italics" charset="1" panose="02020502080505090204"/>
      <p:regular r:id="rId24"/>
    </p:embeddedFont>
    <p:embeddedFont>
      <p:font typeface="Noto Serif Display Bold Italics" charset="1" panose="02020802080505090204"/>
      <p:regular r:id="rId25"/>
    </p:embeddedFont>
    <p:embeddedFont>
      <p:font typeface="Noto Serif Display Thin" charset="1" panose="02020202080505020204"/>
      <p:regular r:id="rId26"/>
    </p:embeddedFont>
    <p:embeddedFont>
      <p:font typeface="Noto Serif Display Thin Italics" charset="1" panose="02020202080505090204"/>
      <p:regular r:id="rId27"/>
    </p:embeddedFont>
    <p:embeddedFont>
      <p:font typeface="Noto Serif Display Extra-Light" charset="1" panose="02020302080505020204"/>
      <p:regular r:id="rId28"/>
    </p:embeddedFont>
    <p:embeddedFont>
      <p:font typeface="Noto Serif Display Extra-Light Italics" charset="1" panose="02020302080505090204"/>
      <p:regular r:id="rId29"/>
    </p:embeddedFont>
    <p:embeddedFont>
      <p:font typeface="Noto Serif Display Light" charset="1" panose="02020402080505020204"/>
      <p:regular r:id="rId30"/>
    </p:embeddedFont>
    <p:embeddedFont>
      <p:font typeface="Noto Serif Display Light Italics" charset="1" panose="02020402080505090204"/>
      <p:regular r:id="rId31"/>
    </p:embeddedFont>
    <p:embeddedFont>
      <p:font typeface="Noto Serif Display Medium" charset="1" panose="02020602080505020204"/>
      <p:regular r:id="rId32"/>
    </p:embeddedFont>
    <p:embeddedFont>
      <p:font typeface="Noto Serif Display Medium Italics" charset="1" panose="02020602080505090204"/>
      <p:regular r:id="rId33"/>
    </p:embeddedFont>
    <p:embeddedFont>
      <p:font typeface="Noto Serif Display Semi-Bold" charset="1" panose="02020702080505020204"/>
      <p:regular r:id="rId34"/>
    </p:embeddedFont>
    <p:embeddedFont>
      <p:font typeface="Noto Serif Display Semi-Bold Italics" charset="1" panose="02020702080505090204"/>
      <p:regular r:id="rId35"/>
    </p:embeddedFont>
    <p:embeddedFont>
      <p:font typeface="Noto Serif Display Ultra-Bold" charset="1" panose="02020902080505020204"/>
      <p:regular r:id="rId36"/>
    </p:embeddedFont>
    <p:embeddedFont>
      <p:font typeface="Noto Serif Display Ultra-Bold Italics" charset="1" panose="02020902080505090204"/>
      <p:regular r:id="rId37"/>
    </p:embeddedFont>
    <p:embeddedFont>
      <p:font typeface="Noto Serif Display Heavy" charset="1" panose="02020A02080505020204"/>
      <p:regular r:id="rId38"/>
    </p:embeddedFont>
    <p:embeddedFont>
      <p:font typeface="Noto Serif Display Heavy Italics" charset="1" panose="02020A0208050509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customXml" Target="../customXml/item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9" Type="http://schemas.openxmlformats.org/officeDocument/2006/relationships/font" Target="fonts/font29.fntdata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49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44" Type="http://schemas.openxmlformats.org/officeDocument/2006/relationships/slide" Target="slides/slide5.xml"/><Relationship Id="rId52" Type="http://schemas.openxmlformats.org/officeDocument/2006/relationships/customXml" Target="../customXml/item3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51" Type="http://schemas.openxmlformats.org/officeDocument/2006/relationships/customXml" Target="../customXml/item2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slide" Target="slides/slide7.xml"/><Relationship Id="rId20" Type="http://schemas.openxmlformats.org/officeDocument/2006/relationships/font" Target="fonts/font20.fntdata"/><Relationship Id="rId41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6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Aspergillus fumigatus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087561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22137"/>
            <a:chOff x="0" y="0"/>
            <a:chExt cx="2400525" cy="8680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68039"/>
            </a:xfrm>
            <a:custGeom>
              <a:avLst/>
              <a:gdLst/>
              <a:ahLst/>
              <a:cxnLst/>
              <a:rect r="r" b="b" t="t" l="l"/>
              <a:pathLst>
                <a:path h="86803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25275"/>
                  </a:lnTo>
                  <a:cubicBezTo>
                    <a:pt x="2400525" y="836617"/>
                    <a:pt x="2396020" y="847494"/>
                    <a:pt x="2388000" y="855514"/>
                  </a:cubicBezTo>
                  <a:cubicBezTo>
                    <a:pt x="2379980" y="863534"/>
                    <a:pt x="2369102" y="868039"/>
                    <a:pt x="2357761" y="868039"/>
                  </a:cubicBezTo>
                  <a:lnTo>
                    <a:pt x="42765" y="868039"/>
                  </a:lnTo>
                  <a:cubicBezTo>
                    <a:pt x="31423" y="868039"/>
                    <a:pt x="20545" y="863534"/>
                    <a:pt x="12525" y="855514"/>
                  </a:cubicBezTo>
                  <a:cubicBezTo>
                    <a:pt x="4506" y="847494"/>
                    <a:pt x="0" y="836617"/>
                    <a:pt x="0" y="825275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537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AC Soft Icecream"/>
                </a:rPr>
                <a:t>Fungus that causes pulmonary aspergillosis and manifests itself mainly in people whose immune system is underfunctioning.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9025" y="5794659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191766"/>
            <a:chOff x="0" y="0"/>
            <a:chExt cx="2400525" cy="785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85479"/>
            </a:xfrm>
            <a:custGeom>
              <a:avLst/>
              <a:gdLst/>
              <a:ahLst/>
              <a:cxnLst/>
              <a:rect r="r" b="b" t="t" l="l"/>
              <a:pathLst>
                <a:path h="785479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40403"/>
                  </a:lnTo>
                  <a:cubicBezTo>
                    <a:pt x="2400525" y="752358"/>
                    <a:pt x="2395776" y="763823"/>
                    <a:pt x="2387323" y="772277"/>
                  </a:cubicBezTo>
                  <a:cubicBezTo>
                    <a:pt x="2378869" y="780730"/>
                    <a:pt x="2367404" y="785479"/>
                    <a:pt x="2355449" y="785479"/>
                  </a:cubicBezTo>
                  <a:lnTo>
                    <a:pt x="45076" y="785479"/>
                  </a:lnTo>
                  <a:cubicBezTo>
                    <a:pt x="20181" y="785479"/>
                    <a:pt x="0" y="765298"/>
                    <a:pt x="0" y="740403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093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Trichophyton rubrum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66" t="0" r="-5166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7887048"/>
            <a:ext cx="6698316" cy="2407248"/>
            <a:chOff x="0" y="0"/>
            <a:chExt cx="2400525" cy="8627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62703"/>
            </a:xfrm>
            <a:custGeom>
              <a:avLst/>
              <a:gdLst/>
              <a:ahLst/>
              <a:cxnLst/>
              <a:rect r="r" b="b" t="t" l="l"/>
              <a:pathLst>
                <a:path h="862703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19939"/>
                  </a:lnTo>
                  <a:cubicBezTo>
                    <a:pt x="2400525" y="831281"/>
                    <a:pt x="2396020" y="842158"/>
                    <a:pt x="2388000" y="850178"/>
                  </a:cubicBezTo>
                  <a:cubicBezTo>
                    <a:pt x="2379980" y="858198"/>
                    <a:pt x="2369102" y="862703"/>
                    <a:pt x="2357761" y="862703"/>
                  </a:cubicBezTo>
                  <a:lnTo>
                    <a:pt x="42765" y="862703"/>
                  </a:lnTo>
                  <a:cubicBezTo>
                    <a:pt x="31423" y="862703"/>
                    <a:pt x="20545" y="858198"/>
                    <a:pt x="12525" y="850178"/>
                  </a:cubicBezTo>
                  <a:cubicBezTo>
                    <a:pt x="4506" y="842158"/>
                    <a:pt x="0" y="831281"/>
                    <a:pt x="0" y="819939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484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Fungus that causes dermatophytosis, i.e. circular rashes on the body. It thrives in warm, moist areas on the skin (eg, between the toes).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764855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287815" y="6648464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594438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69549" y="5913970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Blastomyces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084426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30842" y="7896573"/>
            <a:ext cx="6698316" cy="2358974"/>
            <a:chOff x="0" y="0"/>
            <a:chExt cx="2400525" cy="8454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45403"/>
            </a:xfrm>
            <a:custGeom>
              <a:avLst/>
              <a:gdLst/>
              <a:ahLst/>
              <a:cxnLst/>
              <a:rect r="r" b="b" t="t" l="l"/>
              <a:pathLst>
                <a:path h="845403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02638"/>
                  </a:lnTo>
                  <a:cubicBezTo>
                    <a:pt x="2400525" y="813980"/>
                    <a:pt x="2396020" y="824858"/>
                    <a:pt x="2388000" y="832877"/>
                  </a:cubicBezTo>
                  <a:cubicBezTo>
                    <a:pt x="2379980" y="840897"/>
                    <a:pt x="2369102" y="845403"/>
                    <a:pt x="2357761" y="845403"/>
                  </a:cubicBezTo>
                  <a:lnTo>
                    <a:pt x="42765" y="845403"/>
                  </a:lnTo>
                  <a:cubicBezTo>
                    <a:pt x="31423" y="845403"/>
                    <a:pt x="20545" y="840897"/>
                    <a:pt x="12525" y="832877"/>
                  </a:cubicBezTo>
                  <a:cubicBezTo>
                    <a:pt x="4506" y="824858"/>
                    <a:pt x="0" y="813980"/>
                    <a:pt x="0" y="802638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2400525" cy="864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75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Also known as yeast. Some of its species however can cause infections such as blastomycosis, a lung infection, from a fungus found in wood and soil.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08202" y="5777672"/>
            <a:ext cx="5325411" cy="64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Candida albicans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t="0" r="-513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77313"/>
            <a:chOff x="0" y="0"/>
            <a:chExt cx="2400525" cy="8878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7813"/>
            </a:xfrm>
            <a:custGeom>
              <a:avLst/>
              <a:gdLst/>
              <a:ahLst/>
              <a:cxnLst/>
              <a:rect r="r" b="b" t="t" l="l"/>
              <a:pathLst>
                <a:path h="887813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5048"/>
                  </a:lnTo>
                  <a:cubicBezTo>
                    <a:pt x="2400525" y="856390"/>
                    <a:pt x="2396020" y="867268"/>
                    <a:pt x="2388000" y="875287"/>
                  </a:cubicBezTo>
                  <a:cubicBezTo>
                    <a:pt x="2379980" y="883307"/>
                    <a:pt x="2369102" y="887813"/>
                    <a:pt x="2357761" y="887813"/>
                  </a:cubicBezTo>
                  <a:lnTo>
                    <a:pt x="42765" y="887813"/>
                  </a:lnTo>
                  <a:cubicBezTo>
                    <a:pt x="31423" y="887813"/>
                    <a:pt x="20545" y="883307"/>
                    <a:pt x="12525" y="875287"/>
                  </a:cubicBezTo>
                  <a:cubicBezTo>
                    <a:pt x="4506" y="867268"/>
                    <a:pt x="0" y="856390"/>
                    <a:pt x="0" y="845048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2400525" cy="983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AC Soft Icecream"/>
                </a:rPr>
                <a:t>Fungus that causes stomatitis, vaginitis or pulmonary candidiasis, depends on the organ that will be affected.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73918" y="5822980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Coccidioides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64499"/>
            <a:chOff x="0" y="0"/>
            <a:chExt cx="2400525" cy="8832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3221"/>
            </a:xfrm>
            <a:custGeom>
              <a:avLst/>
              <a:gdLst/>
              <a:ahLst/>
              <a:cxnLst/>
              <a:rect r="r" b="b" t="t" l="l"/>
              <a:pathLst>
                <a:path h="883221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0456"/>
                  </a:lnTo>
                  <a:cubicBezTo>
                    <a:pt x="2400525" y="851798"/>
                    <a:pt x="2396020" y="862676"/>
                    <a:pt x="2388000" y="870695"/>
                  </a:cubicBezTo>
                  <a:cubicBezTo>
                    <a:pt x="2379980" y="878715"/>
                    <a:pt x="2369102" y="883221"/>
                    <a:pt x="2357761" y="883221"/>
                  </a:cubicBezTo>
                  <a:lnTo>
                    <a:pt x="42765" y="883221"/>
                  </a:lnTo>
                  <a:cubicBezTo>
                    <a:pt x="31423" y="883221"/>
                    <a:pt x="20545" y="878715"/>
                    <a:pt x="12525" y="870695"/>
                  </a:cubicBezTo>
                  <a:cubicBezTo>
                    <a:pt x="4506" y="862676"/>
                    <a:pt x="0" y="851798"/>
                    <a:pt x="0" y="84045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68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It is found on the ground and transmitted through the air. It causes coccidioidomycosis or valley fever and rashes.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9025" y="5908959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70018" y="214816"/>
            <a:ext cx="6698316" cy="2191766"/>
            <a:chOff x="0" y="0"/>
            <a:chExt cx="2400525" cy="785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85479"/>
            </a:xfrm>
            <a:custGeom>
              <a:avLst/>
              <a:gdLst/>
              <a:ahLst/>
              <a:cxnLst/>
              <a:rect r="r" b="b" t="t" l="l"/>
              <a:pathLst>
                <a:path h="785479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40403"/>
                  </a:lnTo>
                  <a:cubicBezTo>
                    <a:pt x="2400525" y="752358"/>
                    <a:pt x="2395776" y="763823"/>
                    <a:pt x="2387323" y="772277"/>
                  </a:cubicBezTo>
                  <a:cubicBezTo>
                    <a:pt x="2378869" y="780730"/>
                    <a:pt x="2367404" y="785479"/>
                    <a:pt x="2355449" y="785479"/>
                  </a:cubicBezTo>
                  <a:lnTo>
                    <a:pt x="45076" y="785479"/>
                  </a:lnTo>
                  <a:cubicBezTo>
                    <a:pt x="20181" y="785479"/>
                    <a:pt x="0" y="765298"/>
                    <a:pt x="0" y="740403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093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Cryptococcus neoformans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32888"/>
            <a:chOff x="0" y="0"/>
            <a:chExt cx="2400525" cy="8718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71892"/>
            </a:xfrm>
            <a:custGeom>
              <a:avLst/>
              <a:gdLst/>
              <a:ahLst/>
              <a:cxnLst/>
              <a:rect r="r" b="b" t="t" l="l"/>
              <a:pathLst>
                <a:path h="871892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29127"/>
                  </a:lnTo>
                  <a:cubicBezTo>
                    <a:pt x="2400525" y="840469"/>
                    <a:pt x="2396020" y="851347"/>
                    <a:pt x="2388000" y="859367"/>
                  </a:cubicBezTo>
                  <a:cubicBezTo>
                    <a:pt x="2379980" y="867386"/>
                    <a:pt x="2369102" y="871892"/>
                    <a:pt x="2357761" y="871892"/>
                  </a:cubicBezTo>
                  <a:lnTo>
                    <a:pt x="42765" y="871892"/>
                  </a:lnTo>
                  <a:cubicBezTo>
                    <a:pt x="31423" y="871892"/>
                    <a:pt x="20545" y="867386"/>
                    <a:pt x="12525" y="859367"/>
                  </a:cubicBezTo>
                  <a:cubicBezTo>
                    <a:pt x="4506" y="851347"/>
                    <a:pt x="0" y="840469"/>
                    <a:pt x="0" y="82912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400525" cy="909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It causes </a:t>
              </a: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cryptococcosis with symptoms that look like bronchitis. It is found in the environment and mainly affects immunocompromised patients.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9025" y="5908959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Histoplasma capsulatum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t="0" r="-513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76957"/>
            <a:chOff x="0" y="0"/>
            <a:chExt cx="2400525" cy="88768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7685"/>
            </a:xfrm>
            <a:custGeom>
              <a:avLst/>
              <a:gdLst/>
              <a:ahLst/>
              <a:cxnLst/>
              <a:rect r="r" b="b" t="t" l="l"/>
              <a:pathLst>
                <a:path h="88768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4921"/>
                  </a:lnTo>
                  <a:cubicBezTo>
                    <a:pt x="2400525" y="856263"/>
                    <a:pt x="2396020" y="867140"/>
                    <a:pt x="2388000" y="875160"/>
                  </a:cubicBezTo>
                  <a:cubicBezTo>
                    <a:pt x="2379980" y="883180"/>
                    <a:pt x="2369102" y="887685"/>
                    <a:pt x="2357761" y="887685"/>
                  </a:cubicBezTo>
                  <a:lnTo>
                    <a:pt x="42765" y="887685"/>
                  </a:lnTo>
                  <a:cubicBezTo>
                    <a:pt x="31423" y="887685"/>
                    <a:pt x="20545" y="883180"/>
                    <a:pt x="12525" y="875160"/>
                  </a:cubicBezTo>
                  <a:cubicBezTo>
                    <a:pt x="4506" y="867140"/>
                    <a:pt x="0" y="856263"/>
                    <a:pt x="0" y="844921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400525" cy="925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71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Fungus that is found in the environment and can cause an infection in the lung. Some of the symptoms are fever, cough and fatigue.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9025" y="5908959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Mucormycetes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t="0" r="-513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03043"/>
            <a:chOff x="0" y="0"/>
            <a:chExt cx="2400525" cy="8611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61196"/>
            </a:xfrm>
            <a:custGeom>
              <a:avLst/>
              <a:gdLst/>
              <a:ahLst/>
              <a:cxnLst/>
              <a:rect r="r" b="b" t="t" l="l"/>
              <a:pathLst>
                <a:path h="861196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18432"/>
                  </a:lnTo>
                  <a:cubicBezTo>
                    <a:pt x="2400525" y="829773"/>
                    <a:pt x="2396020" y="840651"/>
                    <a:pt x="2388000" y="848671"/>
                  </a:cubicBezTo>
                  <a:cubicBezTo>
                    <a:pt x="2379980" y="856691"/>
                    <a:pt x="2369102" y="861196"/>
                    <a:pt x="2357761" y="861196"/>
                  </a:cubicBezTo>
                  <a:lnTo>
                    <a:pt x="42765" y="861196"/>
                  </a:lnTo>
                  <a:cubicBezTo>
                    <a:pt x="31423" y="861196"/>
                    <a:pt x="20545" y="856691"/>
                    <a:pt x="12525" y="848671"/>
                  </a:cubicBezTo>
                  <a:cubicBezTo>
                    <a:pt x="4506" y="840651"/>
                    <a:pt x="0" y="829773"/>
                    <a:pt x="0" y="818432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400525" cy="88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0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A fungus that causes mucormycosis that affects the nose and paranasal sinuses. It can be fatal to</a:t>
              </a:r>
            </a:p>
            <a:p>
              <a:pPr algn="ctr">
                <a:lnSpc>
                  <a:spcPts val="330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immunocompromised patients.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9025" y="5908959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 Epidermophyton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7887048"/>
            <a:ext cx="6698316" cy="2526639"/>
            <a:chOff x="0" y="0"/>
            <a:chExt cx="2400525" cy="9054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905490"/>
            </a:xfrm>
            <a:custGeom>
              <a:avLst/>
              <a:gdLst/>
              <a:ahLst/>
              <a:cxnLst/>
              <a:rect r="r" b="b" t="t" l="l"/>
              <a:pathLst>
                <a:path h="90549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62726"/>
                  </a:lnTo>
                  <a:cubicBezTo>
                    <a:pt x="2400525" y="874068"/>
                    <a:pt x="2396020" y="884945"/>
                    <a:pt x="2388000" y="892965"/>
                  </a:cubicBezTo>
                  <a:cubicBezTo>
                    <a:pt x="2379980" y="900985"/>
                    <a:pt x="2369102" y="905490"/>
                    <a:pt x="2357761" y="905490"/>
                  </a:cubicBezTo>
                  <a:lnTo>
                    <a:pt x="42765" y="905490"/>
                  </a:lnTo>
                  <a:cubicBezTo>
                    <a:pt x="31423" y="905490"/>
                    <a:pt x="20545" y="900985"/>
                    <a:pt x="12525" y="892965"/>
                  </a:cubicBezTo>
                  <a:cubicBezTo>
                    <a:pt x="4506" y="884945"/>
                    <a:pt x="0" y="874068"/>
                    <a:pt x="0" y="86272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400525" cy="943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5"/>
                </a:lnSpc>
              </a:pPr>
              <a:r>
                <a:rPr lang="en-US" sz="2899">
                  <a:solidFill>
                    <a:srgbClr val="FFFFFF"/>
                  </a:solidFill>
                  <a:latin typeface="AC Soft Icecream"/>
                </a:rPr>
                <a:t>Fungus that causes ringworm, which is a fungal infection of the skin.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-307479" y="10477184"/>
            <a:ext cx="9403388" cy="214816"/>
            <a:chOff x="0" y="0"/>
            <a:chExt cx="3369962" cy="7698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369962" cy="76985"/>
            </a:xfrm>
            <a:custGeom>
              <a:avLst/>
              <a:gdLst/>
              <a:ahLst/>
              <a:cxnLst/>
              <a:rect r="r" b="b" t="t" l="l"/>
              <a:pathLst>
                <a:path h="76985" w="3369962">
                  <a:moveTo>
                    <a:pt x="0" y="0"/>
                  </a:moveTo>
                  <a:lnTo>
                    <a:pt x="3369962" y="0"/>
                  </a:lnTo>
                  <a:lnTo>
                    <a:pt x="3369962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3369962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Pneumocystis jirovecii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7887048"/>
            <a:ext cx="6698316" cy="2436254"/>
            <a:chOff x="0" y="0"/>
            <a:chExt cx="2400525" cy="87309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73098"/>
            </a:xfrm>
            <a:custGeom>
              <a:avLst/>
              <a:gdLst/>
              <a:ahLst/>
              <a:cxnLst/>
              <a:rect r="r" b="b" t="t" l="l"/>
              <a:pathLst>
                <a:path h="87309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30334"/>
                  </a:lnTo>
                  <a:cubicBezTo>
                    <a:pt x="2400525" y="841676"/>
                    <a:pt x="2396020" y="852553"/>
                    <a:pt x="2388000" y="860573"/>
                  </a:cubicBezTo>
                  <a:cubicBezTo>
                    <a:pt x="2379980" y="868593"/>
                    <a:pt x="2369102" y="873098"/>
                    <a:pt x="2357761" y="873098"/>
                  </a:cubicBezTo>
                  <a:lnTo>
                    <a:pt x="42765" y="873098"/>
                  </a:lnTo>
                  <a:cubicBezTo>
                    <a:pt x="31423" y="873098"/>
                    <a:pt x="20545" y="868593"/>
                    <a:pt x="12525" y="860573"/>
                  </a:cubicBezTo>
                  <a:cubicBezTo>
                    <a:pt x="4506" y="852553"/>
                    <a:pt x="0" y="841676"/>
                    <a:pt x="0" y="83033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58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Fungus that causes pneumonia in immunocompromised patients and especially in HIV patients.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84647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056024" y="6662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287815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420" y="6479114"/>
            <a:ext cx="505510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9025" y="5908959"/>
            <a:ext cx="4890515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Antimicrobial Resistance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A02AC666-D1CA-4A47-9591-2BC3BE69D39C}"/>
</file>

<file path=customXml/itemProps2.xml><?xml version="1.0" encoding="utf-8"?>
<ds:datastoreItem xmlns:ds="http://schemas.openxmlformats.org/officeDocument/2006/customXml" ds:itemID="{2C77F69B-7B99-41DD-83FF-E66C6BCB431C}"/>
</file>

<file path=customXml/itemProps3.xml><?xml version="1.0" encoding="utf-8"?>
<ds:datastoreItem xmlns:ds="http://schemas.openxmlformats.org/officeDocument/2006/customXml" ds:itemID="{FEA2B410-D6EC-44CC-94C5-349A9F51B5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</dc:title>
  <cp:revision>1</cp:revision>
  <dcterms:created xsi:type="dcterms:W3CDTF">2006-08-16T00:00:00Z</dcterms:created>
  <dcterms:modified xsi:type="dcterms:W3CDTF">2011-08-01T06:04:30Z</dcterms:modified>
  <dc:identifier>DAGAtmU11tI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