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C Soft Icecream" charset="1" panose="02000603000000000000"/>
      <p:regular r:id="rId10"/>
    </p:embeddedFont>
    <p:embeddedFont>
      <p:font typeface="AC Soft Icecream Italics" charset="1" panose="02000603000000000000"/>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Canva Sans Medium" charset="1" panose="020B0603030501040103"/>
      <p:regular r:id="rId16"/>
    </p:embeddedFont>
    <p:embeddedFont>
      <p:font typeface="Canva Sans Medium Italics" charset="1" panose="020B06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slide" Target="slides/slide1.xml"/><Relationship Id="rId26" Type="http://schemas.openxmlformats.org/officeDocument/2006/relationships/slide" Target="slides/slide9.xml"/><Relationship Id="rId8" Type="http://schemas.openxmlformats.org/officeDocument/2006/relationships/font" Target="fonts/font8.fntdata"/><Relationship Id="rId21" Type="http://schemas.openxmlformats.org/officeDocument/2006/relationships/slide" Target="slides/slide4.xml"/><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8.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slide" Target="slides/slide3.xml"/><Relationship Id="rId29" Type="http://schemas.openxmlformats.org/officeDocument/2006/relationships/customXml" Target="../customXml/item2.xml"/><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slide" Target="slides/slide7.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slide" Target="slides/slide6.xml"/><Relationship Id="rId5" Type="http://schemas.openxmlformats.org/officeDocument/2006/relationships/tableStyles" Target="tableStyles.xml"/><Relationship Id="rId28" Type="http://schemas.openxmlformats.org/officeDocument/2006/relationships/customXml" Target="../customXml/item1.xml"/><Relationship Id="rId10" Type="http://schemas.openxmlformats.org/officeDocument/2006/relationships/font" Target="fonts/font10.fntdata"/><Relationship Id="rId19" Type="http://schemas.openxmlformats.org/officeDocument/2006/relationships/slide" Target="slides/slide2.xml"/><Relationship Id="rId14" Type="http://schemas.openxmlformats.org/officeDocument/2006/relationships/font" Target="fonts/font14.fntdata"/><Relationship Id="rId22" Type="http://schemas.openxmlformats.org/officeDocument/2006/relationships/slide" Target="slides/slide5.xml"/><Relationship Id="rId27" Type="http://schemas.openxmlformats.org/officeDocument/2006/relationships/slide" Target="slides/slide10.xml"/><Relationship Id="rId4" Type="http://schemas.openxmlformats.org/officeDocument/2006/relationships/theme" Target="theme/theme1.xml"/><Relationship Id="rId9" Type="http://schemas.openxmlformats.org/officeDocument/2006/relationships/font" Target="fonts/font9.fntdata"/><Relationship Id="rId30"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268000"/>
            <a:chOff x="0" y="0"/>
            <a:chExt cx="2400525" cy="812800"/>
          </a:xfrm>
        </p:grpSpPr>
        <p:sp>
          <p:nvSpPr>
            <p:cNvPr name="Freeform 9" id="9"/>
            <p:cNvSpPr/>
            <p:nvPr/>
          </p:nvSpPr>
          <p:spPr>
            <a:xfrm flipH="false" flipV="false" rot="0">
              <a:off x="0" y="0"/>
              <a:ext cx="2400525" cy="812800"/>
            </a:xfrm>
            <a:custGeom>
              <a:avLst/>
              <a:gdLst/>
              <a:ahLst/>
              <a:cxnLst/>
              <a:rect r="r" b="b" t="t" l="l"/>
              <a:pathLst>
                <a:path h="812800" w="2400525">
                  <a:moveTo>
                    <a:pt x="45076" y="0"/>
                  </a:moveTo>
                  <a:lnTo>
                    <a:pt x="2355449" y="0"/>
                  </a:lnTo>
                  <a:cubicBezTo>
                    <a:pt x="2380344" y="0"/>
                    <a:pt x="2400525" y="20181"/>
                    <a:pt x="2400525" y="45076"/>
                  </a:cubicBezTo>
                  <a:lnTo>
                    <a:pt x="2400525" y="767724"/>
                  </a:lnTo>
                  <a:cubicBezTo>
                    <a:pt x="2400525" y="779679"/>
                    <a:pt x="2395776" y="791144"/>
                    <a:pt x="2387323" y="799597"/>
                  </a:cubicBezTo>
                  <a:cubicBezTo>
                    <a:pt x="2378869" y="808051"/>
                    <a:pt x="2367404" y="812800"/>
                    <a:pt x="2355449" y="812800"/>
                  </a:cubicBezTo>
                  <a:lnTo>
                    <a:pt x="45076" y="812800"/>
                  </a:lnTo>
                  <a:cubicBezTo>
                    <a:pt x="20181" y="812800"/>
                    <a:pt x="0" y="792619"/>
                    <a:pt x="0" y="76772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28575"/>
              <a:ext cx="2400525" cy="841375"/>
            </a:xfrm>
            <a:prstGeom prst="rect">
              <a:avLst/>
            </a:prstGeom>
          </p:spPr>
          <p:txBody>
            <a:bodyPr anchor="ctr" rtlCol="false" tIns="50800" lIns="50800" bIns="50800" rIns="50800"/>
            <a:lstStyle/>
            <a:p>
              <a:pPr algn="ctr">
                <a:lnSpc>
                  <a:spcPts val="1960"/>
                </a:lnSpc>
              </a:pPr>
            </a:p>
          </p:txBody>
        </p:sp>
      </p:grpSp>
      <p:grpSp>
        <p:nvGrpSpPr>
          <p:cNvPr name="Group 11" id="11"/>
          <p:cNvGrpSpPr/>
          <p:nvPr/>
        </p:nvGrpSpPr>
        <p:grpSpPr>
          <a:xfrm rot="0">
            <a:off x="756000" y="2551937"/>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9736" t="0" r="-9736" b="0"/>
              </a:stretch>
            </a:blipFill>
            <a:ln w="85725" cap="rnd">
              <a:solidFill>
                <a:srgbClr val="FFFFFF"/>
              </a:solidFill>
              <a:prstDash val="solid"/>
              <a:round/>
            </a:ln>
          </p:spPr>
        </p:sp>
      </p:grpSp>
      <p:grpSp>
        <p:nvGrpSpPr>
          <p:cNvPr name="Group 13" id="13"/>
          <p:cNvGrpSpPr/>
          <p:nvPr/>
        </p:nvGrpSpPr>
        <p:grpSpPr>
          <a:xfrm rot="0">
            <a:off x="443217" y="6693287"/>
            <a:ext cx="6698316" cy="3565790"/>
            <a:chOff x="0" y="0"/>
            <a:chExt cx="2400525" cy="1277899"/>
          </a:xfrm>
        </p:grpSpPr>
        <p:sp>
          <p:nvSpPr>
            <p:cNvPr name="Freeform 14" id="14"/>
            <p:cNvSpPr/>
            <p:nvPr/>
          </p:nvSpPr>
          <p:spPr>
            <a:xfrm flipH="false" flipV="false" rot="0">
              <a:off x="0" y="0"/>
              <a:ext cx="2400525" cy="1277899"/>
            </a:xfrm>
            <a:custGeom>
              <a:avLst/>
              <a:gdLst/>
              <a:ahLst/>
              <a:cxnLst/>
              <a:rect r="r" b="b" t="t" l="l"/>
              <a:pathLst>
                <a:path h="1277899" w="2400525">
                  <a:moveTo>
                    <a:pt x="42765" y="0"/>
                  </a:moveTo>
                  <a:lnTo>
                    <a:pt x="2357761" y="0"/>
                  </a:lnTo>
                  <a:cubicBezTo>
                    <a:pt x="2369102" y="0"/>
                    <a:pt x="2379980" y="4506"/>
                    <a:pt x="2388000" y="12525"/>
                  </a:cubicBezTo>
                  <a:cubicBezTo>
                    <a:pt x="2396020" y="20545"/>
                    <a:pt x="2400525" y="31423"/>
                    <a:pt x="2400525" y="42765"/>
                  </a:cubicBezTo>
                  <a:lnTo>
                    <a:pt x="2400525" y="1235134"/>
                  </a:lnTo>
                  <a:cubicBezTo>
                    <a:pt x="2400525" y="1246476"/>
                    <a:pt x="2396020" y="1257353"/>
                    <a:pt x="2388000" y="1265373"/>
                  </a:cubicBezTo>
                  <a:cubicBezTo>
                    <a:pt x="2379980" y="1273393"/>
                    <a:pt x="2369102" y="1277899"/>
                    <a:pt x="2357761" y="1277899"/>
                  </a:cubicBezTo>
                  <a:lnTo>
                    <a:pt x="42765" y="1277899"/>
                  </a:lnTo>
                  <a:cubicBezTo>
                    <a:pt x="31423" y="1277899"/>
                    <a:pt x="20545" y="1273393"/>
                    <a:pt x="12525" y="1265373"/>
                  </a:cubicBezTo>
                  <a:cubicBezTo>
                    <a:pt x="4506" y="1257353"/>
                    <a:pt x="0" y="1246476"/>
                    <a:pt x="0" y="1235134"/>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85725"/>
              <a:ext cx="2400525" cy="1363624"/>
            </a:xfrm>
            <a:prstGeom prst="rect">
              <a:avLst/>
            </a:prstGeom>
          </p:spPr>
          <p:txBody>
            <a:bodyPr anchor="ctr" rtlCol="false" tIns="50800" lIns="50800" bIns="50800" rIns="50800"/>
            <a:lstStyle/>
            <a:p>
              <a:pPr algn="ctr">
                <a:lnSpc>
                  <a:spcPts val="3919"/>
                </a:lnSpc>
              </a:pPr>
              <a:r>
                <a:rPr lang="en-US" sz="2799" spc="-55">
                  <a:solidFill>
                    <a:srgbClr val="000000"/>
                  </a:solidFill>
                  <a:latin typeface="AC Soft Icecream"/>
                </a:rPr>
                <a:t>Virus that causes infection of the respiratory system. It can be spread through contact with infected people.</a:t>
              </a:r>
            </a:p>
            <a:p>
              <a:pPr algn="ctr">
                <a:lnSpc>
                  <a:spcPts val="3919"/>
                </a:lnSpc>
              </a:pPr>
              <a:r>
                <a:rPr lang="en-US" sz="2799" spc="-55">
                  <a:solidFill>
                    <a:srgbClr val="000000"/>
                  </a:solidFill>
                  <a:latin typeface="AC Soft Icecream"/>
                </a:rPr>
                <a:t>Adhering to measures such as wearing a mask and washing hands helps prevent its transmission.</a:t>
              </a:r>
            </a:p>
          </p:txBody>
        </p:sp>
      </p:grpSp>
      <p:sp>
        <p:nvSpPr>
          <p:cNvPr name="TextBox 16" id="16"/>
          <p:cNvSpPr txBox="true"/>
          <p:nvPr/>
        </p:nvSpPr>
        <p:spPr>
          <a:xfrm rot="0">
            <a:off x="443217" y="373905"/>
            <a:ext cx="6698316" cy="72707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C Soft Icecream"/>
              </a:rPr>
              <a:t>Coronavirus </a:t>
            </a:r>
            <a:r>
              <a:rPr lang="en-US" sz="3999">
                <a:solidFill>
                  <a:srgbClr val="000000"/>
                </a:solidFill>
                <a:latin typeface="AC Soft Icecream"/>
              </a:rPr>
              <a:t>(Covid-19)</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30842" y="0"/>
            <a:ext cx="6698316" cy="2125525"/>
            <a:chOff x="0" y="0"/>
            <a:chExt cx="2400525" cy="761740"/>
          </a:xfrm>
        </p:grpSpPr>
        <p:sp>
          <p:nvSpPr>
            <p:cNvPr name="Freeform 9" id="9"/>
            <p:cNvSpPr/>
            <p:nvPr/>
          </p:nvSpPr>
          <p:spPr>
            <a:xfrm flipH="false" flipV="false" rot="0">
              <a:off x="0" y="0"/>
              <a:ext cx="2400525" cy="761740"/>
            </a:xfrm>
            <a:custGeom>
              <a:avLst/>
              <a:gdLst/>
              <a:ahLst/>
              <a:cxnLst/>
              <a:rect r="r" b="b" t="t" l="l"/>
              <a:pathLst>
                <a:path h="761740" w="2400525">
                  <a:moveTo>
                    <a:pt x="45076" y="0"/>
                  </a:moveTo>
                  <a:lnTo>
                    <a:pt x="2355449" y="0"/>
                  </a:lnTo>
                  <a:cubicBezTo>
                    <a:pt x="2380344" y="0"/>
                    <a:pt x="2400525" y="20181"/>
                    <a:pt x="2400525" y="45076"/>
                  </a:cubicBezTo>
                  <a:lnTo>
                    <a:pt x="2400525" y="716664"/>
                  </a:lnTo>
                  <a:cubicBezTo>
                    <a:pt x="2400525" y="728619"/>
                    <a:pt x="2395776" y="740084"/>
                    <a:pt x="2387323" y="748537"/>
                  </a:cubicBezTo>
                  <a:cubicBezTo>
                    <a:pt x="2378869" y="756991"/>
                    <a:pt x="2367404" y="761740"/>
                    <a:pt x="2355449" y="761740"/>
                  </a:cubicBezTo>
                  <a:lnTo>
                    <a:pt x="45076" y="761740"/>
                  </a:lnTo>
                  <a:cubicBezTo>
                    <a:pt x="20181" y="761740"/>
                    <a:pt x="0" y="741559"/>
                    <a:pt x="0" y="71666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885565"/>
            </a:xfrm>
            <a:prstGeom prst="rect">
              <a:avLst/>
            </a:prstGeom>
          </p:spPr>
          <p:txBody>
            <a:bodyPr anchor="ctr" rtlCol="false" tIns="50800" lIns="50800" bIns="50800" rIns="50800"/>
            <a:lstStyle/>
            <a:p>
              <a:pPr algn="ctr">
                <a:lnSpc>
                  <a:spcPts val="5599"/>
                </a:lnSpc>
              </a:pPr>
              <a:r>
                <a:rPr lang="en-US" sz="3999">
                  <a:solidFill>
                    <a:srgbClr val="000000"/>
                  </a:solidFill>
                  <a:latin typeface="AC Soft Icecream"/>
                </a:rPr>
                <a:t>Morbillivirus - Μeasles</a:t>
              </a:r>
            </a:p>
          </p:txBody>
        </p:sp>
      </p:grpSp>
      <p:grpSp>
        <p:nvGrpSpPr>
          <p:cNvPr name="Group 11" id="11"/>
          <p:cNvGrpSpPr/>
          <p:nvPr/>
        </p:nvGrpSpPr>
        <p:grpSpPr>
          <a:xfrm rot="0">
            <a:off x="756000" y="2551937"/>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6678" t="0" r="-6678" b="0"/>
              </a:stretch>
            </a:blipFill>
            <a:ln w="85725" cap="rnd">
              <a:solidFill>
                <a:srgbClr val="FFFFFF"/>
              </a:solidFill>
              <a:prstDash val="solid"/>
              <a:round/>
            </a:ln>
          </p:spPr>
        </p:sp>
      </p:grpSp>
      <p:grpSp>
        <p:nvGrpSpPr>
          <p:cNvPr name="Group 13" id="13"/>
          <p:cNvGrpSpPr/>
          <p:nvPr/>
        </p:nvGrpSpPr>
        <p:grpSpPr>
          <a:xfrm rot="0">
            <a:off x="443217" y="6647398"/>
            <a:ext cx="6698316" cy="3696411"/>
            <a:chOff x="0" y="0"/>
            <a:chExt cx="2400525" cy="1324710"/>
          </a:xfrm>
        </p:grpSpPr>
        <p:sp>
          <p:nvSpPr>
            <p:cNvPr name="Freeform 14" id="14"/>
            <p:cNvSpPr/>
            <p:nvPr/>
          </p:nvSpPr>
          <p:spPr>
            <a:xfrm flipH="false" flipV="false" rot="0">
              <a:off x="0" y="0"/>
              <a:ext cx="2400525" cy="1324710"/>
            </a:xfrm>
            <a:custGeom>
              <a:avLst/>
              <a:gdLst/>
              <a:ahLst/>
              <a:cxnLst/>
              <a:rect r="r" b="b" t="t" l="l"/>
              <a:pathLst>
                <a:path h="1324710" w="2400525">
                  <a:moveTo>
                    <a:pt x="42765" y="0"/>
                  </a:moveTo>
                  <a:lnTo>
                    <a:pt x="2357761" y="0"/>
                  </a:lnTo>
                  <a:cubicBezTo>
                    <a:pt x="2369102" y="0"/>
                    <a:pt x="2379980" y="4506"/>
                    <a:pt x="2388000" y="12525"/>
                  </a:cubicBezTo>
                  <a:cubicBezTo>
                    <a:pt x="2396020" y="20545"/>
                    <a:pt x="2400525" y="31423"/>
                    <a:pt x="2400525" y="42765"/>
                  </a:cubicBezTo>
                  <a:lnTo>
                    <a:pt x="2400525" y="1281946"/>
                  </a:lnTo>
                  <a:cubicBezTo>
                    <a:pt x="2400525" y="1293288"/>
                    <a:pt x="2396020" y="1304165"/>
                    <a:pt x="2388000" y="1312185"/>
                  </a:cubicBezTo>
                  <a:cubicBezTo>
                    <a:pt x="2379980" y="1320205"/>
                    <a:pt x="2369102" y="1324710"/>
                    <a:pt x="2357761" y="1324710"/>
                  </a:cubicBezTo>
                  <a:lnTo>
                    <a:pt x="42765" y="1324710"/>
                  </a:lnTo>
                  <a:cubicBezTo>
                    <a:pt x="31423" y="1324710"/>
                    <a:pt x="20545" y="1320205"/>
                    <a:pt x="12525" y="1312185"/>
                  </a:cubicBezTo>
                  <a:cubicBezTo>
                    <a:pt x="4506" y="1304165"/>
                    <a:pt x="0" y="1293288"/>
                    <a:pt x="0" y="1281946"/>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85725"/>
              <a:ext cx="2400525" cy="1410435"/>
            </a:xfrm>
            <a:prstGeom prst="rect">
              <a:avLst/>
            </a:prstGeom>
          </p:spPr>
          <p:txBody>
            <a:bodyPr anchor="ctr" rtlCol="false" tIns="50800" lIns="50800" bIns="50800" rIns="50800"/>
            <a:lstStyle/>
            <a:p>
              <a:pPr algn="ctr">
                <a:lnSpc>
                  <a:spcPts val="3919"/>
                </a:lnSpc>
              </a:pPr>
              <a:r>
                <a:rPr lang="en-US" sz="2799">
                  <a:solidFill>
                    <a:srgbClr val="000000"/>
                  </a:solidFill>
                  <a:latin typeface="AC Soft Icecream"/>
                </a:rPr>
                <a:t>It causes measles disease. Symptoms usually appear 10-12 days after infection and initially include a runny nose, cough, mild fever and conjunctivitis. It spreads very quickly to people of all ages.</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96640" y="-1119611"/>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268000"/>
            <a:chOff x="0" y="0"/>
            <a:chExt cx="2400525" cy="812800"/>
          </a:xfrm>
        </p:grpSpPr>
        <p:sp>
          <p:nvSpPr>
            <p:cNvPr name="Freeform 9" id="9"/>
            <p:cNvSpPr/>
            <p:nvPr/>
          </p:nvSpPr>
          <p:spPr>
            <a:xfrm flipH="false" flipV="false" rot="0">
              <a:off x="0" y="0"/>
              <a:ext cx="2400525" cy="812800"/>
            </a:xfrm>
            <a:custGeom>
              <a:avLst/>
              <a:gdLst/>
              <a:ahLst/>
              <a:cxnLst/>
              <a:rect r="r" b="b" t="t" l="l"/>
              <a:pathLst>
                <a:path h="812800" w="2400525">
                  <a:moveTo>
                    <a:pt x="45076" y="0"/>
                  </a:moveTo>
                  <a:lnTo>
                    <a:pt x="2355449" y="0"/>
                  </a:lnTo>
                  <a:cubicBezTo>
                    <a:pt x="2380344" y="0"/>
                    <a:pt x="2400525" y="20181"/>
                    <a:pt x="2400525" y="45076"/>
                  </a:cubicBezTo>
                  <a:lnTo>
                    <a:pt x="2400525" y="767724"/>
                  </a:lnTo>
                  <a:cubicBezTo>
                    <a:pt x="2400525" y="779679"/>
                    <a:pt x="2395776" y="791144"/>
                    <a:pt x="2387323" y="799597"/>
                  </a:cubicBezTo>
                  <a:cubicBezTo>
                    <a:pt x="2378869" y="808051"/>
                    <a:pt x="2367404" y="812800"/>
                    <a:pt x="2355449" y="812800"/>
                  </a:cubicBezTo>
                  <a:lnTo>
                    <a:pt x="45076" y="812800"/>
                  </a:lnTo>
                  <a:cubicBezTo>
                    <a:pt x="20181" y="812800"/>
                    <a:pt x="0" y="792619"/>
                    <a:pt x="0" y="76772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28575"/>
              <a:ext cx="2400525" cy="841375"/>
            </a:xfrm>
            <a:prstGeom prst="rect">
              <a:avLst/>
            </a:prstGeom>
          </p:spPr>
          <p:txBody>
            <a:bodyPr anchor="ctr" rtlCol="false" tIns="50800" lIns="50800" bIns="50800" rIns="50800"/>
            <a:lstStyle/>
            <a:p>
              <a:pPr algn="ctr">
                <a:lnSpc>
                  <a:spcPts val="1960"/>
                </a:lnSpc>
              </a:pPr>
            </a:p>
          </p:txBody>
        </p:sp>
      </p:grpSp>
      <p:grpSp>
        <p:nvGrpSpPr>
          <p:cNvPr name="Group 11" id="11"/>
          <p:cNvGrpSpPr/>
          <p:nvPr/>
        </p:nvGrpSpPr>
        <p:grpSpPr>
          <a:xfrm rot="0">
            <a:off x="756000" y="2362172"/>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0" t="-8823" r="0" b="-8823"/>
              </a:stretch>
            </a:blipFill>
            <a:ln w="85725" cap="rnd">
              <a:solidFill>
                <a:srgbClr val="FFFFFF"/>
              </a:solidFill>
              <a:prstDash val="solid"/>
              <a:round/>
            </a:ln>
          </p:spPr>
        </p:sp>
      </p:grpSp>
      <p:grpSp>
        <p:nvGrpSpPr>
          <p:cNvPr name="Group 13" id="13"/>
          <p:cNvGrpSpPr/>
          <p:nvPr/>
        </p:nvGrpSpPr>
        <p:grpSpPr>
          <a:xfrm rot="0">
            <a:off x="430842" y="6311944"/>
            <a:ext cx="6698316" cy="3837168"/>
            <a:chOff x="0" y="0"/>
            <a:chExt cx="2400525" cy="1375154"/>
          </a:xfrm>
        </p:grpSpPr>
        <p:sp>
          <p:nvSpPr>
            <p:cNvPr name="Freeform 14" id="14"/>
            <p:cNvSpPr/>
            <p:nvPr/>
          </p:nvSpPr>
          <p:spPr>
            <a:xfrm flipH="false" flipV="false" rot="0">
              <a:off x="0" y="0"/>
              <a:ext cx="2400525" cy="1375154"/>
            </a:xfrm>
            <a:custGeom>
              <a:avLst/>
              <a:gdLst/>
              <a:ahLst/>
              <a:cxnLst/>
              <a:rect r="r" b="b" t="t" l="l"/>
              <a:pathLst>
                <a:path h="1375154" w="2400525">
                  <a:moveTo>
                    <a:pt x="42765" y="0"/>
                  </a:moveTo>
                  <a:lnTo>
                    <a:pt x="2357761" y="0"/>
                  </a:lnTo>
                  <a:cubicBezTo>
                    <a:pt x="2369102" y="0"/>
                    <a:pt x="2379980" y="4506"/>
                    <a:pt x="2388000" y="12525"/>
                  </a:cubicBezTo>
                  <a:cubicBezTo>
                    <a:pt x="2396020" y="20545"/>
                    <a:pt x="2400525" y="31423"/>
                    <a:pt x="2400525" y="42765"/>
                  </a:cubicBezTo>
                  <a:lnTo>
                    <a:pt x="2400525" y="1332390"/>
                  </a:lnTo>
                  <a:cubicBezTo>
                    <a:pt x="2400525" y="1343732"/>
                    <a:pt x="2396020" y="1354609"/>
                    <a:pt x="2388000" y="1362629"/>
                  </a:cubicBezTo>
                  <a:cubicBezTo>
                    <a:pt x="2379980" y="1370649"/>
                    <a:pt x="2369102" y="1375154"/>
                    <a:pt x="2357761" y="1375154"/>
                  </a:cubicBezTo>
                  <a:lnTo>
                    <a:pt x="42765" y="1375154"/>
                  </a:lnTo>
                  <a:cubicBezTo>
                    <a:pt x="31423" y="1375154"/>
                    <a:pt x="20545" y="1370649"/>
                    <a:pt x="12525" y="1362629"/>
                  </a:cubicBezTo>
                  <a:cubicBezTo>
                    <a:pt x="4506" y="1354609"/>
                    <a:pt x="0" y="1343732"/>
                    <a:pt x="0" y="1332390"/>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57150"/>
              <a:ext cx="2400525" cy="1432304"/>
            </a:xfrm>
            <a:prstGeom prst="rect">
              <a:avLst/>
            </a:prstGeom>
          </p:spPr>
          <p:txBody>
            <a:bodyPr anchor="ctr" rtlCol="false" tIns="50800" lIns="50800" bIns="50800" rIns="50800"/>
            <a:lstStyle/>
            <a:p>
              <a:pPr algn="ctr">
                <a:lnSpc>
                  <a:spcPts val="3667"/>
                </a:lnSpc>
              </a:pPr>
              <a:r>
                <a:rPr lang="en-US" sz="2799">
                  <a:solidFill>
                    <a:srgbClr val="000000"/>
                  </a:solidFill>
                  <a:latin typeface="AC Soft Icecream"/>
                </a:rPr>
                <a:t>Influenza type A virus causes an infection of the respiratory system, the well-known swine flu. It is accompanied by symptoms such as fever, cough, headache, and fatigue. The best protection is vaccination and good hygiene practices.</a:t>
              </a:r>
            </a:p>
          </p:txBody>
        </p:sp>
      </p:grpSp>
      <p:sp>
        <p:nvSpPr>
          <p:cNvPr name="TextBox 16" id="16"/>
          <p:cNvSpPr txBox="true"/>
          <p:nvPr/>
        </p:nvSpPr>
        <p:spPr>
          <a:xfrm rot="0">
            <a:off x="430842" y="451787"/>
            <a:ext cx="6698316" cy="72707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C Soft Icecream"/>
              </a:rPr>
              <a:t>Ιnfluenza Α virus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268000"/>
            <a:chOff x="0" y="0"/>
            <a:chExt cx="2400525" cy="812800"/>
          </a:xfrm>
        </p:grpSpPr>
        <p:sp>
          <p:nvSpPr>
            <p:cNvPr name="Freeform 9" id="9"/>
            <p:cNvSpPr/>
            <p:nvPr/>
          </p:nvSpPr>
          <p:spPr>
            <a:xfrm flipH="false" flipV="false" rot="0">
              <a:off x="0" y="0"/>
              <a:ext cx="2400525" cy="812800"/>
            </a:xfrm>
            <a:custGeom>
              <a:avLst/>
              <a:gdLst/>
              <a:ahLst/>
              <a:cxnLst/>
              <a:rect r="r" b="b" t="t" l="l"/>
              <a:pathLst>
                <a:path h="812800" w="2400525">
                  <a:moveTo>
                    <a:pt x="45076" y="0"/>
                  </a:moveTo>
                  <a:lnTo>
                    <a:pt x="2355449" y="0"/>
                  </a:lnTo>
                  <a:cubicBezTo>
                    <a:pt x="2380344" y="0"/>
                    <a:pt x="2400525" y="20181"/>
                    <a:pt x="2400525" y="45076"/>
                  </a:cubicBezTo>
                  <a:lnTo>
                    <a:pt x="2400525" y="767724"/>
                  </a:lnTo>
                  <a:cubicBezTo>
                    <a:pt x="2400525" y="779679"/>
                    <a:pt x="2395776" y="791144"/>
                    <a:pt x="2387323" y="799597"/>
                  </a:cubicBezTo>
                  <a:cubicBezTo>
                    <a:pt x="2378869" y="808051"/>
                    <a:pt x="2367404" y="812800"/>
                    <a:pt x="2355449" y="812800"/>
                  </a:cubicBezTo>
                  <a:lnTo>
                    <a:pt x="45076" y="812800"/>
                  </a:lnTo>
                  <a:cubicBezTo>
                    <a:pt x="20181" y="812800"/>
                    <a:pt x="0" y="792619"/>
                    <a:pt x="0" y="76772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936625"/>
            </a:xfrm>
            <a:prstGeom prst="rect">
              <a:avLst/>
            </a:prstGeom>
          </p:spPr>
          <p:txBody>
            <a:bodyPr anchor="ctr" rtlCol="false" tIns="50800" lIns="50800" bIns="50800" rIns="50800"/>
            <a:lstStyle/>
            <a:p>
              <a:pPr algn="ctr">
                <a:lnSpc>
                  <a:spcPts val="5599"/>
                </a:lnSpc>
              </a:pPr>
              <a:r>
                <a:rPr lang="en-US" sz="3999">
                  <a:solidFill>
                    <a:srgbClr val="000000"/>
                  </a:solidFill>
                  <a:latin typeface="AC Soft Icecream"/>
                </a:rPr>
                <a:t>Hepatitis B virus (HBV)</a:t>
              </a:r>
            </a:p>
          </p:txBody>
        </p:sp>
      </p:grpSp>
      <p:grpSp>
        <p:nvGrpSpPr>
          <p:cNvPr name="Group 11" id="11"/>
          <p:cNvGrpSpPr/>
          <p:nvPr/>
        </p:nvGrpSpPr>
        <p:grpSpPr>
          <a:xfrm rot="0">
            <a:off x="756000" y="2551937"/>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40230" t="-641" r="-33931" b="-58767"/>
              </a:stretch>
            </a:blipFill>
            <a:ln w="85725" cap="rnd">
              <a:solidFill>
                <a:srgbClr val="FFFFFF"/>
              </a:solidFill>
              <a:prstDash val="solid"/>
              <a:round/>
            </a:ln>
          </p:spPr>
        </p:sp>
      </p:grpSp>
      <p:grpSp>
        <p:nvGrpSpPr>
          <p:cNvPr name="Group 13" id="13"/>
          <p:cNvGrpSpPr/>
          <p:nvPr/>
        </p:nvGrpSpPr>
        <p:grpSpPr>
          <a:xfrm rot="0">
            <a:off x="443217" y="6693287"/>
            <a:ext cx="6698316" cy="3610645"/>
            <a:chOff x="0" y="0"/>
            <a:chExt cx="2400525" cy="1293974"/>
          </a:xfrm>
        </p:grpSpPr>
        <p:sp>
          <p:nvSpPr>
            <p:cNvPr name="Freeform 14" id="14"/>
            <p:cNvSpPr/>
            <p:nvPr/>
          </p:nvSpPr>
          <p:spPr>
            <a:xfrm flipH="false" flipV="false" rot="0">
              <a:off x="0" y="0"/>
              <a:ext cx="2400525" cy="1293974"/>
            </a:xfrm>
            <a:custGeom>
              <a:avLst/>
              <a:gdLst/>
              <a:ahLst/>
              <a:cxnLst/>
              <a:rect r="r" b="b" t="t" l="l"/>
              <a:pathLst>
                <a:path h="1293974" w="2400525">
                  <a:moveTo>
                    <a:pt x="42765" y="0"/>
                  </a:moveTo>
                  <a:lnTo>
                    <a:pt x="2357761" y="0"/>
                  </a:lnTo>
                  <a:cubicBezTo>
                    <a:pt x="2369102" y="0"/>
                    <a:pt x="2379980" y="4506"/>
                    <a:pt x="2388000" y="12525"/>
                  </a:cubicBezTo>
                  <a:cubicBezTo>
                    <a:pt x="2396020" y="20545"/>
                    <a:pt x="2400525" y="31423"/>
                    <a:pt x="2400525" y="42765"/>
                  </a:cubicBezTo>
                  <a:lnTo>
                    <a:pt x="2400525" y="1251209"/>
                  </a:lnTo>
                  <a:cubicBezTo>
                    <a:pt x="2400525" y="1262551"/>
                    <a:pt x="2396020" y="1273428"/>
                    <a:pt x="2388000" y="1281448"/>
                  </a:cubicBezTo>
                  <a:cubicBezTo>
                    <a:pt x="2379980" y="1289468"/>
                    <a:pt x="2369102" y="1293974"/>
                    <a:pt x="2357761" y="1293974"/>
                  </a:cubicBezTo>
                  <a:lnTo>
                    <a:pt x="42765" y="1293974"/>
                  </a:lnTo>
                  <a:cubicBezTo>
                    <a:pt x="31423" y="1293974"/>
                    <a:pt x="20545" y="1289468"/>
                    <a:pt x="12525" y="1281448"/>
                  </a:cubicBezTo>
                  <a:cubicBezTo>
                    <a:pt x="4506" y="1273428"/>
                    <a:pt x="0" y="1262551"/>
                    <a:pt x="0" y="1251209"/>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95250"/>
              <a:ext cx="2400525" cy="1389224"/>
            </a:xfrm>
            <a:prstGeom prst="rect">
              <a:avLst/>
            </a:prstGeom>
          </p:spPr>
          <p:txBody>
            <a:bodyPr anchor="ctr" rtlCol="false" tIns="50800" lIns="50800" bIns="50800" rIns="50800"/>
            <a:lstStyle/>
            <a:p>
              <a:pPr algn="ctr">
                <a:lnSpc>
                  <a:spcPts val="4199"/>
                </a:lnSpc>
              </a:pPr>
              <a:r>
                <a:rPr lang="en-US" sz="2999">
                  <a:solidFill>
                    <a:srgbClr val="000000"/>
                  </a:solidFill>
                  <a:latin typeface="AC Soft Icecream"/>
                </a:rPr>
                <a:t> Virus that affects the liver</a:t>
              </a:r>
            </a:p>
            <a:p>
              <a:pPr algn="ctr">
                <a:lnSpc>
                  <a:spcPts val="4199"/>
                </a:lnSpc>
              </a:pPr>
              <a:r>
                <a:rPr lang="en-US" sz="2999">
                  <a:solidFill>
                    <a:srgbClr val="000000"/>
                  </a:solidFill>
                  <a:latin typeface="AC Soft Icecream"/>
                </a:rPr>
                <a:t>causing inflammation. It is transmitted through contact with contaminated bodily fluids. Some symptoms are jaundice, dark urine and fatigue.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268000"/>
            <a:chOff x="0" y="0"/>
            <a:chExt cx="2400525" cy="812800"/>
          </a:xfrm>
        </p:grpSpPr>
        <p:sp>
          <p:nvSpPr>
            <p:cNvPr name="Freeform 9" id="9"/>
            <p:cNvSpPr/>
            <p:nvPr/>
          </p:nvSpPr>
          <p:spPr>
            <a:xfrm flipH="false" flipV="false" rot="0">
              <a:off x="0" y="0"/>
              <a:ext cx="2400525" cy="812800"/>
            </a:xfrm>
            <a:custGeom>
              <a:avLst/>
              <a:gdLst/>
              <a:ahLst/>
              <a:cxnLst/>
              <a:rect r="r" b="b" t="t" l="l"/>
              <a:pathLst>
                <a:path h="812800" w="2400525">
                  <a:moveTo>
                    <a:pt x="45076" y="0"/>
                  </a:moveTo>
                  <a:lnTo>
                    <a:pt x="2355449" y="0"/>
                  </a:lnTo>
                  <a:cubicBezTo>
                    <a:pt x="2380344" y="0"/>
                    <a:pt x="2400525" y="20181"/>
                    <a:pt x="2400525" y="45076"/>
                  </a:cubicBezTo>
                  <a:lnTo>
                    <a:pt x="2400525" y="767724"/>
                  </a:lnTo>
                  <a:cubicBezTo>
                    <a:pt x="2400525" y="779679"/>
                    <a:pt x="2395776" y="791144"/>
                    <a:pt x="2387323" y="799597"/>
                  </a:cubicBezTo>
                  <a:cubicBezTo>
                    <a:pt x="2378869" y="808051"/>
                    <a:pt x="2367404" y="812800"/>
                    <a:pt x="2355449" y="812800"/>
                  </a:cubicBezTo>
                  <a:lnTo>
                    <a:pt x="45076" y="812800"/>
                  </a:lnTo>
                  <a:cubicBezTo>
                    <a:pt x="20181" y="812800"/>
                    <a:pt x="0" y="792619"/>
                    <a:pt x="0" y="76772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936625"/>
            </a:xfrm>
            <a:prstGeom prst="rect">
              <a:avLst/>
            </a:prstGeom>
          </p:spPr>
          <p:txBody>
            <a:bodyPr anchor="ctr" rtlCol="false" tIns="50800" lIns="50800" bIns="50800" rIns="50800"/>
            <a:lstStyle/>
            <a:p>
              <a:pPr algn="ctr">
                <a:lnSpc>
                  <a:spcPts val="5599"/>
                </a:lnSpc>
              </a:pPr>
              <a:r>
                <a:rPr lang="en-US" sz="3999">
                  <a:solidFill>
                    <a:srgbClr val="000000"/>
                  </a:solidFill>
                  <a:latin typeface="AC Soft Icecream"/>
                </a:rPr>
                <a:t>Hepatitis A virus (HΑV)</a:t>
              </a:r>
            </a:p>
          </p:txBody>
        </p:sp>
      </p:grpSp>
      <p:grpSp>
        <p:nvGrpSpPr>
          <p:cNvPr name="Group 11" id="11"/>
          <p:cNvGrpSpPr/>
          <p:nvPr/>
        </p:nvGrpSpPr>
        <p:grpSpPr>
          <a:xfrm rot="0">
            <a:off x="756000" y="2551937"/>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40230" t="-641" r="-33931" b="-58767"/>
              </a:stretch>
            </a:blipFill>
            <a:ln w="85725" cap="rnd">
              <a:solidFill>
                <a:srgbClr val="FFFFFF"/>
              </a:solidFill>
              <a:prstDash val="solid"/>
              <a:round/>
            </a:ln>
          </p:spPr>
        </p:sp>
      </p:grpSp>
      <p:grpSp>
        <p:nvGrpSpPr>
          <p:cNvPr name="Group 13" id="13"/>
          <p:cNvGrpSpPr/>
          <p:nvPr/>
        </p:nvGrpSpPr>
        <p:grpSpPr>
          <a:xfrm rot="0">
            <a:off x="443217" y="6693287"/>
            <a:ext cx="6698316" cy="3487353"/>
            <a:chOff x="0" y="0"/>
            <a:chExt cx="2400525" cy="1249788"/>
          </a:xfrm>
        </p:grpSpPr>
        <p:sp>
          <p:nvSpPr>
            <p:cNvPr name="Freeform 14" id="14"/>
            <p:cNvSpPr/>
            <p:nvPr/>
          </p:nvSpPr>
          <p:spPr>
            <a:xfrm flipH="false" flipV="false" rot="0">
              <a:off x="0" y="0"/>
              <a:ext cx="2400525" cy="1249788"/>
            </a:xfrm>
            <a:custGeom>
              <a:avLst/>
              <a:gdLst/>
              <a:ahLst/>
              <a:cxnLst/>
              <a:rect r="r" b="b" t="t" l="l"/>
              <a:pathLst>
                <a:path h="1249788" w="2400525">
                  <a:moveTo>
                    <a:pt x="42765" y="0"/>
                  </a:moveTo>
                  <a:lnTo>
                    <a:pt x="2357761" y="0"/>
                  </a:lnTo>
                  <a:cubicBezTo>
                    <a:pt x="2369102" y="0"/>
                    <a:pt x="2379980" y="4506"/>
                    <a:pt x="2388000" y="12525"/>
                  </a:cubicBezTo>
                  <a:cubicBezTo>
                    <a:pt x="2396020" y="20545"/>
                    <a:pt x="2400525" y="31423"/>
                    <a:pt x="2400525" y="42765"/>
                  </a:cubicBezTo>
                  <a:lnTo>
                    <a:pt x="2400525" y="1207024"/>
                  </a:lnTo>
                  <a:cubicBezTo>
                    <a:pt x="2400525" y="1218366"/>
                    <a:pt x="2396020" y="1229243"/>
                    <a:pt x="2388000" y="1237263"/>
                  </a:cubicBezTo>
                  <a:cubicBezTo>
                    <a:pt x="2379980" y="1245283"/>
                    <a:pt x="2369102" y="1249788"/>
                    <a:pt x="2357761" y="1249788"/>
                  </a:cubicBezTo>
                  <a:lnTo>
                    <a:pt x="42765" y="1249788"/>
                  </a:lnTo>
                  <a:cubicBezTo>
                    <a:pt x="31423" y="1249788"/>
                    <a:pt x="20545" y="1245283"/>
                    <a:pt x="12525" y="1237263"/>
                  </a:cubicBezTo>
                  <a:cubicBezTo>
                    <a:pt x="4506" y="1229243"/>
                    <a:pt x="0" y="1218366"/>
                    <a:pt x="0" y="1207024"/>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95250"/>
              <a:ext cx="2400525" cy="1345038"/>
            </a:xfrm>
            <a:prstGeom prst="rect">
              <a:avLst/>
            </a:prstGeom>
          </p:spPr>
          <p:txBody>
            <a:bodyPr anchor="ctr" rtlCol="false" tIns="50800" lIns="50800" bIns="50800" rIns="50800"/>
            <a:lstStyle/>
            <a:p>
              <a:pPr algn="ctr">
                <a:lnSpc>
                  <a:spcPts val="4199"/>
                </a:lnSpc>
              </a:pPr>
              <a:r>
                <a:rPr lang="en-US" sz="2999">
                  <a:solidFill>
                    <a:srgbClr val="000000"/>
                  </a:solidFill>
                  <a:latin typeface="AC Soft Icecream"/>
                </a:rPr>
                <a:t>Virus that affects the liver</a:t>
              </a:r>
            </a:p>
            <a:p>
              <a:pPr algn="ctr">
                <a:lnSpc>
                  <a:spcPts val="4199"/>
                </a:lnSpc>
              </a:pPr>
              <a:r>
                <a:rPr lang="en-US" sz="2999">
                  <a:solidFill>
                    <a:srgbClr val="000000"/>
                  </a:solidFill>
                  <a:latin typeface="AC Soft Icecream"/>
                </a:rPr>
                <a:t>causing inflammation. The illness can cause fatigue, fever, constipation, and loss of appetite.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268000"/>
            <a:chOff x="0" y="0"/>
            <a:chExt cx="2400525" cy="812800"/>
          </a:xfrm>
        </p:grpSpPr>
        <p:sp>
          <p:nvSpPr>
            <p:cNvPr name="Freeform 9" id="9"/>
            <p:cNvSpPr/>
            <p:nvPr/>
          </p:nvSpPr>
          <p:spPr>
            <a:xfrm flipH="false" flipV="false" rot="0">
              <a:off x="0" y="0"/>
              <a:ext cx="2400525" cy="812800"/>
            </a:xfrm>
            <a:custGeom>
              <a:avLst/>
              <a:gdLst/>
              <a:ahLst/>
              <a:cxnLst/>
              <a:rect r="r" b="b" t="t" l="l"/>
              <a:pathLst>
                <a:path h="812800" w="2400525">
                  <a:moveTo>
                    <a:pt x="45076" y="0"/>
                  </a:moveTo>
                  <a:lnTo>
                    <a:pt x="2355449" y="0"/>
                  </a:lnTo>
                  <a:cubicBezTo>
                    <a:pt x="2380344" y="0"/>
                    <a:pt x="2400525" y="20181"/>
                    <a:pt x="2400525" y="45076"/>
                  </a:cubicBezTo>
                  <a:lnTo>
                    <a:pt x="2400525" y="767724"/>
                  </a:lnTo>
                  <a:cubicBezTo>
                    <a:pt x="2400525" y="779679"/>
                    <a:pt x="2395776" y="791144"/>
                    <a:pt x="2387323" y="799597"/>
                  </a:cubicBezTo>
                  <a:cubicBezTo>
                    <a:pt x="2378869" y="808051"/>
                    <a:pt x="2367404" y="812800"/>
                    <a:pt x="2355449" y="812800"/>
                  </a:cubicBezTo>
                  <a:lnTo>
                    <a:pt x="45076" y="812800"/>
                  </a:lnTo>
                  <a:cubicBezTo>
                    <a:pt x="20181" y="812800"/>
                    <a:pt x="0" y="792619"/>
                    <a:pt x="0" y="76772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936625"/>
            </a:xfrm>
            <a:prstGeom prst="rect">
              <a:avLst/>
            </a:prstGeom>
          </p:spPr>
          <p:txBody>
            <a:bodyPr anchor="ctr" rtlCol="false" tIns="50800" lIns="50800" bIns="50800" rIns="50800"/>
            <a:lstStyle/>
            <a:p>
              <a:pPr algn="ctr">
                <a:lnSpc>
                  <a:spcPts val="5599"/>
                </a:lnSpc>
              </a:pPr>
              <a:r>
                <a:rPr lang="en-US" sz="3999" spc="-79">
                  <a:solidFill>
                    <a:srgbClr val="000000"/>
                  </a:solidFill>
                  <a:latin typeface="AC Soft Icecream"/>
                </a:rPr>
                <a:t>Human papillomavirus   </a:t>
              </a:r>
            </a:p>
            <a:p>
              <a:pPr algn="ctr">
                <a:lnSpc>
                  <a:spcPts val="5599"/>
                </a:lnSpc>
              </a:pPr>
              <a:r>
                <a:rPr lang="en-US" sz="3999">
                  <a:solidFill>
                    <a:srgbClr val="000000"/>
                  </a:solidFill>
                  <a:latin typeface="AC Soft Icecream"/>
                </a:rPr>
                <a:t>(HPV)</a:t>
              </a:r>
            </a:p>
          </p:txBody>
        </p:sp>
      </p:grpSp>
      <p:grpSp>
        <p:nvGrpSpPr>
          <p:cNvPr name="Group 11" id="11"/>
          <p:cNvGrpSpPr/>
          <p:nvPr/>
        </p:nvGrpSpPr>
        <p:grpSpPr>
          <a:xfrm rot="0">
            <a:off x="756000" y="2551937"/>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0" t="-108" r="0" b="-108"/>
              </a:stretch>
            </a:blipFill>
            <a:ln w="85725" cap="rnd">
              <a:solidFill>
                <a:srgbClr val="FFFFFF"/>
              </a:solidFill>
              <a:prstDash val="solid"/>
              <a:round/>
            </a:ln>
          </p:spPr>
        </p:sp>
      </p:grpSp>
      <p:grpSp>
        <p:nvGrpSpPr>
          <p:cNvPr name="Group 13" id="13"/>
          <p:cNvGrpSpPr/>
          <p:nvPr/>
        </p:nvGrpSpPr>
        <p:grpSpPr>
          <a:xfrm rot="0">
            <a:off x="443217" y="6693287"/>
            <a:ext cx="6698316" cy="3453829"/>
            <a:chOff x="0" y="0"/>
            <a:chExt cx="2400525" cy="1237774"/>
          </a:xfrm>
        </p:grpSpPr>
        <p:sp>
          <p:nvSpPr>
            <p:cNvPr name="Freeform 14" id="14"/>
            <p:cNvSpPr/>
            <p:nvPr/>
          </p:nvSpPr>
          <p:spPr>
            <a:xfrm flipH="false" flipV="false" rot="0">
              <a:off x="0" y="0"/>
              <a:ext cx="2400525" cy="1237774"/>
            </a:xfrm>
            <a:custGeom>
              <a:avLst/>
              <a:gdLst/>
              <a:ahLst/>
              <a:cxnLst/>
              <a:rect r="r" b="b" t="t" l="l"/>
              <a:pathLst>
                <a:path h="1237774" w="2400525">
                  <a:moveTo>
                    <a:pt x="42765" y="0"/>
                  </a:moveTo>
                  <a:lnTo>
                    <a:pt x="2357761" y="0"/>
                  </a:lnTo>
                  <a:cubicBezTo>
                    <a:pt x="2369102" y="0"/>
                    <a:pt x="2379980" y="4506"/>
                    <a:pt x="2388000" y="12525"/>
                  </a:cubicBezTo>
                  <a:cubicBezTo>
                    <a:pt x="2396020" y="20545"/>
                    <a:pt x="2400525" y="31423"/>
                    <a:pt x="2400525" y="42765"/>
                  </a:cubicBezTo>
                  <a:lnTo>
                    <a:pt x="2400525" y="1195010"/>
                  </a:lnTo>
                  <a:cubicBezTo>
                    <a:pt x="2400525" y="1206351"/>
                    <a:pt x="2396020" y="1217229"/>
                    <a:pt x="2388000" y="1225249"/>
                  </a:cubicBezTo>
                  <a:cubicBezTo>
                    <a:pt x="2379980" y="1233269"/>
                    <a:pt x="2369102" y="1237774"/>
                    <a:pt x="2357761" y="1237774"/>
                  </a:cubicBezTo>
                  <a:lnTo>
                    <a:pt x="42765" y="1237774"/>
                  </a:lnTo>
                  <a:cubicBezTo>
                    <a:pt x="31423" y="1237774"/>
                    <a:pt x="20545" y="1233269"/>
                    <a:pt x="12525" y="1225249"/>
                  </a:cubicBezTo>
                  <a:cubicBezTo>
                    <a:pt x="4506" y="1217229"/>
                    <a:pt x="0" y="1206351"/>
                    <a:pt x="0" y="1195010"/>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85725"/>
              <a:ext cx="2400525" cy="1323499"/>
            </a:xfrm>
            <a:prstGeom prst="rect">
              <a:avLst/>
            </a:prstGeom>
          </p:spPr>
          <p:txBody>
            <a:bodyPr anchor="ctr" rtlCol="false" tIns="50800" lIns="50800" bIns="50800" rIns="50800"/>
            <a:lstStyle/>
            <a:p>
              <a:pPr algn="ctr">
                <a:lnSpc>
                  <a:spcPts val="3919"/>
                </a:lnSpc>
              </a:pPr>
              <a:r>
                <a:rPr lang="en-US" sz="2799">
                  <a:solidFill>
                    <a:srgbClr val="000000"/>
                  </a:solidFill>
                  <a:latin typeface="AC Soft Icecream"/>
                </a:rPr>
                <a:t> Virus that contaminates the skin and mucous membranes of humans and some animals. It is mainly transmitted sexually by direct contact with a person infected with the virus.</a:t>
              </a:r>
            </a:p>
            <a:p>
              <a:pPr algn="ctr">
                <a:lnSpc>
                  <a:spcPts val="3919"/>
                </a:lnSpc>
              </a:pPr>
              <a:r>
                <a:rPr lang="en-US" sz="2799">
                  <a:solidFill>
                    <a:srgbClr val="000000"/>
                  </a:solidFill>
                  <a:latin typeface="AC Soft Icecream"/>
                </a:rPr>
                <a:t>It can cause cervical cancer.</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1940625"/>
            <a:chOff x="0" y="0"/>
            <a:chExt cx="2400525" cy="695476"/>
          </a:xfrm>
        </p:grpSpPr>
        <p:sp>
          <p:nvSpPr>
            <p:cNvPr name="Freeform 9" id="9"/>
            <p:cNvSpPr/>
            <p:nvPr/>
          </p:nvSpPr>
          <p:spPr>
            <a:xfrm flipH="false" flipV="false" rot="0">
              <a:off x="0" y="0"/>
              <a:ext cx="2400525" cy="695476"/>
            </a:xfrm>
            <a:custGeom>
              <a:avLst/>
              <a:gdLst/>
              <a:ahLst/>
              <a:cxnLst/>
              <a:rect r="r" b="b" t="t" l="l"/>
              <a:pathLst>
                <a:path h="695476" w="2400525">
                  <a:moveTo>
                    <a:pt x="45076" y="0"/>
                  </a:moveTo>
                  <a:lnTo>
                    <a:pt x="2355449" y="0"/>
                  </a:lnTo>
                  <a:cubicBezTo>
                    <a:pt x="2380344" y="0"/>
                    <a:pt x="2400525" y="20181"/>
                    <a:pt x="2400525" y="45076"/>
                  </a:cubicBezTo>
                  <a:lnTo>
                    <a:pt x="2400525" y="650400"/>
                  </a:lnTo>
                  <a:cubicBezTo>
                    <a:pt x="2400525" y="662355"/>
                    <a:pt x="2395776" y="673820"/>
                    <a:pt x="2387323" y="682274"/>
                  </a:cubicBezTo>
                  <a:cubicBezTo>
                    <a:pt x="2378869" y="690727"/>
                    <a:pt x="2367404" y="695476"/>
                    <a:pt x="2355449" y="695476"/>
                  </a:cubicBezTo>
                  <a:lnTo>
                    <a:pt x="45076" y="695476"/>
                  </a:lnTo>
                  <a:cubicBezTo>
                    <a:pt x="20181" y="695476"/>
                    <a:pt x="0" y="675295"/>
                    <a:pt x="0" y="650400"/>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819301"/>
            </a:xfrm>
            <a:prstGeom prst="rect">
              <a:avLst/>
            </a:prstGeom>
          </p:spPr>
          <p:txBody>
            <a:bodyPr anchor="ctr" rtlCol="false" tIns="50800" lIns="50800" bIns="50800" rIns="50800"/>
            <a:lstStyle/>
            <a:p>
              <a:pPr algn="ctr">
                <a:lnSpc>
                  <a:spcPts val="5599"/>
                </a:lnSpc>
              </a:pPr>
              <a:r>
                <a:rPr lang="en-US" sz="3999" spc="83">
                  <a:solidFill>
                    <a:srgbClr val="000000"/>
                  </a:solidFill>
                  <a:latin typeface="AC Soft Icecream"/>
                </a:rPr>
                <a:t>Εbola virus</a:t>
              </a:r>
            </a:p>
          </p:txBody>
        </p:sp>
      </p:grpSp>
      <p:grpSp>
        <p:nvGrpSpPr>
          <p:cNvPr name="Group 11" id="11"/>
          <p:cNvGrpSpPr/>
          <p:nvPr/>
        </p:nvGrpSpPr>
        <p:grpSpPr>
          <a:xfrm rot="0">
            <a:off x="756000" y="2389156"/>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0" t="-9215" r="0" b="-9215"/>
              </a:stretch>
            </a:blipFill>
            <a:ln w="85725" cap="rnd">
              <a:solidFill>
                <a:srgbClr val="FFFFFF"/>
              </a:solidFill>
              <a:prstDash val="solid"/>
              <a:round/>
            </a:ln>
          </p:spPr>
        </p:sp>
      </p:grpSp>
      <p:grpSp>
        <p:nvGrpSpPr>
          <p:cNvPr name="Group 13" id="13"/>
          <p:cNvGrpSpPr/>
          <p:nvPr/>
        </p:nvGrpSpPr>
        <p:grpSpPr>
          <a:xfrm rot="0">
            <a:off x="443217" y="6469397"/>
            <a:ext cx="6698316" cy="3829787"/>
            <a:chOff x="0" y="0"/>
            <a:chExt cx="2400525" cy="1372509"/>
          </a:xfrm>
        </p:grpSpPr>
        <p:sp>
          <p:nvSpPr>
            <p:cNvPr name="Freeform 14" id="14"/>
            <p:cNvSpPr/>
            <p:nvPr/>
          </p:nvSpPr>
          <p:spPr>
            <a:xfrm flipH="false" flipV="false" rot="0">
              <a:off x="0" y="0"/>
              <a:ext cx="2400525" cy="1372509"/>
            </a:xfrm>
            <a:custGeom>
              <a:avLst/>
              <a:gdLst/>
              <a:ahLst/>
              <a:cxnLst/>
              <a:rect r="r" b="b" t="t" l="l"/>
              <a:pathLst>
                <a:path h="1372509" w="2400525">
                  <a:moveTo>
                    <a:pt x="42765" y="0"/>
                  </a:moveTo>
                  <a:lnTo>
                    <a:pt x="2357761" y="0"/>
                  </a:lnTo>
                  <a:cubicBezTo>
                    <a:pt x="2369102" y="0"/>
                    <a:pt x="2379980" y="4506"/>
                    <a:pt x="2388000" y="12525"/>
                  </a:cubicBezTo>
                  <a:cubicBezTo>
                    <a:pt x="2396020" y="20545"/>
                    <a:pt x="2400525" y="31423"/>
                    <a:pt x="2400525" y="42765"/>
                  </a:cubicBezTo>
                  <a:lnTo>
                    <a:pt x="2400525" y="1329744"/>
                  </a:lnTo>
                  <a:cubicBezTo>
                    <a:pt x="2400525" y="1341086"/>
                    <a:pt x="2396020" y="1351964"/>
                    <a:pt x="2388000" y="1359984"/>
                  </a:cubicBezTo>
                  <a:cubicBezTo>
                    <a:pt x="2379980" y="1368004"/>
                    <a:pt x="2369102" y="1372509"/>
                    <a:pt x="2357761" y="1372509"/>
                  </a:cubicBezTo>
                  <a:lnTo>
                    <a:pt x="42765" y="1372509"/>
                  </a:lnTo>
                  <a:cubicBezTo>
                    <a:pt x="31423" y="1372509"/>
                    <a:pt x="20545" y="1368004"/>
                    <a:pt x="12525" y="1359984"/>
                  </a:cubicBezTo>
                  <a:cubicBezTo>
                    <a:pt x="4506" y="1351964"/>
                    <a:pt x="0" y="1341086"/>
                    <a:pt x="0" y="1329744"/>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85725"/>
              <a:ext cx="2400525" cy="1458234"/>
            </a:xfrm>
            <a:prstGeom prst="rect">
              <a:avLst/>
            </a:prstGeom>
          </p:spPr>
          <p:txBody>
            <a:bodyPr anchor="ctr" rtlCol="false" tIns="50800" lIns="50800" bIns="50800" rIns="50800"/>
            <a:lstStyle/>
            <a:p>
              <a:pPr algn="ctr">
                <a:lnSpc>
                  <a:spcPts val="4059"/>
                </a:lnSpc>
              </a:pPr>
              <a:r>
                <a:rPr lang="en-US" sz="2899">
                  <a:solidFill>
                    <a:srgbClr val="000000"/>
                  </a:solidFill>
                  <a:latin typeface="AC Soft Icecream"/>
                </a:rPr>
                <a:t>Ανακαλύφθηκε το 1976 κοντά στον ποταμό Έμπολα στη Λαϊκή Δημοκρατία του Κονγκό. Προκαλεί τον </a:t>
              </a:r>
              <a:r>
                <a:rPr lang="en-US" sz="2899">
                  <a:solidFill>
                    <a:srgbClr val="000000"/>
                  </a:solidFill>
                  <a:latin typeface="AC Soft Icecream"/>
                </a:rPr>
                <a:t>αιμορραγικό πυρετό Εμπόλα σε ανθρώπους και άλλα θηλαστικά. Τα αρχικά συμπτώματα είναι πυρετός, πονοκέφαλος, μυαλγίες. </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268000"/>
            <a:chOff x="0" y="0"/>
            <a:chExt cx="2400525" cy="812800"/>
          </a:xfrm>
        </p:grpSpPr>
        <p:sp>
          <p:nvSpPr>
            <p:cNvPr name="Freeform 9" id="9"/>
            <p:cNvSpPr/>
            <p:nvPr/>
          </p:nvSpPr>
          <p:spPr>
            <a:xfrm flipH="false" flipV="false" rot="0">
              <a:off x="0" y="0"/>
              <a:ext cx="2400525" cy="812800"/>
            </a:xfrm>
            <a:custGeom>
              <a:avLst/>
              <a:gdLst/>
              <a:ahLst/>
              <a:cxnLst/>
              <a:rect r="r" b="b" t="t" l="l"/>
              <a:pathLst>
                <a:path h="812800" w="2400525">
                  <a:moveTo>
                    <a:pt x="45076" y="0"/>
                  </a:moveTo>
                  <a:lnTo>
                    <a:pt x="2355449" y="0"/>
                  </a:lnTo>
                  <a:cubicBezTo>
                    <a:pt x="2380344" y="0"/>
                    <a:pt x="2400525" y="20181"/>
                    <a:pt x="2400525" y="45076"/>
                  </a:cubicBezTo>
                  <a:lnTo>
                    <a:pt x="2400525" y="767724"/>
                  </a:lnTo>
                  <a:cubicBezTo>
                    <a:pt x="2400525" y="779679"/>
                    <a:pt x="2395776" y="791144"/>
                    <a:pt x="2387323" y="799597"/>
                  </a:cubicBezTo>
                  <a:cubicBezTo>
                    <a:pt x="2378869" y="808051"/>
                    <a:pt x="2367404" y="812800"/>
                    <a:pt x="2355449" y="812800"/>
                  </a:cubicBezTo>
                  <a:lnTo>
                    <a:pt x="45076" y="812800"/>
                  </a:lnTo>
                  <a:cubicBezTo>
                    <a:pt x="20181" y="812800"/>
                    <a:pt x="0" y="792619"/>
                    <a:pt x="0" y="76772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936625"/>
            </a:xfrm>
            <a:prstGeom prst="rect">
              <a:avLst/>
            </a:prstGeom>
          </p:spPr>
          <p:txBody>
            <a:bodyPr anchor="ctr" rtlCol="false" tIns="50800" lIns="50800" bIns="50800" rIns="50800"/>
            <a:lstStyle/>
            <a:p>
              <a:pPr algn="ctr">
                <a:lnSpc>
                  <a:spcPts val="5599"/>
                </a:lnSpc>
              </a:pPr>
              <a:r>
                <a:rPr lang="en-US" sz="3999">
                  <a:solidFill>
                    <a:srgbClr val="000000"/>
                  </a:solidFill>
                  <a:latin typeface="AC Soft Icecream"/>
                </a:rPr>
                <a:t>Mumps virus</a:t>
              </a:r>
            </a:p>
          </p:txBody>
        </p:sp>
      </p:grpSp>
      <p:grpSp>
        <p:nvGrpSpPr>
          <p:cNvPr name="Group 11" id="11"/>
          <p:cNvGrpSpPr/>
          <p:nvPr/>
        </p:nvGrpSpPr>
        <p:grpSpPr>
          <a:xfrm rot="0">
            <a:off x="756000" y="2551937"/>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0" t="-8823" r="-45950" b="-62882"/>
              </a:stretch>
            </a:blipFill>
            <a:ln w="85725" cap="rnd">
              <a:solidFill>
                <a:srgbClr val="FFFFFF"/>
              </a:solidFill>
              <a:prstDash val="solid"/>
              <a:round/>
            </a:ln>
          </p:spPr>
        </p:sp>
      </p:grpSp>
      <p:grpSp>
        <p:nvGrpSpPr>
          <p:cNvPr name="Group 13" id="13"/>
          <p:cNvGrpSpPr/>
          <p:nvPr/>
        </p:nvGrpSpPr>
        <p:grpSpPr>
          <a:xfrm rot="0">
            <a:off x="443217" y="6647398"/>
            <a:ext cx="6698316" cy="3288602"/>
            <a:chOff x="0" y="0"/>
            <a:chExt cx="2400525" cy="1178561"/>
          </a:xfrm>
        </p:grpSpPr>
        <p:sp>
          <p:nvSpPr>
            <p:cNvPr name="Freeform 14" id="14"/>
            <p:cNvSpPr/>
            <p:nvPr/>
          </p:nvSpPr>
          <p:spPr>
            <a:xfrm flipH="false" flipV="false" rot="0">
              <a:off x="0" y="0"/>
              <a:ext cx="2400525" cy="1178561"/>
            </a:xfrm>
            <a:custGeom>
              <a:avLst/>
              <a:gdLst/>
              <a:ahLst/>
              <a:cxnLst/>
              <a:rect r="r" b="b" t="t" l="l"/>
              <a:pathLst>
                <a:path h="1178561" w="2400525">
                  <a:moveTo>
                    <a:pt x="42765" y="0"/>
                  </a:moveTo>
                  <a:lnTo>
                    <a:pt x="2357761" y="0"/>
                  </a:lnTo>
                  <a:cubicBezTo>
                    <a:pt x="2369102" y="0"/>
                    <a:pt x="2379980" y="4506"/>
                    <a:pt x="2388000" y="12525"/>
                  </a:cubicBezTo>
                  <a:cubicBezTo>
                    <a:pt x="2396020" y="20545"/>
                    <a:pt x="2400525" y="31423"/>
                    <a:pt x="2400525" y="42765"/>
                  </a:cubicBezTo>
                  <a:lnTo>
                    <a:pt x="2400525" y="1135796"/>
                  </a:lnTo>
                  <a:cubicBezTo>
                    <a:pt x="2400525" y="1147138"/>
                    <a:pt x="2396020" y="1158015"/>
                    <a:pt x="2388000" y="1166035"/>
                  </a:cubicBezTo>
                  <a:cubicBezTo>
                    <a:pt x="2379980" y="1174055"/>
                    <a:pt x="2369102" y="1178561"/>
                    <a:pt x="2357761" y="1178561"/>
                  </a:cubicBezTo>
                  <a:lnTo>
                    <a:pt x="42765" y="1178561"/>
                  </a:lnTo>
                  <a:cubicBezTo>
                    <a:pt x="31423" y="1178561"/>
                    <a:pt x="20545" y="1174055"/>
                    <a:pt x="12525" y="1166035"/>
                  </a:cubicBezTo>
                  <a:cubicBezTo>
                    <a:pt x="4506" y="1158015"/>
                    <a:pt x="0" y="1147138"/>
                    <a:pt x="0" y="1135796"/>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85725"/>
              <a:ext cx="2400525" cy="1264286"/>
            </a:xfrm>
            <a:prstGeom prst="rect">
              <a:avLst/>
            </a:prstGeom>
          </p:spPr>
          <p:txBody>
            <a:bodyPr anchor="ctr" rtlCol="false" tIns="50800" lIns="50800" bIns="50800" rIns="50800"/>
            <a:lstStyle/>
            <a:p>
              <a:pPr algn="ctr">
                <a:lnSpc>
                  <a:spcPts val="3919"/>
                </a:lnSpc>
              </a:pPr>
              <a:r>
                <a:rPr lang="en-US" sz="2799">
                  <a:solidFill>
                    <a:srgbClr val="000000"/>
                  </a:solidFill>
                  <a:latin typeface="AC Soft Icecream"/>
                </a:rPr>
                <a:t>It causes mumps, an infection that mainly affects the parotid glands, which can cause swelling and pain in the throat, as well as fever.</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268000"/>
            <a:chOff x="0" y="0"/>
            <a:chExt cx="2400525" cy="812800"/>
          </a:xfrm>
        </p:grpSpPr>
        <p:sp>
          <p:nvSpPr>
            <p:cNvPr name="Freeform 9" id="9"/>
            <p:cNvSpPr/>
            <p:nvPr/>
          </p:nvSpPr>
          <p:spPr>
            <a:xfrm flipH="false" flipV="false" rot="0">
              <a:off x="0" y="0"/>
              <a:ext cx="2400525" cy="812800"/>
            </a:xfrm>
            <a:custGeom>
              <a:avLst/>
              <a:gdLst/>
              <a:ahLst/>
              <a:cxnLst/>
              <a:rect r="r" b="b" t="t" l="l"/>
              <a:pathLst>
                <a:path h="812800" w="2400525">
                  <a:moveTo>
                    <a:pt x="45076" y="0"/>
                  </a:moveTo>
                  <a:lnTo>
                    <a:pt x="2355449" y="0"/>
                  </a:lnTo>
                  <a:cubicBezTo>
                    <a:pt x="2380344" y="0"/>
                    <a:pt x="2400525" y="20181"/>
                    <a:pt x="2400525" y="45076"/>
                  </a:cubicBezTo>
                  <a:lnTo>
                    <a:pt x="2400525" y="767724"/>
                  </a:lnTo>
                  <a:cubicBezTo>
                    <a:pt x="2400525" y="779679"/>
                    <a:pt x="2395776" y="791144"/>
                    <a:pt x="2387323" y="799597"/>
                  </a:cubicBezTo>
                  <a:cubicBezTo>
                    <a:pt x="2378869" y="808051"/>
                    <a:pt x="2367404" y="812800"/>
                    <a:pt x="2355449" y="812800"/>
                  </a:cubicBezTo>
                  <a:lnTo>
                    <a:pt x="45076" y="812800"/>
                  </a:lnTo>
                  <a:cubicBezTo>
                    <a:pt x="20181" y="812800"/>
                    <a:pt x="0" y="792619"/>
                    <a:pt x="0" y="767724"/>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936625"/>
            </a:xfrm>
            <a:prstGeom prst="rect">
              <a:avLst/>
            </a:prstGeom>
          </p:spPr>
          <p:txBody>
            <a:bodyPr anchor="ctr" rtlCol="false" tIns="50800" lIns="50800" bIns="50800" rIns="50800"/>
            <a:lstStyle/>
            <a:p>
              <a:pPr algn="ctr">
                <a:lnSpc>
                  <a:spcPts val="5599"/>
                </a:lnSpc>
              </a:pPr>
              <a:r>
                <a:rPr lang="en-US" sz="3999">
                  <a:solidFill>
                    <a:srgbClr val="000000"/>
                  </a:solidFill>
                  <a:latin typeface="AC Soft Icecream"/>
                </a:rPr>
                <a:t>Chickenpox virus</a:t>
              </a:r>
            </a:p>
            <a:p>
              <a:pPr algn="ctr">
                <a:lnSpc>
                  <a:spcPts val="5599"/>
                </a:lnSpc>
              </a:pPr>
              <a:r>
                <a:rPr lang="en-US" sz="3999">
                  <a:solidFill>
                    <a:srgbClr val="000000"/>
                  </a:solidFill>
                  <a:latin typeface="AC Soft Icecream"/>
                </a:rPr>
                <a:t> (VZV)</a:t>
              </a:r>
            </a:p>
          </p:txBody>
        </p:sp>
      </p:grpSp>
      <p:grpSp>
        <p:nvGrpSpPr>
          <p:cNvPr name="Group 11" id="11"/>
          <p:cNvGrpSpPr/>
          <p:nvPr/>
        </p:nvGrpSpPr>
        <p:grpSpPr>
          <a:xfrm rot="0">
            <a:off x="756000" y="2551937"/>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6707" t="0" r="-6707" b="0"/>
              </a:stretch>
            </a:blipFill>
            <a:ln w="85725" cap="rnd">
              <a:solidFill>
                <a:srgbClr val="FFFFFF"/>
              </a:solidFill>
              <a:prstDash val="solid"/>
              <a:round/>
            </a:ln>
          </p:spPr>
        </p:sp>
      </p:grpSp>
      <p:grpSp>
        <p:nvGrpSpPr>
          <p:cNvPr name="Group 13" id="13"/>
          <p:cNvGrpSpPr/>
          <p:nvPr/>
        </p:nvGrpSpPr>
        <p:grpSpPr>
          <a:xfrm rot="0">
            <a:off x="443217" y="6647398"/>
            <a:ext cx="6698316" cy="3563036"/>
            <a:chOff x="0" y="0"/>
            <a:chExt cx="2400525" cy="1276912"/>
          </a:xfrm>
        </p:grpSpPr>
        <p:sp>
          <p:nvSpPr>
            <p:cNvPr name="Freeform 14" id="14"/>
            <p:cNvSpPr/>
            <p:nvPr/>
          </p:nvSpPr>
          <p:spPr>
            <a:xfrm flipH="false" flipV="false" rot="0">
              <a:off x="0" y="0"/>
              <a:ext cx="2400525" cy="1276912"/>
            </a:xfrm>
            <a:custGeom>
              <a:avLst/>
              <a:gdLst/>
              <a:ahLst/>
              <a:cxnLst/>
              <a:rect r="r" b="b" t="t" l="l"/>
              <a:pathLst>
                <a:path h="1276912" w="2400525">
                  <a:moveTo>
                    <a:pt x="42765" y="0"/>
                  </a:moveTo>
                  <a:lnTo>
                    <a:pt x="2357761" y="0"/>
                  </a:lnTo>
                  <a:cubicBezTo>
                    <a:pt x="2369102" y="0"/>
                    <a:pt x="2379980" y="4506"/>
                    <a:pt x="2388000" y="12525"/>
                  </a:cubicBezTo>
                  <a:cubicBezTo>
                    <a:pt x="2396020" y="20545"/>
                    <a:pt x="2400525" y="31423"/>
                    <a:pt x="2400525" y="42765"/>
                  </a:cubicBezTo>
                  <a:lnTo>
                    <a:pt x="2400525" y="1234147"/>
                  </a:lnTo>
                  <a:cubicBezTo>
                    <a:pt x="2400525" y="1245489"/>
                    <a:pt x="2396020" y="1256366"/>
                    <a:pt x="2388000" y="1264386"/>
                  </a:cubicBezTo>
                  <a:cubicBezTo>
                    <a:pt x="2379980" y="1272406"/>
                    <a:pt x="2369102" y="1276912"/>
                    <a:pt x="2357761" y="1276912"/>
                  </a:cubicBezTo>
                  <a:lnTo>
                    <a:pt x="42765" y="1276912"/>
                  </a:lnTo>
                  <a:cubicBezTo>
                    <a:pt x="31423" y="1276912"/>
                    <a:pt x="20545" y="1272406"/>
                    <a:pt x="12525" y="1264386"/>
                  </a:cubicBezTo>
                  <a:cubicBezTo>
                    <a:pt x="4506" y="1256366"/>
                    <a:pt x="0" y="1245489"/>
                    <a:pt x="0" y="1234147"/>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85725"/>
              <a:ext cx="2400525" cy="1362637"/>
            </a:xfrm>
            <a:prstGeom prst="rect">
              <a:avLst/>
            </a:prstGeom>
          </p:spPr>
          <p:txBody>
            <a:bodyPr anchor="ctr" rtlCol="false" tIns="50800" lIns="50800" bIns="50800" rIns="50800"/>
            <a:lstStyle/>
            <a:p>
              <a:pPr algn="ctr">
                <a:lnSpc>
                  <a:spcPts val="3919"/>
                </a:lnSpc>
              </a:pPr>
              <a:r>
                <a:rPr lang="en-US" sz="2799">
                  <a:solidFill>
                    <a:srgbClr val="000000"/>
                  </a:solidFill>
                  <a:latin typeface="AC Soft Icecream"/>
                </a:rPr>
                <a:t>It causes chickenpox, that is the appearance of rashes with fever. It occurs mostly during childhood but can remain latent and manifest later like herpes zoster. It is transmitted by infected droplets.</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10692000"/>
            <a:chOff x="0" y="0"/>
            <a:chExt cx="2709333" cy="3831771"/>
          </a:xfrm>
        </p:grpSpPr>
        <p:sp>
          <p:nvSpPr>
            <p:cNvPr name="Freeform 3" id="3"/>
            <p:cNvSpPr/>
            <p:nvPr/>
          </p:nvSpPr>
          <p:spPr>
            <a:xfrm flipH="false" flipV="false" rot="0">
              <a:off x="0" y="0"/>
              <a:ext cx="2709333" cy="3831772"/>
            </a:xfrm>
            <a:custGeom>
              <a:avLst/>
              <a:gdLst/>
              <a:ahLst/>
              <a:cxnLst/>
              <a:rect r="r" b="b" t="t" l="l"/>
              <a:pathLst>
                <a:path h="3831772" w="2709333">
                  <a:moveTo>
                    <a:pt x="0" y="0"/>
                  </a:moveTo>
                  <a:lnTo>
                    <a:pt x="2709333" y="0"/>
                  </a:lnTo>
                  <a:lnTo>
                    <a:pt x="2709333" y="3831772"/>
                  </a:lnTo>
                  <a:lnTo>
                    <a:pt x="0" y="3831772"/>
                  </a:lnTo>
                  <a:close/>
                </a:path>
              </a:pathLst>
            </a:custGeom>
            <a:solidFill>
              <a:srgbClr val="FFDE59"/>
            </a:solidFill>
          </p:spPr>
        </p:sp>
        <p:sp>
          <p:nvSpPr>
            <p:cNvPr name="TextBox 4" id="4"/>
            <p:cNvSpPr txBox="true"/>
            <p:nvPr/>
          </p:nvSpPr>
          <p:spPr>
            <a:xfrm>
              <a:off x="0" y="-28575"/>
              <a:ext cx="2709333" cy="3860346"/>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195714" y="214816"/>
            <a:ext cx="7168573" cy="10262369"/>
            <a:chOff x="0" y="0"/>
            <a:chExt cx="2569055" cy="3677801"/>
          </a:xfrm>
        </p:grpSpPr>
        <p:sp>
          <p:nvSpPr>
            <p:cNvPr name="Freeform 6" id="6"/>
            <p:cNvSpPr/>
            <p:nvPr/>
          </p:nvSpPr>
          <p:spPr>
            <a:xfrm flipH="false" flipV="false" rot="0">
              <a:off x="0" y="0"/>
              <a:ext cx="2569055" cy="3677801"/>
            </a:xfrm>
            <a:custGeom>
              <a:avLst/>
              <a:gdLst/>
              <a:ahLst/>
              <a:cxnLst/>
              <a:rect r="r" b="b" t="t" l="l"/>
              <a:pathLst>
                <a:path h="3677801" w="2569055">
                  <a:moveTo>
                    <a:pt x="0" y="0"/>
                  </a:moveTo>
                  <a:lnTo>
                    <a:pt x="2569055" y="0"/>
                  </a:lnTo>
                  <a:lnTo>
                    <a:pt x="2569055" y="3677801"/>
                  </a:lnTo>
                  <a:lnTo>
                    <a:pt x="0" y="3677801"/>
                  </a:lnTo>
                  <a:close/>
                </a:path>
              </a:pathLst>
            </a:custGeom>
            <a:solidFill>
              <a:srgbClr val="FFBD59"/>
            </a:solidFill>
          </p:spPr>
        </p:sp>
        <p:sp>
          <p:nvSpPr>
            <p:cNvPr name="TextBox 7" id="7"/>
            <p:cNvSpPr txBox="true"/>
            <p:nvPr/>
          </p:nvSpPr>
          <p:spPr>
            <a:xfrm>
              <a:off x="0" y="-28575"/>
              <a:ext cx="2569055" cy="3706376"/>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443217" y="0"/>
            <a:ext cx="6698316" cy="2064464"/>
            <a:chOff x="0" y="0"/>
            <a:chExt cx="2400525" cy="739857"/>
          </a:xfrm>
        </p:grpSpPr>
        <p:sp>
          <p:nvSpPr>
            <p:cNvPr name="Freeform 9" id="9"/>
            <p:cNvSpPr/>
            <p:nvPr/>
          </p:nvSpPr>
          <p:spPr>
            <a:xfrm flipH="false" flipV="false" rot="0">
              <a:off x="0" y="0"/>
              <a:ext cx="2400525" cy="739857"/>
            </a:xfrm>
            <a:custGeom>
              <a:avLst/>
              <a:gdLst/>
              <a:ahLst/>
              <a:cxnLst/>
              <a:rect r="r" b="b" t="t" l="l"/>
              <a:pathLst>
                <a:path h="739857" w="2400525">
                  <a:moveTo>
                    <a:pt x="45076" y="0"/>
                  </a:moveTo>
                  <a:lnTo>
                    <a:pt x="2355449" y="0"/>
                  </a:lnTo>
                  <a:cubicBezTo>
                    <a:pt x="2380344" y="0"/>
                    <a:pt x="2400525" y="20181"/>
                    <a:pt x="2400525" y="45076"/>
                  </a:cubicBezTo>
                  <a:lnTo>
                    <a:pt x="2400525" y="694781"/>
                  </a:lnTo>
                  <a:cubicBezTo>
                    <a:pt x="2400525" y="706736"/>
                    <a:pt x="2395776" y="718201"/>
                    <a:pt x="2387323" y="726655"/>
                  </a:cubicBezTo>
                  <a:cubicBezTo>
                    <a:pt x="2378869" y="735108"/>
                    <a:pt x="2367404" y="739857"/>
                    <a:pt x="2355449" y="739857"/>
                  </a:cubicBezTo>
                  <a:lnTo>
                    <a:pt x="45076" y="739857"/>
                  </a:lnTo>
                  <a:cubicBezTo>
                    <a:pt x="20181" y="739857"/>
                    <a:pt x="0" y="719676"/>
                    <a:pt x="0" y="694781"/>
                  </a:cubicBezTo>
                  <a:lnTo>
                    <a:pt x="0" y="45076"/>
                  </a:lnTo>
                  <a:cubicBezTo>
                    <a:pt x="0" y="20181"/>
                    <a:pt x="20181" y="0"/>
                    <a:pt x="45076" y="0"/>
                  </a:cubicBezTo>
                  <a:close/>
                </a:path>
              </a:pathLst>
            </a:custGeom>
            <a:solidFill>
              <a:srgbClr val="FFDE59"/>
            </a:solidFill>
          </p:spPr>
        </p:sp>
        <p:sp>
          <p:nvSpPr>
            <p:cNvPr name="TextBox 10" id="10"/>
            <p:cNvSpPr txBox="true"/>
            <p:nvPr/>
          </p:nvSpPr>
          <p:spPr>
            <a:xfrm>
              <a:off x="0" y="-123825"/>
              <a:ext cx="2400525" cy="863682"/>
            </a:xfrm>
            <a:prstGeom prst="rect">
              <a:avLst/>
            </a:prstGeom>
          </p:spPr>
          <p:txBody>
            <a:bodyPr anchor="ctr" rtlCol="false" tIns="50800" lIns="50800" bIns="50800" rIns="50800"/>
            <a:lstStyle/>
            <a:p>
              <a:pPr algn="ctr">
                <a:lnSpc>
                  <a:spcPts val="5599"/>
                </a:lnSpc>
              </a:pPr>
              <a:r>
                <a:rPr lang="en-US" sz="3999">
                  <a:solidFill>
                    <a:srgbClr val="000000"/>
                  </a:solidFill>
                  <a:latin typeface="AC Soft Icecream"/>
                </a:rPr>
                <a:t>Poliovirus</a:t>
              </a:r>
            </a:p>
          </p:txBody>
        </p:sp>
      </p:grpSp>
      <p:grpSp>
        <p:nvGrpSpPr>
          <p:cNvPr name="Group 11" id="11"/>
          <p:cNvGrpSpPr/>
          <p:nvPr/>
        </p:nvGrpSpPr>
        <p:grpSpPr>
          <a:xfrm rot="0">
            <a:off x="768375" y="2298776"/>
            <a:ext cx="6048000" cy="3855600"/>
            <a:chOff x="0" y="0"/>
            <a:chExt cx="1274980" cy="812800"/>
          </a:xfrm>
        </p:grpSpPr>
        <p:sp>
          <p:nvSpPr>
            <p:cNvPr name="Freeform 12" id="12"/>
            <p:cNvSpPr/>
            <p:nvPr/>
          </p:nvSpPr>
          <p:spPr>
            <a:xfrm flipH="false" flipV="false" rot="0">
              <a:off x="0" y="0"/>
              <a:ext cx="1274980" cy="812800"/>
            </a:xfrm>
            <a:custGeom>
              <a:avLst/>
              <a:gdLst/>
              <a:ahLst/>
              <a:cxnLst/>
              <a:rect r="r" b="b" t="t" l="l"/>
              <a:pathLst>
                <a:path h="812800" w="1274980">
                  <a:moveTo>
                    <a:pt x="44803" y="0"/>
                  </a:moveTo>
                  <a:lnTo>
                    <a:pt x="1230178" y="0"/>
                  </a:lnTo>
                  <a:cubicBezTo>
                    <a:pt x="1254922" y="0"/>
                    <a:pt x="1274980" y="20059"/>
                    <a:pt x="1274980" y="44803"/>
                  </a:cubicBezTo>
                  <a:lnTo>
                    <a:pt x="1274980" y="767997"/>
                  </a:lnTo>
                  <a:cubicBezTo>
                    <a:pt x="1274980" y="792741"/>
                    <a:pt x="1254922" y="812800"/>
                    <a:pt x="1230178" y="812800"/>
                  </a:cubicBezTo>
                  <a:lnTo>
                    <a:pt x="44803" y="812800"/>
                  </a:lnTo>
                  <a:cubicBezTo>
                    <a:pt x="20059" y="812800"/>
                    <a:pt x="0" y="792741"/>
                    <a:pt x="0" y="767997"/>
                  </a:cubicBezTo>
                  <a:lnTo>
                    <a:pt x="0" y="44803"/>
                  </a:lnTo>
                  <a:cubicBezTo>
                    <a:pt x="0" y="20059"/>
                    <a:pt x="20059" y="0"/>
                    <a:pt x="44803" y="0"/>
                  </a:cubicBezTo>
                  <a:close/>
                </a:path>
              </a:pathLst>
            </a:custGeom>
            <a:blipFill>
              <a:blip r:embed="rId2"/>
              <a:stretch>
                <a:fillRect l="0" t="-28431" r="0" b="-28431"/>
              </a:stretch>
            </a:blipFill>
            <a:ln w="85725" cap="rnd">
              <a:solidFill>
                <a:srgbClr val="FFFFFF"/>
              </a:solidFill>
              <a:prstDash val="solid"/>
              <a:round/>
            </a:ln>
          </p:spPr>
        </p:sp>
      </p:grpSp>
      <p:grpSp>
        <p:nvGrpSpPr>
          <p:cNvPr name="Group 13" id="13"/>
          <p:cNvGrpSpPr/>
          <p:nvPr/>
        </p:nvGrpSpPr>
        <p:grpSpPr>
          <a:xfrm rot="0">
            <a:off x="443217" y="6388689"/>
            <a:ext cx="6698316" cy="3696411"/>
            <a:chOff x="0" y="0"/>
            <a:chExt cx="2400525" cy="1324710"/>
          </a:xfrm>
        </p:grpSpPr>
        <p:sp>
          <p:nvSpPr>
            <p:cNvPr name="Freeform 14" id="14"/>
            <p:cNvSpPr/>
            <p:nvPr/>
          </p:nvSpPr>
          <p:spPr>
            <a:xfrm flipH="false" flipV="false" rot="0">
              <a:off x="0" y="0"/>
              <a:ext cx="2400525" cy="1324710"/>
            </a:xfrm>
            <a:custGeom>
              <a:avLst/>
              <a:gdLst/>
              <a:ahLst/>
              <a:cxnLst/>
              <a:rect r="r" b="b" t="t" l="l"/>
              <a:pathLst>
                <a:path h="1324710" w="2400525">
                  <a:moveTo>
                    <a:pt x="42765" y="0"/>
                  </a:moveTo>
                  <a:lnTo>
                    <a:pt x="2357761" y="0"/>
                  </a:lnTo>
                  <a:cubicBezTo>
                    <a:pt x="2369102" y="0"/>
                    <a:pt x="2379980" y="4506"/>
                    <a:pt x="2388000" y="12525"/>
                  </a:cubicBezTo>
                  <a:cubicBezTo>
                    <a:pt x="2396020" y="20545"/>
                    <a:pt x="2400525" y="31423"/>
                    <a:pt x="2400525" y="42765"/>
                  </a:cubicBezTo>
                  <a:lnTo>
                    <a:pt x="2400525" y="1281946"/>
                  </a:lnTo>
                  <a:cubicBezTo>
                    <a:pt x="2400525" y="1293288"/>
                    <a:pt x="2396020" y="1304165"/>
                    <a:pt x="2388000" y="1312185"/>
                  </a:cubicBezTo>
                  <a:cubicBezTo>
                    <a:pt x="2379980" y="1320205"/>
                    <a:pt x="2369102" y="1324710"/>
                    <a:pt x="2357761" y="1324710"/>
                  </a:cubicBezTo>
                  <a:lnTo>
                    <a:pt x="42765" y="1324710"/>
                  </a:lnTo>
                  <a:cubicBezTo>
                    <a:pt x="31423" y="1324710"/>
                    <a:pt x="20545" y="1320205"/>
                    <a:pt x="12525" y="1312185"/>
                  </a:cubicBezTo>
                  <a:cubicBezTo>
                    <a:pt x="4506" y="1304165"/>
                    <a:pt x="0" y="1293288"/>
                    <a:pt x="0" y="1281946"/>
                  </a:cubicBezTo>
                  <a:lnTo>
                    <a:pt x="0" y="42765"/>
                  </a:lnTo>
                  <a:cubicBezTo>
                    <a:pt x="0" y="31423"/>
                    <a:pt x="4506" y="20545"/>
                    <a:pt x="12525" y="12525"/>
                  </a:cubicBezTo>
                  <a:cubicBezTo>
                    <a:pt x="20545" y="4506"/>
                    <a:pt x="31423" y="0"/>
                    <a:pt x="42765" y="0"/>
                  </a:cubicBezTo>
                  <a:close/>
                </a:path>
              </a:pathLst>
            </a:custGeom>
            <a:solidFill>
              <a:srgbClr val="FFDE59"/>
            </a:solidFill>
            <a:ln w="76200" cap="rnd">
              <a:solidFill>
                <a:srgbClr val="FFFFFF"/>
              </a:solidFill>
              <a:prstDash val="solid"/>
              <a:round/>
            </a:ln>
          </p:spPr>
        </p:sp>
        <p:sp>
          <p:nvSpPr>
            <p:cNvPr name="TextBox 15" id="15"/>
            <p:cNvSpPr txBox="true"/>
            <p:nvPr/>
          </p:nvSpPr>
          <p:spPr>
            <a:xfrm>
              <a:off x="0" y="-85725"/>
              <a:ext cx="2400525" cy="1410435"/>
            </a:xfrm>
            <a:prstGeom prst="rect">
              <a:avLst/>
            </a:prstGeom>
          </p:spPr>
          <p:txBody>
            <a:bodyPr anchor="ctr" rtlCol="false" tIns="50800" lIns="50800" bIns="50800" rIns="50800"/>
            <a:lstStyle/>
            <a:p>
              <a:pPr algn="ctr">
                <a:lnSpc>
                  <a:spcPts val="3919"/>
                </a:lnSpc>
              </a:pPr>
              <a:r>
                <a:rPr lang="en-US" sz="2799">
                  <a:solidFill>
                    <a:srgbClr val="000000"/>
                  </a:solidFill>
                  <a:latin typeface="AC Soft Icecream"/>
                </a:rPr>
                <a:t>Virus that causes a serious infection that affects the nervous system, causing poliomyelitis, a disease that can lead to paralysis and, in severe cases, death.</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1D0E80F40FC40A0AC5446D3E68E4C" ma:contentTypeVersion="18" ma:contentTypeDescription="Create a new document." ma:contentTypeScope="" ma:versionID="4afd713d915b64e70ac4f123b7419c20">
  <xsd:schema xmlns:xsd="http://www.w3.org/2001/XMLSchema" xmlns:xs="http://www.w3.org/2001/XMLSchema" xmlns:p="http://schemas.microsoft.com/office/2006/metadata/properties" xmlns:ns2="b52a108e-5039-4255-9b08-41efa128c942" xmlns:ns3="f3050677-c956-48d1-88f1-1e5f36ffa1d3" targetNamespace="http://schemas.microsoft.com/office/2006/metadata/properties" ma:root="true" ma:fieldsID="a06df7e705a3f35faa2a06a844f03163" ns2:_="" ns3:_="">
    <xsd:import namespace="b52a108e-5039-4255-9b08-41efa128c942"/>
    <xsd:import namespace="f3050677-c956-48d1-88f1-1e5f36ffa1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a108e-5039-4255-9b08-41efa128c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606419-4bd4-4dd8-8f0f-b14ca53228e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50677-c956-48d1-88f1-1e5f36ffa1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2554a29-e0a6-470a-b571-f2607765b0e7}" ma:internalName="TaxCatchAll" ma:showField="CatchAllData" ma:web="f3050677-c956-48d1-88f1-1e5f36ffa1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2a108e-5039-4255-9b08-41efa128c942">
      <Terms xmlns="http://schemas.microsoft.com/office/infopath/2007/PartnerControls"/>
    </lcf76f155ced4ddcb4097134ff3c332f>
    <TaxCatchAll xmlns="f3050677-c956-48d1-88f1-1e5f36ffa1d3" xsi:nil="true"/>
  </documentManagement>
</p:properties>
</file>

<file path=customXml/itemProps1.xml><?xml version="1.0" encoding="utf-8"?>
<ds:datastoreItem xmlns:ds="http://schemas.openxmlformats.org/officeDocument/2006/customXml" ds:itemID="{73E1DBE0-3607-4EF5-85E6-757AA8748736}"/>
</file>

<file path=customXml/itemProps2.xml><?xml version="1.0" encoding="utf-8"?>
<ds:datastoreItem xmlns:ds="http://schemas.openxmlformats.org/officeDocument/2006/customXml" ds:itemID="{F0D9894B-D9B5-427B-A736-5CF78D44C6D2}"/>
</file>

<file path=customXml/itemProps3.xml><?xml version="1.0" encoding="utf-8"?>
<ds:datastoreItem xmlns:ds="http://schemas.openxmlformats.org/officeDocument/2006/customXml" ds:itemID="{85C5F158-F06D-4508-93C3-2694C2D57B3C}"/>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dc:title>
  <cp:revision>1</cp:revision>
  <dcterms:created xsi:type="dcterms:W3CDTF">2006-08-16T00:00:00Z</dcterms:created>
  <dcterms:modified xsi:type="dcterms:W3CDTF">2011-08-01T06:04:30Z</dcterms:modified>
  <dc:identifier>DAGAtihxs5s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0x0101001FA1D0E80F40FC40A0AC5446D3E68E4C</vt:lpwstr>
  </property>
</Properties>
</file>