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40"/>
    <p:sldId id="257" r:id="rId41"/>
    <p:sldId id="258" r:id="rId42"/>
    <p:sldId id="259" r:id="rId43"/>
    <p:sldId id="260" r:id="rId44"/>
  </p:sldIdLst>
  <p:sldSz cx="7556500" cy="106934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Noto Sans" charset="1" panose="020B0502040504020204"/>
      <p:regular r:id="rId10"/>
    </p:embeddedFont>
    <p:embeddedFont>
      <p:font typeface="Noto Sans Bold" charset="1" panose="020B0802040504020204"/>
      <p:regular r:id="rId11"/>
    </p:embeddedFont>
    <p:embeddedFont>
      <p:font typeface="Noto Sans Italics" charset="1" panose="020B0502040504090204"/>
      <p:regular r:id="rId12"/>
    </p:embeddedFont>
    <p:embeddedFont>
      <p:font typeface="Noto Sans Bold Italics" charset="1" panose="020B0802040504090204"/>
      <p:regular r:id="rId13"/>
    </p:embeddedFont>
    <p:embeddedFont>
      <p:font typeface="AC Soft Icecream" charset="1" panose="02000603000000000000"/>
      <p:regular r:id="rId14"/>
    </p:embeddedFont>
    <p:embeddedFont>
      <p:font typeface="AC Soft Icecream Italics" charset="1" panose="02000603000000000000"/>
      <p:regular r:id="rId15"/>
    </p:embeddedFont>
    <p:embeddedFont>
      <p:font typeface="Canva Sans" charset="1" panose="020B0503030501040103"/>
      <p:regular r:id="rId16"/>
    </p:embeddedFont>
    <p:embeddedFont>
      <p:font typeface="Canva Sans Bold" charset="1" panose="020B0803030501040103"/>
      <p:regular r:id="rId17"/>
    </p:embeddedFont>
    <p:embeddedFont>
      <p:font typeface="Canva Sans Italics" charset="1" panose="020B0503030501040103"/>
      <p:regular r:id="rId18"/>
    </p:embeddedFont>
    <p:embeddedFont>
      <p:font typeface="Canva Sans Bold Italics" charset="1" panose="020B0803030501040103"/>
      <p:regular r:id="rId19"/>
    </p:embeddedFont>
    <p:embeddedFont>
      <p:font typeface="Canva Sans Medium" charset="1" panose="020B0603030501040103"/>
      <p:regular r:id="rId20"/>
    </p:embeddedFont>
    <p:embeddedFont>
      <p:font typeface="Canva Sans Medium Italics" charset="1" panose="020B0603030501040103"/>
      <p:regular r:id="rId21"/>
    </p:embeddedFont>
    <p:embeddedFont>
      <p:font typeface="Noto Serif Display" charset="1" panose="02020502080505020204"/>
      <p:regular r:id="rId22"/>
    </p:embeddedFont>
    <p:embeddedFont>
      <p:font typeface="Noto Serif Display Bold" charset="1" panose="02020802080505020204"/>
      <p:regular r:id="rId23"/>
    </p:embeddedFont>
    <p:embeddedFont>
      <p:font typeface="Noto Serif Display Italics" charset="1" panose="02020502080505090204"/>
      <p:regular r:id="rId24"/>
    </p:embeddedFont>
    <p:embeddedFont>
      <p:font typeface="Noto Serif Display Bold Italics" charset="1" panose="02020802080505090204"/>
      <p:regular r:id="rId25"/>
    </p:embeddedFont>
    <p:embeddedFont>
      <p:font typeface="Noto Serif Display Thin" charset="1" panose="02020202080505020204"/>
      <p:regular r:id="rId26"/>
    </p:embeddedFont>
    <p:embeddedFont>
      <p:font typeface="Noto Serif Display Thin Italics" charset="1" panose="02020202080505090204"/>
      <p:regular r:id="rId27"/>
    </p:embeddedFont>
    <p:embeddedFont>
      <p:font typeface="Noto Serif Display Extra-Light" charset="1" panose="02020302080505020204"/>
      <p:regular r:id="rId28"/>
    </p:embeddedFont>
    <p:embeddedFont>
      <p:font typeface="Noto Serif Display Extra-Light Italics" charset="1" panose="02020302080505090204"/>
      <p:regular r:id="rId29"/>
    </p:embeddedFont>
    <p:embeddedFont>
      <p:font typeface="Noto Serif Display Light" charset="1" panose="02020402080505020204"/>
      <p:regular r:id="rId30"/>
    </p:embeddedFont>
    <p:embeddedFont>
      <p:font typeface="Noto Serif Display Light Italics" charset="1" panose="02020402080505090204"/>
      <p:regular r:id="rId31"/>
    </p:embeddedFont>
    <p:embeddedFont>
      <p:font typeface="Noto Serif Display Medium" charset="1" panose="02020602080505020204"/>
      <p:regular r:id="rId32"/>
    </p:embeddedFont>
    <p:embeddedFont>
      <p:font typeface="Noto Serif Display Medium Italics" charset="1" panose="02020602080505090204"/>
      <p:regular r:id="rId33"/>
    </p:embeddedFont>
    <p:embeddedFont>
      <p:font typeface="Noto Serif Display Semi-Bold" charset="1" panose="02020702080505020204"/>
      <p:regular r:id="rId34"/>
    </p:embeddedFont>
    <p:embeddedFont>
      <p:font typeface="Noto Serif Display Semi-Bold Italics" charset="1" panose="02020702080505090204"/>
      <p:regular r:id="rId35"/>
    </p:embeddedFont>
    <p:embeddedFont>
      <p:font typeface="Noto Serif Display Ultra-Bold" charset="1" panose="02020902080505020204"/>
      <p:regular r:id="rId36"/>
    </p:embeddedFont>
    <p:embeddedFont>
      <p:font typeface="Noto Serif Display Ultra-Bold Italics" charset="1" panose="02020902080505090204"/>
      <p:regular r:id="rId37"/>
    </p:embeddedFont>
    <p:embeddedFont>
      <p:font typeface="Noto Serif Display Heavy" charset="1" panose="02020A02080505020204"/>
      <p:regular r:id="rId38"/>
    </p:embeddedFont>
    <p:embeddedFont>
      <p:font typeface="Noto Serif Display Heavy Italics" charset="1" panose="02020A02080505090204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18" Type="http://schemas.openxmlformats.org/officeDocument/2006/relationships/font" Target="fonts/font18.fntdata"/><Relationship Id="rId26" Type="http://schemas.openxmlformats.org/officeDocument/2006/relationships/font" Target="fonts/font26.fntdata"/><Relationship Id="rId39" Type="http://schemas.openxmlformats.org/officeDocument/2006/relationships/font" Target="fonts/font39.fntdata"/><Relationship Id="rId21" Type="http://schemas.openxmlformats.org/officeDocument/2006/relationships/font" Target="fonts/font21.fntdata"/><Relationship Id="rId34" Type="http://schemas.openxmlformats.org/officeDocument/2006/relationships/font" Target="fonts/font34.fntdata"/><Relationship Id="rId42" Type="http://schemas.openxmlformats.org/officeDocument/2006/relationships/slide" Target="slides/slide3.xml"/><Relationship Id="rId47" Type="http://schemas.openxmlformats.org/officeDocument/2006/relationships/customXml" Target="../customXml/item3.xml"/><Relationship Id="rId7" Type="http://schemas.openxmlformats.org/officeDocument/2006/relationships/font" Target="fonts/font7.fntdata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29" Type="http://schemas.openxmlformats.org/officeDocument/2006/relationships/font" Target="fonts/font29.fntdata"/><Relationship Id="rId1" Type="http://schemas.openxmlformats.org/officeDocument/2006/relationships/slideMaster" Target="slideMasters/slideMaster1.xml"/><Relationship Id="rId11" Type="http://schemas.openxmlformats.org/officeDocument/2006/relationships/font" Target="fonts/font11.fntdata"/><Relationship Id="rId24" Type="http://schemas.openxmlformats.org/officeDocument/2006/relationships/font" Target="fonts/font24.fntdata"/><Relationship Id="rId32" Type="http://schemas.openxmlformats.org/officeDocument/2006/relationships/font" Target="fonts/font32.fntdata"/><Relationship Id="rId37" Type="http://schemas.openxmlformats.org/officeDocument/2006/relationships/font" Target="fonts/font37.fntdata"/><Relationship Id="rId40" Type="http://schemas.openxmlformats.org/officeDocument/2006/relationships/slide" Target="slides/slide1.xml"/><Relationship Id="rId6" Type="http://schemas.openxmlformats.org/officeDocument/2006/relationships/font" Target="fonts/font6.fntdata"/><Relationship Id="rId45" Type="http://schemas.openxmlformats.org/officeDocument/2006/relationships/customXml" Target="../customXml/item1.xml"/><Relationship Id="rId15" Type="http://schemas.openxmlformats.org/officeDocument/2006/relationships/font" Target="fonts/font15.fntdata"/><Relationship Id="rId23" Type="http://schemas.openxmlformats.org/officeDocument/2006/relationships/font" Target="fonts/font23.fntdata"/><Relationship Id="rId28" Type="http://schemas.openxmlformats.org/officeDocument/2006/relationships/font" Target="fonts/font28.fntdata"/><Relationship Id="rId36" Type="http://schemas.openxmlformats.org/officeDocument/2006/relationships/font" Target="fonts/font36.fntdata"/><Relationship Id="rId5" Type="http://schemas.openxmlformats.org/officeDocument/2006/relationships/tableStyles" Target="tableStyles.xml"/><Relationship Id="rId10" Type="http://schemas.openxmlformats.org/officeDocument/2006/relationships/font" Target="fonts/font10.fntdata"/><Relationship Id="rId19" Type="http://schemas.openxmlformats.org/officeDocument/2006/relationships/font" Target="fonts/font19.fntdata"/><Relationship Id="rId31" Type="http://schemas.openxmlformats.org/officeDocument/2006/relationships/font" Target="fonts/font31.fntdata"/><Relationship Id="rId44" Type="http://schemas.openxmlformats.org/officeDocument/2006/relationships/slide" Target="slides/slide5.xml"/><Relationship Id="rId14" Type="http://schemas.openxmlformats.org/officeDocument/2006/relationships/font" Target="fonts/font14.fntdata"/><Relationship Id="rId22" Type="http://schemas.openxmlformats.org/officeDocument/2006/relationships/font" Target="fonts/font22.fntdata"/><Relationship Id="rId27" Type="http://schemas.openxmlformats.org/officeDocument/2006/relationships/font" Target="fonts/font27.fntdata"/><Relationship Id="rId30" Type="http://schemas.openxmlformats.org/officeDocument/2006/relationships/font" Target="fonts/font30.fntdata"/><Relationship Id="rId35" Type="http://schemas.openxmlformats.org/officeDocument/2006/relationships/font" Target="fonts/font35.fntdata"/><Relationship Id="rId4" Type="http://schemas.openxmlformats.org/officeDocument/2006/relationships/theme" Target="theme/theme1.xml"/><Relationship Id="rId43" Type="http://schemas.openxmlformats.org/officeDocument/2006/relationships/slide" Target="slides/slide4.xml"/><Relationship Id="rId9" Type="http://schemas.openxmlformats.org/officeDocument/2006/relationships/font" Target="fonts/font9.fntdata"/><Relationship Id="rId8" Type="http://schemas.openxmlformats.org/officeDocument/2006/relationships/font" Target="fonts/font8.fntdata"/><Relationship Id="rId3" Type="http://schemas.openxmlformats.org/officeDocument/2006/relationships/viewProps" Target="viewProps.xml"/><Relationship Id="rId12" Type="http://schemas.openxmlformats.org/officeDocument/2006/relationships/font" Target="fonts/font12.fntdata"/><Relationship Id="rId17" Type="http://schemas.openxmlformats.org/officeDocument/2006/relationships/font" Target="fonts/font17.fntdata"/><Relationship Id="rId25" Type="http://schemas.openxmlformats.org/officeDocument/2006/relationships/font" Target="fonts/font25.fntdata"/><Relationship Id="rId33" Type="http://schemas.openxmlformats.org/officeDocument/2006/relationships/font" Target="fonts/font33.fntdata"/><Relationship Id="rId38" Type="http://schemas.openxmlformats.org/officeDocument/2006/relationships/font" Target="fonts/font38.fntdata"/><Relationship Id="rId46" Type="http://schemas.openxmlformats.org/officeDocument/2006/relationships/customXml" Target="../customXml/item2.xml"/><Relationship Id="rId20" Type="http://schemas.openxmlformats.org/officeDocument/2006/relationships/font" Target="fonts/font20.fntdata"/><Relationship Id="rId41" Type="http://schemas.openxmlformats.org/officeDocument/2006/relationships/slide" Target="slides/slide2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AC Soft Icecream"/>
                </a:rPr>
                <a:t>Αντιμυκητιακό φάρμακο 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55541" r="0" b="-55541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D9D9D9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71488" y="7906098"/>
            <a:ext cx="6570045" cy="2268000"/>
            <a:chOff x="0" y="0"/>
            <a:chExt cx="2354556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2354556" cy="812800"/>
            </a:xfrm>
            <a:custGeom>
              <a:avLst/>
              <a:gdLst/>
              <a:ahLst/>
              <a:cxnLst/>
              <a:rect r="r" b="b" t="t" l="l"/>
              <a:pathLst>
                <a:path h="812800" w="2354556">
                  <a:moveTo>
                    <a:pt x="43600" y="0"/>
                  </a:moveTo>
                  <a:lnTo>
                    <a:pt x="2310956" y="0"/>
                  </a:lnTo>
                  <a:cubicBezTo>
                    <a:pt x="2322520" y="0"/>
                    <a:pt x="2333609" y="4594"/>
                    <a:pt x="2341786" y="12770"/>
                  </a:cubicBezTo>
                  <a:cubicBezTo>
                    <a:pt x="2349962" y="20947"/>
                    <a:pt x="2354556" y="32036"/>
                    <a:pt x="2354556" y="43600"/>
                  </a:cubicBezTo>
                  <a:lnTo>
                    <a:pt x="2354556" y="769200"/>
                  </a:lnTo>
                  <a:cubicBezTo>
                    <a:pt x="2354556" y="780764"/>
                    <a:pt x="2349962" y="791854"/>
                    <a:pt x="2341786" y="800030"/>
                  </a:cubicBezTo>
                  <a:cubicBezTo>
                    <a:pt x="2333609" y="808206"/>
                    <a:pt x="2322520" y="812800"/>
                    <a:pt x="2310956" y="812800"/>
                  </a:cubicBezTo>
                  <a:lnTo>
                    <a:pt x="43600" y="812800"/>
                  </a:lnTo>
                  <a:cubicBezTo>
                    <a:pt x="32036" y="812800"/>
                    <a:pt x="20947" y="808206"/>
                    <a:pt x="12770" y="800030"/>
                  </a:cubicBezTo>
                  <a:cubicBezTo>
                    <a:pt x="4594" y="791854"/>
                    <a:pt x="0" y="780764"/>
                    <a:pt x="0" y="769200"/>
                  </a:cubicBezTo>
                  <a:lnTo>
                    <a:pt x="0" y="43600"/>
                  </a:lnTo>
                  <a:cubicBezTo>
                    <a:pt x="0" y="32036"/>
                    <a:pt x="4594" y="20947"/>
                    <a:pt x="12770" y="12770"/>
                  </a:cubicBezTo>
                  <a:cubicBezTo>
                    <a:pt x="20947" y="4594"/>
                    <a:pt x="32036" y="0"/>
                    <a:pt x="4360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95250"/>
              <a:ext cx="2354556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Το αντιμυκητιακό φάρμακο καταπολεμά τους μύκητες. Δεν μπορεί να καταπολεμήσει ιούς και βακτήρια. </a:t>
              </a: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1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2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3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4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5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682952" y="5908959"/>
            <a:ext cx="4182662" cy="615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Αποτελεσματικότητα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AC Soft Icecream"/>
                </a:rPr>
                <a:t>Αντιμυκητιακό φάρμακο</a:t>
              </a:r>
              <a:r>
                <a:rPr lang="en-US" sz="4200">
                  <a:solidFill>
                    <a:srgbClr val="000000"/>
                  </a:solidFill>
                  <a:latin typeface="AC Soft Icecream"/>
                </a:rPr>
                <a:t> 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55541" r="0" b="-55541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D9D9D9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71488" y="7906098"/>
            <a:ext cx="6570045" cy="2268000"/>
            <a:chOff x="0" y="0"/>
            <a:chExt cx="2354556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2354556" cy="812800"/>
            </a:xfrm>
            <a:custGeom>
              <a:avLst/>
              <a:gdLst/>
              <a:ahLst/>
              <a:cxnLst/>
              <a:rect r="r" b="b" t="t" l="l"/>
              <a:pathLst>
                <a:path h="812800" w="2354556">
                  <a:moveTo>
                    <a:pt x="43600" y="0"/>
                  </a:moveTo>
                  <a:lnTo>
                    <a:pt x="2310956" y="0"/>
                  </a:lnTo>
                  <a:cubicBezTo>
                    <a:pt x="2322520" y="0"/>
                    <a:pt x="2333609" y="4594"/>
                    <a:pt x="2341786" y="12770"/>
                  </a:cubicBezTo>
                  <a:cubicBezTo>
                    <a:pt x="2349962" y="20947"/>
                    <a:pt x="2354556" y="32036"/>
                    <a:pt x="2354556" y="43600"/>
                  </a:cubicBezTo>
                  <a:lnTo>
                    <a:pt x="2354556" y="769200"/>
                  </a:lnTo>
                  <a:cubicBezTo>
                    <a:pt x="2354556" y="780764"/>
                    <a:pt x="2349962" y="791854"/>
                    <a:pt x="2341786" y="800030"/>
                  </a:cubicBezTo>
                  <a:cubicBezTo>
                    <a:pt x="2333609" y="808206"/>
                    <a:pt x="2322520" y="812800"/>
                    <a:pt x="2310956" y="812800"/>
                  </a:cubicBezTo>
                  <a:lnTo>
                    <a:pt x="43600" y="812800"/>
                  </a:lnTo>
                  <a:cubicBezTo>
                    <a:pt x="32036" y="812800"/>
                    <a:pt x="20947" y="808206"/>
                    <a:pt x="12770" y="800030"/>
                  </a:cubicBezTo>
                  <a:cubicBezTo>
                    <a:pt x="4594" y="791854"/>
                    <a:pt x="0" y="780764"/>
                    <a:pt x="0" y="769200"/>
                  </a:cubicBezTo>
                  <a:lnTo>
                    <a:pt x="0" y="43600"/>
                  </a:lnTo>
                  <a:cubicBezTo>
                    <a:pt x="0" y="32036"/>
                    <a:pt x="4594" y="20947"/>
                    <a:pt x="12770" y="12770"/>
                  </a:cubicBezTo>
                  <a:cubicBezTo>
                    <a:pt x="20947" y="4594"/>
                    <a:pt x="32036" y="0"/>
                    <a:pt x="4360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95250"/>
              <a:ext cx="2354556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Το αντιμυκητιακό φάρμακο καταπολεμά τους μύκητες. Δεν μπορεί να καταπολεμήσει ιούς και βακτήρια.</a:t>
              </a: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1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2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3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4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5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682952" y="5908959"/>
            <a:ext cx="4182662" cy="615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Αποτελεσματικότητα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AC Soft Icecream"/>
                </a:rPr>
                <a:t>Αντιμυκητιακό φάρμακο</a:t>
              </a:r>
              <a:r>
                <a:rPr lang="en-US" sz="4200">
                  <a:solidFill>
                    <a:srgbClr val="000000"/>
                  </a:solidFill>
                  <a:latin typeface="AC Soft Icecream"/>
                </a:rPr>
                <a:t> 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55541" r="0" b="-55541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D9D9D9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71488" y="7906098"/>
            <a:ext cx="6570045" cy="2268000"/>
            <a:chOff x="0" y="0"/>
            <a:chExt cx="2354556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2354556" cy="812800"/>
            </a:xfrm>
            <a:custGeom>
              <a:avLst/>
              <a:gdLst/>
              <a:ahLst/>
              <a:cxnLst/>
              <a:rect r="r" b="b" t="t" l="l"/>
              <a:pathLst>
                <a:path h="812800" w="2354556">
                  <a:moveTo>
                    <a:pt x="43600" y="0"/>
                  </a:moveTo>
                  <a:lnTo>
                    <a:pt x="2310956" y="0"/>
                  </a:lnTo>
                  <a:cubicBezTo>
                    <a:pt x="2322520" y="0"/>
                    <a:pt x="2333609" y="4594"/>
                    <a:pt x="2341786" y="12770"/>
                  </a:cubicBezTo>
                  <a:cubicBezTo>
                    <a:pt x="2349962" y="20947"/>
                    <a:pt x="2354556" y="32036"/>
                    <a:pt x="2354556" y="43600"/>
                  </a:cubicBezTo>
                  <a:lnTo>
                    <a:pt x="2354556" y="769200"/>
                  </a:lnTo>
                  <a:cubicBezTo>
                    <a:pt x="2354556" y="780764"/>
                    <a:pt x="2349962" y="791854"/>
                    <a:pt x="2341786" y="800030"/>
                  </a:cubicBezTo>
                  <a:cubicBezTo>
                    <a:pt x="2333609" y="808206"/>
                    <a:pt x="2322520" y="812800"/>
                    <a:pt x="2310956" y="812800"/>
                  </a:cubicBezTo>
                  <a:lnTo>
                    <a:pt x="43600" y="812800"/>
                  </a:lnTo>
                  <a:cubicBezTo>
                    <a:pt x="32036" y="812800"/>
                    <a:pt x="20947" y="808206"/>
                    <a:pt x="12770" y="800030"/>
                  </a:cubicBezTo>
                  <a:cubicBezTo>
                    <a:pt x="4594" y="791854"/>
                    <a:pt x="0" y="780764"/>
                    <a:pt x="0" y="769200"/>
                  </a:cubicBezTo>
                  <a:lnTo>
                    <a:pt x="0" y="43600"/>
                  </a:lnTo>
                  <a:cubicBezTo>
                    <a:pt x="0" y="32036"/>
                    <a:pt x="4594" y="20947"/>
                    <a:pt x="12770" y="12770"/>
                  </a:cubicBezTo>
                  <a:cubicBezTo>
                    <a:pt x="20947" y="4594"/>
                    <a:pt x="32036" y="0"/>
                    <a:pt x="4360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95250"/>
              <a:ext cx="2354556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Το αντιμυκητιακό φάρμακο καταπολεμά τους μύκητες. Δεν μπορεί να καταπολεμήσει ιούς και βακτήρια.</a:t>
              </a: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1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2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3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4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5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682952" y="5908959"/>
            <a:ext cx="4182662" cy="615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Αποτελεσματικότητα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AC Soft Icecream"/>
                </a:rPr>
                <a:t>Αντιμυκητιακό φάρμακο</a:t>
              </a:r>
              <a:r>
                <a:rPr lang="en-US" sz="4200">
                  <a:solidFill>
                    <a:srgbClr val="000000"/>
                  </a:solidFill>
                  <a:latin typeface="AC Soft Icecream"/>
                </a:rPr>
                <a:t> 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55541" r="0" b="-55541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D9D9D9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71488" y="7906098"/>
            <a:ext cx="6570045" cy="2268000"/>
            <a:chOff x="0" y="0"/>
            <a:chExt cx="2354556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2354556" cy="812800"/>
            </a:xfrm>
            <a:custGeom>
              <a:avLst/>
              <a:gdLst/>
              <a:ahLst/>
              <a:cxnLst/>
              <a:rect r="r" b="b" t="t" l="l"/>
              <a:pathLst>
                <a:path h="812800" w="2354556">
                  <a:moveTo>
                    <a:pt x="43600" y="0"/>
                  </a:moveTo>
                  <a:lnTo>
                    <a:pt x="2310956" y="0"/>
                  </a:lnTo>
                  <a:cubicBezTo>
                    <a:pt x="2322520" y="0"/>
                    <a:pt x="2333609" y="4594"/>
                    <a:pt x="2341786" y="12770"/>
                  </a:cubicBezTo>
                  <a:cubicBezTo>
                    <a:pt x="2349962" y="20947"/>
                    <a:pt x="2354556" y="32036"/>
                    <a:pt x="2354556" y="43600"/>
                  </a:cubicBezTo>
                  <a:lnTo>
                    <a:pt x="2354556" y="769200"/>
                  </a:lnTo>
                  <a:cubicBezTo>
                    <a:pt x="2354556" y="780764"/>
                    <a:pt x="2349962" y="791854"/>
                    <a:pt x="2341786" y="800030"/>
                  </a:cubicBezTo>
                  <a:cubicBezTo>
                    <a:pt x="2333609" y="808206"/>
                    <a:pt x="2322520" y="812800"/>
                    <a:pt x="2310956" y="812800"/>
                  </a:cubicBezTo>
                  <a:lnTo>
                    <a:pt x="43600" y="812800"/>
                  </a:lnTo>
                  <a:cubicBezTo>
                    <a:pt x="32036" y="812800"/>
                    <a:pt x="20947" y="808206"/>
                    <a:pt x="12770" y="800030"/>
                  </a:cubicBezTo>
                  <a:cubicBezTo>
                    <a:pt x="4594" y="791854"/>
                    <a:pt x="0" y="780764"/>
                    <a:pt x="0" y="769200"/>
                  </a:cubicBezTo>
                  <a:lnTo>
                    <a:pt x="0" y="43600"/>
                  </a:lnTo>
                  <a:cubicBezTo>
                    <a:pt x="0" y="32036"/>
                    <a:pt x="4594" y="20947"/>
                    <a:pt x="12770" y="12770"/>
                  </a:cubicBezTo>
                  <a:cubicBezTo>
                    <a:pt x="20947" y="4594"/>
                    <a:pt x="32036" y="0"/>
                    <a:pt x="4360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95250"/>
              <a:ext cx="2354556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Το αντιμυκητιακό φάρμακο καταπολεμά τους μύκητες. Δεν μπορεί να καταπολεμήσει ιούς και βακτήρια.</a:t>
              </a: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1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2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3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4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5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682952" y="5908959"/>
            <a:ext cx="4182662" cy="615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Αποτελεσματικότητα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560000" cy="10692000"/>
            <a:chOff x="0" y="0"/>
            <a:chExt cx="2709333" cy="3831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09333" cy="3831772"/>
            </a:xfrm>
            <a:custGeom>
              <a:avLst/>
              <a:gdLst/>
              <a:ahLst/>
              <a:cxnLst/>
              <a:rect r="r" b="b" t="t" l="l"/>
              <a:pathLst>
                <a:path h="383177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95714" y="214816"/>
            <a:ext cx="7168573" cy="10262369"/>
            <a:chOff x="0" y="0"/>
            <a:chExt cx="2569055" cy="36778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69055" cy="3677801"/>
            </a:xfrm>
            <a:custGeom>
              <a:avLst/>
              <a:gdLst/>
              <a:ahLst/>
              <a:cxnLst/>
              <a:rect r="r" b="b" t="t" l="l"/>
              <a:pathLst>
                <a:path h="3677801" w="2569055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43217" y="0"/>
            <a:ext cx="6698316" cy="1970912"/>
            <a:chOff x="0" y="0"/>
            <a:chExt cx="2400525" cy="70633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00525" cy="706330"/>
            </a:xfrm>
            <a:custGeom>
              <a:avLst/>
              <a:gdLst/>
              <a:ahLst/>
              <a:cxnLst/>
              <a:rect r="r" b="b" t="t" l="l"/>
              <a:pathLst>
                <a:path h="706330" w="2400525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61254"/>
                  </a:lnTo>
                  <a:cubicBezTo>
                    <a:pt x="2400525" y="673209"/>
                    <a:pt x="2395776" y="684674"/>
                    <a:pt x="2387323" y="693128"/>
                  </a:cubicBezTo>
                  <a:cubicBezTo>
                    <a:pt x="2378869" y="701581"/>
                    <a:pt x="2367404" y="706330"/>
                    <a:pt x="2355449" y="706330"/>
                  </a:cubicBezTo>
                  <a:lnTo>
                    <a:pt x="45076" y="706330"/>
                  </a:lnTo>
                  <a:cubicBezTo>
                    <a:pt x="20181" y="706330"/>
                    <a:pt x="0" y="686149"/>
                    <a:pt x="0" y="66125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2400525" cy="8301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880"/>
                </a:lnSpc>
              </a:pPr>
              <a:r>
                <a:rPr lang="en-US" sz="4200">
                  <a:solidFill>
                    <a:srgbClr val="000000"/>
                  </a:solidFill>
                  <a:latin typeface="AC Soft Icecream"/>
                </a:rPr>
                <a:t>Αντιμυκητιακό φάρμακο</a:t>
              </a:r>
              <a:r>
                <a:rPr lang="en-US" sz="4200">
                  <a:solidFill>
                    <a:srgbClr val="000000"/>
                  </a:solidFill>
                  <a:latin typeface="AC Soft Icecream"/>
                </a:rPr>
                <a:t> 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26521" y="2230182"/>
            <a:ext cx="5977479" cy="3707098"/>
            <a:chOff x="0" y="0"/>
            <a:chExt cx="1260114" cy="78149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60114" cy="781494"/>
            </a:xfrm>
            <a:custGeom>
              <a:avLst/>
              <a:gdLst/>
              <a:ahLst/>
              <a:cxnLst/>
              <a:rect r="r" b="b" t="t" l="l"/>
              <a:pathLst>
                <a:path h="781494" w="1260114">
                  <a:moveTo>
                    <a:pt x="45331" y="0"/>
                  </a:moveTo>
                  <a:lnTo>
                    <a:pt x="1214783" y="0"/>
                  </a:lnTo>
                  <a:cubicBezTo>
                    <a:pt x="1226805" y="0"/>
                    <a:pt x="1238335" y="4776"/>
                    <a:pt x="1246837" y="13277"/>
                  </a:cubicBezTo>
                  <a:cubicBezTo>
                    <a:pt x="1255338" y="21779"/>
                    <a:pt x="1260114" y="33309"/>
                    <a:pt x="1260114" y="45331"/>
                  </a:cubicBezTo>
                  <a:lnTo>
                    <a:pt x="1260114" y="736163"/>
                  </a:lnTo>
                  <a:cubicBezTo>
                    <a:pt x="1260114" y="761199"/>
                    <a:pt x="1239818" y="781494"/>
                    <a:pt x="1214783" y="781494"/>
                  </a:cubicBezTo>
                  <a:lnTo>
                    <a:pt x="45331" y="781494"/>
                  </a:lnTo>
                  <a:cubicBezTo>
                    <a:pt x="20296" y="781494"/>
                    <a:pt x="0" y="761199"/>
                    <a:pt x="0" y="736163"/>
                  </a:cubicBezTo>
                  <a:lnTo>
                    <a:pt x="0" y="45331"/>
                  </a:lnTo>
                  <a:cubicBezTo>
                    <a:pt x="0" y="20296"/>
                    <a:pt x="20296" y="0"/>
                    <a:pt x="45331" y="0"/>
                  </a:cubicBezTo>
                  <a:close/>
                </a:path>
              </a:pathLst>
            </a:custGeom>
            <a:blipFill>
              <a:blip r:embed="rId2"/>
              <a:stretch>
                <a:fillRect l="0" t="-55541" r="0" b="-55541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443217" y="6514958"/>
            <a:ext cx="6698316" cy="1286365"/>
            <a:chOff x="0" y="0"/>
            <a:chExt cx="2317663" cy="44509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317663" cy="445091"/>
            </a:xfrm>
            <a:custGeom>
              <a:avLst/>
              <a:gdLst/>
              <a:ahLst/>
              <a:cxnLst/>
              <a:rect r="r" b="b" t="t" l="l"/>
              <a:pathLst>
                <a:path h="445091" w="2317663">
                  <a:moveTo>
                    <a:pt x="26583" y="0"/>
                  </a:moveTo>
                  <a:lnTo>
                    <a:pt x="2291079" y="0"/>
                  </a:lnTo>
                  <a:cubicBezTo>
                    <a:pt x="2305761" y="0"/>
                    <a:pt x="2317663" y="11902"/>
                    <a:pt x="2317663" y="26583"/>
                  </a:cubicBezTo>
                  <a:lnTo>
                    <a:pt x="2317663" y="418508"/>
                  </a:lnTo>
                  <a:cubicBezTo>
                    <a:pt x="2317663" y="425558"/>
                    <a:pt x="2314862" y="432320"/>
                    <a:pt x="2309877" y="437305"/>
                  </a:cubicBezTo>
                  <a:cubicBezTo>
                    <a:pt x="2304891" y="442290"/>
                    <a:pt x="2298130" y="445091"/>
                    <a:pt x="2291079" y="445091"/>
                  </a:cubicBezTo>
                  <a:lnTo>
                    <a:pt x="26583" y="445091"/>
                  </a:lnTo>
                  <a:cubicBezTo>
                    <a:pt x="19533" y="445091"/>
                    <a:pt x="12771" y="442290"/>
                    <a:pt x="7786" y="437305"/>
                  </a:cubicBezTo>
                  <a:cubicBezTo>
                    <a:pt x="2801" y="432320"/>
                    <a:pt x="0" y="425558"/>
                    <a:pt x="0" y="418508"/>
                  </a:cubicBezTo>
                  <a:lnTo>
                    <a:pt x="0" y="26583"/>
                  </a:lnTo>
                  <a:cubicBezTo>
                    <a:pt x="0" y="19533"/>
                    <a:pt x="2801" y="12771"/>
                    <a:pt x="7786" y="7786"/>
                  </a:cubicBezTo>
                  <a:cubicBezTo>
                    <a:pt x="12771" y="2801"/>
                    <a:pt x="19533" y="0"/>
                    <a:pt x="26583" y="0"/>
                  </a:cubicBezTo>
                  <a:close/>
                </a:path>
              </a:pathLst>
            </a:custGeom>
            <a:solidFill>
              <a:srgbClr val="D9D9D9"/>
            </a:solidFill>
            <a:ln w="1047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0" y="0"/>
              <a:ext cx="2317663" cy="4450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826521" y="6612464"/>
            <a:ext cx="1062721" cy="1062721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2054983" y="6626780"/>
            <a:ext cx="1062721" cy="1062721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283446" y="6626780"/>
            <a:ext cx="1062721" cy="106272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4520647" y="6612464"/>
            <a:ext cx="1062721" cy="1062721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5749109" y="6626780"/>
            <a:ext cx="1062721" cy="1062721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5757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571488" y="7906098"/>
            <a:ext cx="6570045" cy="2268000"/>
            <a:chOff x="0" y="0"/>
            <a:chExt cx="2354556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2354556" cy="812800"/>
            </a:xfrm>
            <a:custGeom>
              <a:avLst/>
              <a:gdLst/>
              <a:ahLst/>
              <a:cxnLst/>
              <a:rect r="r" b="b" t="t" l="l"/>
              <a:pathLst>
                <a:path h="812800" w="2354556">
                  <a:moveTo>
                    <a:pt x="43600" y="0"/>
                  </a:moveTo>
                  <a:lnTo>
                    <a:pt x="2310956" y="0"/>
                  </a:lnTo>
                  <a:cubicBezTo>
                    <a:pt x="2322520" y="0"/>
                    <a:pt x="2333609" y="4594"/>
                    <a:pt x="2341786" y="12770"/>
                  </a:cubicBezTo>
                  <a:cubicBezTo>
                    <a:pt x="2349962" y="20947"/>
                    <a:pt x="2354556" y="32036"/>
                    <a:pt x="2354556" y="43600"/>
                  </a:cubicBezTo>
                  <a:lnTo>
                    <a:pt x="2354556" y="769200"/>
                  </a:lnTo>
                  <a:cubicBezTo>
                    <a:pt x="2354556" y="780764"/>
                    <a:pt x="2349962" y="791854"/>
                    <a:pt x="2341786" y="800030"/>
                  </a:cubicBezTo>
                  <a:cubicBezTo>
                    <a:pt x="2333609" y="808206"/>
                    <a:pt x="2322520" y="812800"/>
                    <a:pt x="2310956" y="812800"/>
                  </a:cubicBezTo>
                  <a:lnTo>
                    <a:pt x="43600" y="812800"/>
                  </a:lnTo>
                  <a:cubicBezTo>
                    <a:pt x="32036" y="812800"/>
                    <a:pt x="20947" y="808206"/>
                    <a:pt x="12770" y="800030"/>
                  </a:cubicBezTo>
                  <a:cubicBezTo>
                    <a:pt x="4594" y="791854"/>
                    <a:pt x="0" y="780764"/>
                    <a:pt x="0" y="769200"/>
                  </a:cubicBezTo>
                  <a:lnTo>
                    <a:pt x="0" y="43600"/>
                  </a:lnTo>
                  <a:cubicBezTo>
                    <a:pt x="0" y="32036"/>
                    <a:pt x="4594" y="20947"/>
                    <a:pt x="12770" y="12770"/>
                  </a:cubicBezTo>
                  <a:cubicBezTo>
                    <a:pt x="20947" y="4594"/>
                    <a:pt x="32036" y="0"/>
                    <a:pt x="4360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95250"/>
              <a:ext cx="2354556" cy="9080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AC Soft Icecream"/>
                </a:rPr>
                <a:t>Το αντιμυκητιακό φάρμακο καταπολεμά τους μύκητες. Δεν μπορεί να καταπολεμήσει ιούς και βακτήρια.</a:t>
              </a: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104738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1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333200" y="6493430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2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566032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3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798864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4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027326" y="6479114"/>
            <a:ext cx="506287" cy="1116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44"/>
              </a:lnSpc>
            </a:pPr>
            <a:r>
              <a:rPr lang="en-US" sz="6960">
                <a:solidFill>
                  <a:srgbClr val="000000"/>
                </a:solidFill>
                <a:latin typeface="Noto Sans Bold"/>
              </a:rPr>
              <a:t>5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682952" y="5908959"/>
            <a:ext cx="4182662" cy="615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2"/>
              </a:lnSpc>
            </a:pPr>
            <a:r>
              <a:rPr lang="en-US" sz="3480">
                <a:solidFill>
                  <a:srgbClr val="FFFFFF"/>
                </a:solidFill>
                <a:latin typeface="AC Soft Icecream"/>
              </a:rPr>
              <a:t>Αποτελεσματικότητα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A1D0E80F40FC40A0AC5446D3E68E4C" ma:contentTypeVersion="18" ma:contentTypeDescription="Create a new document." ma:contentTypeScope="" ma:versionID="4afd713d915b64e70ac4f123b7419c20">
  <xsd:schema xmlns:xsd="http://www.w3.org/2001/XMLSchema" xmlns:xs="http://www.w3.org/2001/XMLSchema" xmlns:p="http://schemas.microsoft.com/office/2006/metadata/properties" xmlns:ns2="b52a108e-5039-4255-9b08-41efa128c942" xmlns:ns3="f3050677-c956-48d1-88f1-1e5f36ffa1d3" targetNamespace="http://schemas.microsoft.com/office/2006/metadata/properties" ma:root="true" ma:fieldsID="a06df7e705a3f35faa2a06a844f03163" ns2:_="" ns3:_="">
    <xsd:import namespace="b52a108e-5039-4255-9b08-41efa128c942"/>
    <xsd:import namespace="f3050677-c956-48d1-88f1-1e5f36ffa1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a108e-5039-4255-9b08-41efa128c9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d606419-4bd4-4dd8-8f0f-b14ca53228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50677-c956-48d1-88f1-1e5f36ffa1d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2554a29-e0a6-470a-b571-f2607765b0e7}" ma:internalName="TaxCatchAll" ma:showField="CatchAllData" ma:web="f3050677-c956-48d1-88f1-1e5f36ffa1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2a108e-5039-4255-9b08-41efa128c942">
      <Terms xmlns="http://schemas.microsoft.com/office/infopath/2007/PartnerControls"/>
    </lcf76f155ced4ddcb4097134ff3c332f>
    <TaxCatchAll xmlns="f3050677-c956-48d1-88f1-1e5f36ffa1d3" xsi:nil="true"/>
  </documentManagement>
</p:properties>
</file>

<file path=customXml/itemProps1.xml><?xml version="1.0" encoding="utf-8"?>
<ds:datastoreItem xmlns:ds="http://schemas.openxmlformats.org/officeDocument/2006/customXml" ds:itemID="{24B2680E-45F5-4E1E-8B42-3AE8E53DD5B1}"/>
</file>

<file path=customXml/itemProps2.xml><?xml version="1.0" encoding="utf-8"?>
<ds:datastoreItem xmlns:ds="http://schemas.openxmlformats.org/officeDocument/2006/customXml" ds:itemID="{74957852-4B58-4391-BD5E-3C4F70149ADE}"/>
</file>

<file path=customXml/itemProps3.xml><?xml version="1.0" encoding="utf-8"?>
<ds:datastoreItem xmlns:ds="http://schemas.openxmlformats.org/officeDocument/2006/customXml" ds:itemID="{8F076406-F500-4DD6-A513-B6A7B3E35D5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Αντιμυκητιακα φαρμακα</dc:title>
  <cp:revision>1</cp:revision>
  <dcterms:created xsi:type="dcterms:W3CDTF">2006-08-16T00:00:00Z</dcterms:created>
  <dcterms:modified xsi:type="dcterms:W3CDTF">2011-08-01T06:04:30Z</dcterms:modified>
  <dc:identifier>DAF-Wshd5lQ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0x0101001FA1D0E80F40FC40A0AC5446D3E68E4C</vt:lpwstr>
  </property>
</Properties>
</file>