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55"/>
  </p:notesMasterIdLst>
  <p:sldIdLst>
    <p:sldId id="256" r:id="rId40"/>
    <p:sldId id="257" r:id="rId41"/>
    <p:sldId id="258" r:id="rId42"/>
    <p:sldId id="259" r:id="rId43"/>
    <p:sldId id="260" r:id="rId44"/>
    <p:sldId id="261" r:id="rId45"/>
    <p:sldId id="262" r:id="rId46"/>
    <p:sldId id="263" r:id="rId47"/>
    <p:sldId id="264" r:id="rId48"/>
    <p:sldId id="265" r:id="rId49"/>
    <p:sldId id="266" r:id="rId50"/>
    <p:sldId id="267" r:id="rId51"/>
    <p:sldId id="268" r:id="rId52"/>
    <p:sldId id="269" r:id="rId53"/>
    <p:sldId id="270" r:id="rId54"/>
  </p:sldIdLst>
  <p:sldSz cx="7556500" cy="106934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Noto Sans" charset="1" panose="020B0502040504020204"/>
      <p:regular r:id="rId10"/>
    </p:embeddedFont>
    <p:embeddedFont>
      <p:font typeface="Noto Sans Bold" charset="1" panose="020B0802040504020204"/>
      <p:regular r:id="rId11"/>
    </p:embeddedFont>
    <p:embeddedFont>
      <p:font typeface="Noto Sans Italics" charset="1" panose="020B0502040504090204"/>
      <p:regular r:id="rId12"/>
    </p:embeddedFont>
    <p:embeddedFont>
      <p:font typeface="Noto Sans Bold Italics" charset="1" panose="020B0802040504090204"/>
      <p:regular r:id="rId13"/>
    </p:embeddedFont>
    <p:embeddedFont>
      <p:font typeface="AC Soft Icecream" charset="1" panose="02000603000000000000"/>
      <p:regular r:id="rId14"/>
    </p:embeddedFont>
    <p:embeddedFont>
      <p:font typeface="AC Soft Icecream Italics" charset="1" panose="02000603000000000000"/>
      <p:regular r:id="rId15"/>
    </p:embeddedFont>
    <p:embeddedFont>
      <p:font typeface="Canva Sans" charset="1" panose="020B0503030501040103"/>
      <p:regular r:id="rId16"/>
    </p:embeddedFont>
    <p:embeddedFont>
      <p:font typeface="Canva Sans Bold" charset="1" panose="020B0803030501040103"/>
      <p:regular r:id="rId17"/>
    </p:embeddedFont>
    <p:embeddedFont>
      <p:font typeface="Canva Sans Italics" charset="1" panose="020B0503030501040103"/>
      <p:regular r:id="rId18"/>
    </p:embeddedFont>
    <p:embeddedFont>
      <p:font typeface="Canva Sans Bold Italics" charset="1" panose="020B0803030501040103"/>
      <p:regular r:id="rId19"/>
    </p:embeddedFont>
    <p:embeddedFont>
      <p:font typeface="Canva Sans Medium" charset="1" panose="020B0603030501040103"/>
      <p:regular r:id="rId20"/>
    </p:embeddedFont>
    <p:embeddedFont>
      <p:font typeface="Canva Sans Medium Italics" charset="1" panose="020B0603030501040103"/>
      <p:regular r:id="rId21"/>
    </p:embeddedFont>
    <p:embeddedFont>
      <p:font typeface="Noto Serif Display" charset="1" panose="02020502080505020204"/>
      <p:regular r:id="rId22"/>
    </p:embeddedFont>
    <p:embeddedFont>
      <p:font typeface="Noto Serif Display Bold" charset="1" panose="02020802080505020204"/>
      <p:regular r:id="rId23"/>
    </p:embeddedFont>
    <p:embeddedFont>
      <p:font typeface="Noto Serif Display Italics" charset="1" panose="02020502080505090204"/>
      <p:regular r:id="rId24"/>
    </p:embeddedFont>
    <p:embeddedFont>
      <p:font typeface="Noto Serif Display Bold Italics" charset="1" panose="02020802080505090204"/>
      <p:regular r:id="rId25"/>
    </p:embeddedFont>
    <p:embeddedFont>
      <p:font typeface="Noto Serif Display Thin" charset="1" panose="02020202080505020204"/>
      <p:regular r:id="rId26"/>
    </p:embeddedFont>
    <p:embeddedFont>
      <p:font typeface="Noto Serif Display Thin Italics" charset="1" panose="02020202080505090204"/>
      <p:regular r:id="rId27"/>
    </p:embeddedFont>
    <p:embeddedFont>
      <p:font typeface="Noto Serif Display Extra-Light" charset="1" panose="02020302080505020204"/>
      <p:regular r:id="rId28"/>
    </p:embeddedFont>
    <p:embeddedFont>
      <p:font typeface="Noto Serif Display Extra-Light Italics" charset="1" panose="02020302080505090204"/>
      <p:regular r:id="rId29"/>
    </p:embeddedFont>
    <p:embeddedFont>
      <p:font typeface="Noto Serif Display Light" charset="1" panose="02020402080505020204"/>
      <p:regular r:id="rId30"/>
    </p:embeddedFont>
    <p:embeddedFont>
      <p:font typeface="Noto Serif Display Light Italics" charset="1" panose="02020402080505090204"/>
      <p:regular r:id="rId31"/>
    </p:embeddedFont>
    <p:embeddedFont>
      <p:font typeface="Noto Serif Display Medium" charset="1" panose="02020602080505020204"/>
      <p:regular r:id="rId32"/>
    </p:embeddedFont>
    <p:embeddedFont>
      <p:font typeface="Noto Serif Display Medium Italics" charset="1" panose="02020602080505090204"/>
      <p:regular r:id="rId33"/>
    </p:embeddedFont>
    <p:embeddedFont>
      <p:font typeface="Noto Serif Display Semi-Bold" charset="1" panose="02020702080505020204"/>
      <p:regular r:id="rId34"/>
    </p:embeddedFont>
    <p:embeddedFont>
      <p:font typeface="Noto Serif Display Semi-Bold Italics" charset="1" panose="02020702080505090204"/>
      <p:regular r:id="rId35"/>
    </p:embeddedFont>
    <p:embeddedFont>
      <p:font typeface="Noto Serif Display Ultra-Bold" charset="1" panose="02020902080505020204"/>
      <p:regular r:id="rId36"/>
    </p:embeddedFont>
    <p:embeddedFont>
      <p:font typeface="Noto Serif Display Ultra-Bold Italics" charset="1" panose="02020902080505090204"/>
      <p:regular r:id="rId37"/>
    </p:embeddedFont>
    <p:embeddedFont>
      <p:font typeface="Noto Serif Display Heavy" charset="1" panose="02020A02080505020204"/>
      <p:regular r:id="rId38"/>
    </p:embeddedFont>
    <p:embeddedFont>
      <p:font typeface="Noto Serif Display Heavy Italics" charset="1" panose="02020A02080505090204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3.fntdata"/><Relationship Id="rId18" Type="http://schemas.openxmlformats.org/officeDocument/2006/relationships/font" Target="fonts/font18.fntdata"/><Relationship Id="rId26" Type="http://schemas.openxmlformats.org/officeDocument/2006/relationships/font" Target="fonts/font26.fntdata"/><Relationship Id="rId39" Type="http://schemas.openxmlformats.org/officeDocument/2006/relationships/font" Target="fonts/font39.fntdata"/><Relationship Id="rId21" Type="http://schemas.openxmlformats.org/officeDocument/2006/relationships/font" Target="fonts/font21.fntdata"/><Relationship Id="rId34" Type="http://schemas.openxmlformats.org/officeDocument/2006/relationships/font" Target="fonts/font34.fntdata"/><Relationship Id="rId42" Type="http://schemas.openxmlformats.org/officeDocument/2006/relationships/slide" Target="slides/slide3.xml"/><Relationship Id="rId47" Type="http://schemas.openxmlformats.org/officeDocument/2006/relationships/slide" Target="slides/slide8.xml"/><Relationship Id="rId50" Type="http://schemas.openxmlformats.org/officeDocument/2006/relationships/slide" Target="slides/slide11.xml"/><Relationship Id="rId55" Type="http://schemas.openxmlformats.org/officeDocument/2006/relationships/notesMaster" Target="notesMasters/notesMaster1.xml"/><Relationship Id="rId7" Type="http://schemas.openxmlformats.org/officeDocument/2006/relationships/font" Target="fonts/font7.fntdata"/><Relationship Id="rId16" Type="http://schemas.openxmlformats.org/officeDocument/2006/relationships/font" Target="fonts/font16.fntdata"/><Relationship Id="rId2" Type="http://schemas.openxmlformats.org/officeDocument/2006/relationships/presProps" Target="presProps.xml"/><Relationship Id="rId29" Type="http://schemas.openxmlformats.org/officeDocument/2006/relationships/font" Target="fonts/font29.fntdata"/><Relationship Id="rId11" Type="http://schemas.openxmlformats.org/officeDocument/2006/relationships/font" Target="fonts/font11.fntdata"/><Relationship Id="rId24" Type="http://schemas.openxmlformats.org/officeDocument/2006/relationships/font" Target="fonts/font24.fntdata"/><Relationship Id="rId32" Type="http://schemas.openxmlformats.org/officeDocument/2006/relationships/font" Target="fonts/font32.fntdata"/><Relationship Id="rId37" Type="http://schemas.openxmlformats.org/officeDocument/2006/relationships/font" Target="fonts/font37.fntdata"/><Relationship Id="rId40" Type="http://schemas.openxmlformats.org/officeDocument/2006/relationships/slide" Target="slides/slide1.xml"/><Relationship Id="rId45" Type="http://schemas.openxmlformats.org/officeDocument/2006/relationships/slide" Target="slides/slide6.xml"/><Relationship Id="rId53" Type="http://schemas.openxmlformats.org/officeDocument/2006/relationships/slide" Target="slides/slide14.xml"/><Relationship Id="rId58" Type="http://schemas.openxmlformats.org/officeDocument/2006/relationships/customXml" Target="../customXml/item1.xml"/><Relationship Id="rId5" Type="http://schemas.openxmlformats.org/officeDocument/2006/relationships/tableStyles" Target="tableStyles.xml"/><Relationship Id="rId19" Type="http://schemas.openxmlformats.org/officeDocument/2006/relationships/font" Target="fonts/font19.fntdata"/><Relationship Id="rId14" Type="http://schemas.openxmlformats.org/officeDocument/2006/relationships/font" Target="fonts/font14.fntdata"/><Relationship Id="rId22" Type="http://schemas.openxmlformats.org/officeDocument/2006/relationships/font" Target="fonts/font22.fntdata"/><Relationship Id="rId27" Type="http://schemas.openxmlformats.org/officeDocument/2006/relationships/font" Target="fonts/font27.fntdata"/><Relationship Id="rId30" Type="http://schemas.openxmlformats.org/officeDocument/2006/relationships/font" Target="fonts/font30.fntdata"/><Relationship Id="rId35" Type="http://schemas.openxmlformats.org/officeDocument/2006/relationships/font" Target="fonts/font35.fntdata"/><Relationship Id="rId4" Type="http://schemas.openxmlformats.org/officeDocument/2006/relationships/theme" Target="theme/theme1.xml"/><Relationship Id="rId43" Type="http://schemas.openxmlformats.org/officeDocument/2006/relationships/slide" Target="slides/slide4.xml"/><Relationship Id="rId48" Type="http://schemas.openxmlformats.org/officeDocument/2006/relationships/slide" Target="slides/slide9.xml"/><Relationship Id="rId56" Type="http://schemas.openxmlformats.org/officeDocument/2006/relationships/theme" Target="theme/theme2.xml"/><Relationship Id="rId9" Type="http://schemas.openxmlformats.org/officeDocument/2006/relationships/font" Target="fonts/font9.fntdata"/><Relationship Id="rId51" Type="http://schemas.openxmlformats.org/officeDocument/2006/relationships/slide" Target="slides/slide12.xml"/><Relationship Id="rId8" Type="http://schemas.openxmlformats.org/officeDocument/2006/relationships/font" Target="fonts/font8.fntdata"/><Relationship Id="rId3" Type="http://schemas.openxmlformats.org/officeDocument/2006/relationships/viewProps" Target="viewProps.xml"/><Relationship Id="rId12" Type="http://schemas.openxmlformats.org/officeDocument/2006/relationships/font" Target="fonts/font12.fntdata"/><Relationship Id="rId17" Type="http://schemas.openxmlformats.org/officeDocument/2006/relationships/font" Target="fonts/font17.fntdata"/><Relationship Id="rId25" Type="http://schemas.openxmlformats.org/officeDocument/2006/relationships/font" Target="fonts/font25.fntdata"/><Relationship Id="rId33" Type="http://schemas.openxmlformats.org/officeDocument/2006/relationships/font" Target="fonts/font33.fntdata"/><Relationship Id="rId38" Type="http://schemas.openxmlformats.org/officeDocument/2006/relationships/font" Target="fonts/font38.fntdata"/><Relationship Id="rId46" Type="http://schemas.openxmlformats.org/officeDocument/2006/relationships/slide" Target="slides/slide7.xml"/><Relationship Id="rId59" Type="http://schemas.openxmlformats.org/officeDocument/2006/relationships/customXml" Target="../customXml/item2.xml"/><Relationship Id="rId20" Type="http://schemas.openxmlformats.org/officeDocument/2006/relationships/font" Target="fonts/font20.fntdata"/><Relationship Id="rId41" Type="http://schemas.openxmlformats.org/officeDocument/2006/relationships/slide" Target="slides/slide2.xml"/><Relationship Id="rId54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6.fntdata"/><Relationship Id="rId15" Type="http://schemas.openxmlformats.org/officeDocument/2006/relationships/font" Target="fonts/font15.fntdata"/><Relationship Id="rId23" Type="http://schemas.openxmlformats.org/officeDocument/2006/relationships/font" Target="fonts/font23.fntdata"/><Relationship Id="rId28" Type="http://schemas.openxmlformats.org/officeDocument/2006/relationships/font" Target="fonts/font28.fntdata"/><Relationship Id="rId36" Type="http://schemas.openxmlformats.org/officeDocument/2006/relationships/font" Target="fonts/font36.fntdata"/><Relationship Id="rId49" Type="http://schemas.openxmlformats.org/officeDocument/2006/relationships/slide" Target="slides/slide10.xml"/><Relationship Id="rId57" Type="http://schemas.openxmlformats.org/officeDocument/2006/relationships/notesSlide" Target="notesSlides/notesSlide1.xml"/><Relationship Id="rId10" Type="http://schemas.openxmlformats.org/officeDocument/2006/relationships/font" Target="fonts/font10.fntdata"/><Relationship Id="rId31" Type="http://schemas.openxmlformats.org/officeDocument/2006/relationships/font" Target="fonts/font31.fntdata"/><Relationship Id="rId44" Type="http://schemas.openxmlformats.org/officeDocument/2006/relationships/slide" Target="slides/slide5.xml"/><Relationship Id="rId52" Type="http://schemas.openxmlformats.org/officeDocument/2006/relationships/slide" Target="slides/slide13.xml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.xml" Type="http://schemas.openxmlformats.org/officeDocument/2006/relationships/slide"/></Relationships>
</file>

<file path=ppt/notesSlides/notesSlide1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 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https://lekas-urology.com/escherichia-coli-kolovaktiridio/" TargetMode="External" Type="http://schemas.openxmlformats.org/officeDocument/2006/relationships/hyperlink"/><Relationship Id="rId3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8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7560000" cy="10692000"/>
            <a:chOff x="0" y="0"/>
            <a:chExt cx="2709333" cy="38317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09333" cy="3831772"/>
            </a:xfrm>
            <a:custGeom>
              <a:avLst/>
              <a:gdLst/>
              <a:ahLst/>
              <a:cxnLst/>
              <a:rect r="r" b="b" t="t" l="l"/>
              <a:pathLst>
                <a:path h="3831772" w="2709333">
                  <a:moveTo>
                    <a:pt x="0" y="0"/>
                  </a:moveTo>
                  <a:lnTo>
                    <a:pt x="2709333" y="0"/>
                  </a:lnTo>
                  <a:lnTo>
                    <a:pt x="2709333" y="3831772"/>
                  </a:lnTo>
                  <a:lnTo>
                    <a:pt x="0" y="3831772"/>
                  </a:ln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2709333" cy="38603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95714" y="214816"/>
            <a:ext cx="7168573" cy="10262369"/>
            <a:chOff x="0" y="0"/>
            <a:chExt cx="2569055" cy="367780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569055" cy="3677801"/>
            </a:xfrm>
            <a:custGeom>
              <a:avLst/>
              <a:gdLst/>
              <a:ahLst/>
              <a:cxnLst/>
              <a:rect r="r" b="b" t="t" l="l"/>
              <a:pathLst>
                <a:path h="3677801" w="2569055">
                  <a:moveTo>
                    <a:pt x="0" y="0"/>
                  </a:moveTo>
                  <a:lnTo>
                    <a:pt x="2569055" y="0"/>
                  </a:lnTo>
                  <a:lnTo>
                    <a:pt x="2569055" y="3677801"/>
                  </a:lnTo>
                  <a:lnTo>
                    <a:pt x="0" y="3677801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2569055" cy="37063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443217" y="0"/>
            <a:ext cx="6698316" cy="1970912"/>
            <a:chOff x="0" y="0"/>
            <a:chExt cx="2400525" cy="70633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400525" cy="706330"/>
            </a:xfrm>
            <a:custGeom>
              <a:avLst/>
              <a:gdLst/>
              <a:ahLst/>
              <a:cxnLst/>
              <a:rect r="r" b="b" t="t" l="l"/>
              <a:pathLst>
                <a:path h="706330" w="2400525">
                  <a:moveTo>
                    <a:pt x="45076" y="0"/>
                  </a:moveTo>
                  <a:lnTo>
                    <a:pt x="2355449" y="0"/>
                  </a:lnTo>
                  <a:cubicBezTo>
                    <a:pt x="2380344" y="0"/>
                    <a:pt x="2400525" y="20181"/>
                    <a:pt x="2400525" y="45076"/>
                  </a:cubicBezTo>
                  <a:lnTo>
                    <a:pt x="2400525" y="661254"/>
                  </a:lnTo>
                  <a:cubicBezTo>
                    <a:pt x="2400525" y="673209"/>
                    <a:pt x="2395776" y="684674"/>
                    <a:pt x="2387323" y="693128"/>
                  </a:cubicBezTo>
                  <a:cubicBezTo>
                    <a:pt x="2378869" y="701581"/>
                    <a:pt x="2367404" y="706330"/>
                    <a:pt x="2355449" y="706330"/>
                  </a:cubicBezTo>
                  <a:lnTo>
                    <a:pt x="45076" y="706330"/>
                  </a:lnTo>
                  <a:cubicBezTo>
                    <a:pt x="20181" y="706330"/>
                    <a:pt x="0" y="686149"/>
                    <a:pt x="0" y="661254"/>
                  </a:cubicBezTo>
                  <a:lnTo>
                    <a:pt x="0" y="45076"/>
                  </a:lnTo>
                  <a:cubicBezTo>
                    <a:pt x="0" y="20181"/>
                    <a:pt x="20181" y="0"/>
                    <a:pt x="45076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104775"/>
              <a:ext cx="2400525" cy="81110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179"/>
                </a:lnSpc>
              </a:pPr>
              <a:r>
                <a:rPr lang="en-US" sz="3699">
                  <a:solidFill>
                    <a:srgbClr val="000000"/>
                  </a:solidFill>
                  <a:latin typeface="AC Soft Icecream"/>
                </a:rPr>
                <a:t>Σταφυλόκοκκος </a:t>
              </a:r>
            </a:p>
            <a:p>
              <a:pPr algn="ctr">
                <a:lnSpc>
                  <a:spcPts val="5319"/>
                </a:lnSpc>
              </a:pPr>
              <a:r>
                <a:rPr lang="en-US" sz="3799">
                  <a:solidFill>
                    <a:srgbClr val="000000"/>
                  </a:solidFill>
                  <a:latin typeface="AC Soft Icecream"/>
                </a:rPr>
                <a:t>(Staphylococcus)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756000" y="2091149"/>
            <a:ext cx="6202072" cy="3846385"/>
            <a:chOff x="0" y="0"/>
            <a:chExt cx="1260114" cy="781494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260114" cy="781494"/>
            </a:xfrm>
            <a:custGeom>
              <a:avLst/>
              <a:gdLst/>
              <a:ahLst/>
              <a:cxnLst/>
              <a:rect r="r" b="b" t="t" l="l"/>
              <a:pathLst>
                <a:path h="781494" w="1260114">
                  <a:moveTo>
                    <a:pt x="43690" y="0"/>
                  </a:moveTo>
                  <a:lnTo>
                    <a:pt x="1216424" y="0"/>
                  </a:lnTo>
                  <a:cubicBezTo>
                    <a:pt x="1228011" y="0"/>
                    <a:pt x="1239124" y="4603"/>
                    <a:pt x="1247317" y="12796"/>
                  </a:cubicBezTo>
                  <a:cubicBezTo>
                    <a:pt x="1255511" y="20990"/>
                    <a:pt x="1260114" y="32103"/>
                    <a:pt x="1260114" y="43690"/>
                  </a:cubicBezTo>
                  <a:lnTo>
                    <a:pt x="1260114" y="737804"/>
                  </a:lnTo>
                  <a:cubicBezTo>
                    <a:pt x="1260114" y="761934"/>
                    <a:pt x="1240553" y="781494"/>
                    <a:pt x="1216424" y="781494"/>
                  </a:cubicBezTo>
                  <a:lnTo>
                    <a:pt x="43690" y="781494"/>
                  </a:lnTo>
                  <a:cubicBezTo>
                    <a:pt x="19561" y="781494"/>
                    <a:pt x="0" y="761934"/>
                    <a:pt x="0" y="737804"/>
                  </a:cubicBezTo>
                  <a:lnTo>
                    <a:pt x="0" y="43690"/>
                  </a:lnTo>
                  <a:cubicBezTo>
                    <a:pt x="0" y="19561"/>
                    <a:pt x="19561" y="0"/>
                    <a:pt x="43690" y="0"/>
                  </a:cubicBezTo>
                  <a:close/>
                </a:path>
              </a:pathLst>
            </a:custGeom>
            <a:blipFill>
              <a:blip r:embed="rId2"/>
              <a:stretch>
                <a:fillRect l="0" t="0" r="-50296" b="-61523"/>
              </a:stretch>
            </a:blipFill>
            <a:ln w="85725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425125" y="7906098"/>
            <a:ext cx="6698316" cy="2464499"/>
            <a:chOff x="0" y="0"/>
            <a:chExt cx="2400525" cy="883221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400525" cy="883221"/>
            </a:xfrm>
            <a:custGeom>
              <a:avLst/>
              <a:gdLst/>
              <a:ahLst/>
              <a:cxnLst/>
              <a:rect r="r" b="b" t="t" l="l"/>
              <a:pathLst>
                <a:path h="883221" w="2400525">
                  <a:moveTo>
                    <a:pt x="42765" y="0"/>
                  </a:moveTo>
                  <a:lnTo>
                    <a:pt x="2357761" y="0"/>
                  </a:lnTo>
                  <a:cubicBezTo>
                    <a:pt x="2369102" y="0"/>
                    <a:pt x="2379980" y="4506"/>
                    <a:pt x="2388000" y="12525"/>
                  </a:cubicBezTo>
                  <a:cubicBezTo>
                    <a:pt x="2396020" y="20545"/>
                    <a:pt x="2400525" y="31423"/>
                    <a:pt x="2400525" y="42765"/>
                  </a:cubicBezTo>
                  <a:lnTo>
                    <a:pt x="2400525" y="840456"/>
                  </a:lnTo>
                  <a:cubicBezTo>
                    <a:pt x="2400525" y="851798"/>
                    <a:pt x="2396020" y="862676"/>
                    <a:pt x="2388000" y="870695"/>
                  </a:cubicBezTo>
                  <a:cubicBezTo>
                    <a:pt x="2379980" y="878715"/>
                    <a:pt x="2369102" y="883221"/>
                    <a:pt x="2357761" y="883221"/>
                  </a:cubicBezTo>
                  <a:lnTo>
                    <a:pt x="42765" y="883221"/>
                  </a:lnTo>
                  <a:cubicBezTo>
                    <a:pt x="31423" y="883221"/>
                    <a:pt x="20545" y="878715"/>
                    <a:pt x="12525" y="870695"/>
                  </a:cubicBezTo>
                  <a:cubicBezTo>
                    <a:pt x="4506" y="862676"/>
                    <a:pt x="0" y="851798"/>
                    <a:pt x="0" y="840456"/>
                  </a:cubicBezTo>
                  <a:lnTo>
                    <a:pt x="0" y="42765"/>
                  </a:lnTo>
                  <a:cubicBezTo>
                    <a:pt x="0" y="31423"/>
                    <a:pt x="4506" y="20545"/>
                    <a:pt x="12525" y="12525"/>
                  </a:cubicBezTo>
                  <a:cubicBezTo>
                    <a:pt x="20545" y="4506"/>
                    <a:pt x="31423" y="0"/>
                    <a:pt x="42765" y="0"/>
                  </a:cubicBezTo>
                  <a:close/>
                </a:path>
              </a:pathLst>
            </a:custGeom>
            <a:solidFill>
              <a:srgbClr val="7ED957"/>
            </a:solidFill>
            <a:ln w="762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-95250"/>
              <a:ext cx="2400525" cy="97847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339"/>
                </a:lnSpc>
              </a:pPr>
              <a:r>
                <a:rPr lang="en-US" sz="3099">
                  <a:solidFill>
                    <a:srgbClr val="000000"/>
                  </a:solidFill>
                  <a:latin typeface="AC Soft Icecream"/>
                </a:rPr>
                <a:t> Βακτήριο που προκαλεί μια ποικιλία</a:t>
              </a:r>
            </a:p>
            <a:p>
              <a:pPr algn="ctr">
                <a:lnSpc>
                  <a:spcPts val="4339"/>
                </a:lnSpc>
              </a:pPr>
              <a:r>
                <a:rPr lang="en-US" sz="3099">
                  <a:solidFill>
                    <a:srgbClr val="000000"/>
                  </a:solidFill>
                  <a:latin typeface="AC Soft Icecream"/>
                </a:rPr>
                <a:t>λοιμώξεων</a:t>
              </a:r>
              <a:r>
                <a:rPr lang="en-US" sz="3099">
                  <a:solidFill>
                    <a:srgbClr val="000000"/>
                  </a:solidFill>
                  <a:latin typeface="AC Soft Icecream"/>
                </a:rPr>
                <a:t>, συμπεριλαμβανομένων των δερματικών</a:t>
              </a:r>
            </a:p>
            <a:p>
              <a:pPr algn="ctr">
                <a:lnSpc>
                  <a:spcPts val="4339"/>
                </a:lnSpc>
              </a:pPr>
              <a:r>
                <a:rPr lang="en-US" sz="3099">
                  <a:solidFill>
                    <a:srgbClr val="000000"/>
                  </a:solidFill>
                  <a:latin typeface="AC Soft Icecream"/>
                </a:rPr>
                <a:t>λοιμώξεων και πνευμονίας.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443217" y="6514958"/>
            <a:ext cx="6698316" cy="1286365"/>
            <a:chOff x="0" y="0"/>
            <a:chExt cx="2317663" cy="44509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317663" cy="445091"/>
            </a:xfrm>
            <a:custGeom>
              <a:avLst/>
              <a:gdLst/>
              <a:ahLst/>
              <a:cxnLst/>
              <a:rect r="r" b="b" t="t" l="l"/>
              <a:pathLst>
                <a:path h="445091" w="2317663">
                  <a:moveTo>
                    <a:pt x="26583" y="0"/>
                  </a:moveTo>
                  <a:lnTo>
                    <a:pt x="2291079" y="0"/>
                  </a:lnTo>
                  <a:cubicBezTo>
                    <a:pt x="2305761" y="0"/>
                    <a:pt x="2317663" y="11902"/>
                    <a:pt x="2317663" y="26583"/>
                  </a:cubicBezTo>
                  <a:lnTo>
                    <a:pt x="2317663" y="418508"/>
                  </a:lnTo>
                  <a:cubicBezTo>
                    <a:pt x="2317663" y="425558"/>
                    <a:pt x="2314862" y="432320"/>
                    <a:pt x="2309877" y="437305"/>
                  </a:cubicBezTo>
                  <a:cubicBezTo>
                    <a:pt x="2304891" y="442290"/>
                    <a:pt x="2298130" y="445091"/>
                    <a:pt x="2291079" y="445091"/>
                  </a:cubicBezTo>
                  <a:lnTo>
                    <a:pt x="26583" y="445091"/>
                  </a:lnTo>
                  <a:cubicBezTo>
                    <a:pt x="19533" y="445091"/>
                    <a:pt x="12771" y="442290"/>
                    <a:pt x="7786" y="437305"/>
                  </a:cubicBezTo>
                  <a:cubicBezTo>
                    <a:pt x="2801" y="432320"/>
                    <a:pt x="0" y="425558"/>
                    <a:pt x="0" y="418508"/>
                  </a:cubicBezTo>
                  <a:lnTo>
                    <a:pt x="0" y="26583"/>
                  </a:lnTo>
                  <a:cubicBezTo>
                    <a:pt x="0" y="19533"/>
                    <a:pt x="2801" y="12771"/>
                    <a:pt x="7786" y="7786"/>
                  </a:cubicBezTo>
                  <a:cubicBezTo>
                    <a:pt x="12771" y="2801"/>
                    <a:pt x="19533" y="0"/>
                    <a:pt x="26583" y="0"/>
                  </a:cubicBezTo>
                  <a:close/>
                </a:path>
              </a:pathLst>
            </a:custGeom>
            <a:solidFill>
              <a:srgbClr val="7ED957"/>
            </a:solidFill>
            <a:ln w="1047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0" y="0"/>
              <a:ext cx="2317663" cy="4450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826521" y="6612464"/>
            <a:ext cx="1062721" cy="1062721"/>
            <a:chOff x="0" y="0"/>
            <a:chExt cx="812800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2054983" y="6626780"/>
            <a:ext cx="1062721" cy="1062721"/>
            <a:chOff x="0" y="0"/>
            <a:chExt cx="812800" cy="8128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3283446" y="6626780"/>
            <a:ext cx="1062721" cy="1062721"/>
            <a:chOff x="0" y="0"/>
            <a:chExt cx="812800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4520647" y="6612464"/>
            <a:ext cx="1062721" cy="1062721"/>
            <a:chOff x="0" y="0"/>
            <a:chExt cx="812800" cy="812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5749109" y="6626780"/>
            <a:ext cx="1062721" cy="1062721"/>
            <a:chOff x="0" y="0"/>
            <a:chExt cx="812800" cy="8128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sp>
        <p:nvSpPr>
          <p:cNvPr name="TextBox 34" id="34"/>
          <p:cNvSpPr txBox="true"/>
          <p:nvPr/>
        </p:nvSpPr>
        <p:spPr>
          <a:xfrm rot="0">
            <a:off x="1104738" y="6493430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1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2333200" y="6493430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2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3566032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3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4798864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4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6027326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5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863080" y="5908959"/>
            <a:ext cx="3822405" cy="6152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72"/>
              </a:lnSpc>
            </a:pPr>
            <a:r>
              <a:rPr lang="en-US" sz="3480">
                <a:solidFill>
                  <a:srgbClr val="FFFFFF"/>
                </a:solidFill>
                <a:latin typeface="AC Soft Icecream"/>
              </a:rPr>
              <a:t>Μικροβιακή αντοχή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7560000" cy="10692000"/>
            <a:chOff x="0" y="0"/>
            <a:chExt cx="2709333" cy="38317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09333" cy="3831772"/>
            </a:xfrm>
            <a:custGeom>
              <a:avLst/>
              <a:gdLst/>
              <a:ahLst/>
              <a:cxnLst/>
              <a:rect r="r" b="b" t="t" l="l"/>
              <a:pathLst>
                <a:path h="3831772" w="2709333">
                  <a:moveTo>
                    <a:pt x="0" y="0"/>
                  </a:moveTo>
                  <a:lnTo>
                    <a:pt x="2709333" y="0"/>
                  </a:lnTo>
                  <a:lnTo>
                    <a:pt x="2709333" y="3831772"/>
                  </a:lnTo>
                  <a:lnTo>
                    <a:pt x="0" y="3831772"/>
                  </a:ln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2709333" cy="38603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95714" y="214816"/>
            <a:ext cx="7168573" cy="10262369"/>
            <a:chOff x="0" y="0"/>
            <a:chExt cx="2569055" cy="367780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569055" cy="3677801"/>
            </a:xfrm>
            <a:custGeom>
              <a:avLst/>
              <a:gdLst/>
              <a:ahLst/>
              <a:cxnLst/>
              <a:rect r="r" b="b" t="t" l="l"/>
              <a:pathLst>
                <a:path h="3677801" w="2569055">
                  <a:moveTo>
                    <a:pt x="0" y="0"/>
                  </a:moveTo>
                  <a:lnTo>
                    <a:pt x="2569055" y="0"/>
                  </a:lnTo>
                  <a:lnTo>
                    <a:pt x="2569055" y="3677801"/>
                  </a:lnTo>
                  <a:lnTo>
                    <a:pt x="0" y="3677801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2569055" cy="37063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443217" y="0"/>
            <a:ext cx="6812583" cy="2265532"/>
            <a:chOff x="0" y="0"/>
            <a:chExt cx="2441476" cy="81191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441476" cy="811916"/>
            </a:xfrm>
            <a:custGeom>
              <a:avLst/>
              <a:gdLst/>
              <a:ahLst/>
              <a:cxnLst/>
              <a:rect r="r" b="b" t="t" l="l"/>
              <a:pathLst>
                <a:path h="811916" w="2441476">
                  <a:moveTo>
                    <a:pt x="44320" y="0"/>
                  </a:moveTo>
                  <a:lnTo>
                    <a:pt x="2397156" y="0"/>
                  </a:lnTo>
                  <a:cubicBezTo>
                    <a:pt x="2421633" y="0"/>
                    <a:pt x="2441476" y="19843"/>
                    <a:pt x="2441476" y="44320"/>
                  </a:cubicBezTo>
                  <a:lnTo>
                    <a:pt x="2441476" y="767595"/>
                  </a:lnTo>
                  <a:cubicBezTo>
                    <a:pt x="2441476" y="792073"/>
                    <a:pt x="2421633" y="811916"/>
                    <a:pt x="2397156" y="811916"/>
                  </a:cubicBezTo>
                  <a:lnTo>
                    <a:pt x="44320" y="811916"/>
                  </a:lnTo>
                  <a:cubicBezTo>
                    <a:pt x="19843" y="811916"/>
                    <a:pt x="0" y="792073"/>
                    <a:pt x="0" y="767595"/>
                  </a:cubicBezTo>
                  <a:lnTo>
                    <a:pt x="0" y="44320"/>
                  </a:lnTo>
                  <a:cubicBezTo>
                    <a:pt x="0" y="19843"/>
                    <a:pt x="19843" y="0"/>
                    <a:pt x="44320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19050"/>
              <a:ext cx="2441476" cy="83096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484"/>
                </a:lnSpc>
              </a:pPr>
              <a:r>
                <a:rPr lang="en-US" sz="3899">
                  <a:solidFill>
                    <a:srgbClr val="000000"/>
                  </a:solidFill>
                  <a:latin typeface="AC Soft Icecream"/>
                </a:rPr>
                <a:t>Μυκοβακτηρίδιο της φυματίωσης </a:t>
              </a:r>
            </a:p>
            <a:p>
              <a:pPr algn="ctr">
                <a:lnSpc>
                  <a:spcPts val="4484"/>
                </a:lnSpc>
              </a:pPr>
              <a:r>
                <a:rPr lang="en-US" sz="3899">
                  <a:solidFill>
                    <a:srgbClr val="000000"/>
                  </a:solidFill>
                  <a:latin typeface="AC Soft Icecream"/>
                </a:rPr>
                <a:t>(Mycobacterium tuberculosis)</a:t>
              </a:r>
            </a:p>
            <a:p>
              <a:pPr>
                <a:lnSpc>
                  <a:spcPts val="160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013087" y="2475082"/>
            <a:ext cx="5790913" cy="3462452"/>
            <a:chOff x="0" y="0"/>
            <a:chExt cx="1260114" cy="75343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260114" cy="753436"/>
            </a:xfrm>
            <a:custGeom>
              <a:avLst/>
              <a:gdLst/>
              <a:ahLst/>
              <a:cxnLst/>
              <a:rect r="r" b="b" t="t" l="l"/>
              <a:pathLst>
                <a:path h="753436" w="1260114">
                  <a:moveTo>
                    <a:pt x="46792" y="0"/>
                  </a:moveTo>
                  <a:lnTo>
                    <a:pt x="1213322" y="0"/>
                  </a:lnTo>
                  <a:cubicBezTo>
                    <a:pt x="1225732" y="0"/>
                    <a:pt x="1237634" y="4930"/>
                    <a:pt x="1246409" y="13705"/>
                  </a:cubicBezTo>
                  <a:cubicBezTo>
                    <a:pt x="1255184" y="22480"/>
                    <a:pt x="1260114" y="34382"/>
                    <a:pt x="1260114" y="46792"/>
                  </a:cubicBezTo>
                  <a:lnTo>
                    <a:pt x="1260114" y="706644"/>
                  </a:lnTo>
                  <a:cubicBezTo>
                    <a:pt x="1260114" y="719054"/>
                    <a:pt x="1255184" y="730956"/>
                    <a:pt x="1246409" y="739731"/>
                  </a:cubicBezTo>
                  <a:cubicBezTo>
                    <a:pt x="1237634" y="748506"/>
                    <a:pt x="1225732" y="753436"/>
                    <a:pt x="1213322" y="753436"/>
                  </a:cubicBezTo>
                  <a:lnTo>
                    <a:pt x="46792" y="753436"/>
                  </a:lnTo>
                  <a:cubicBezTo>
                    <a:pt x="34382" y="753436"/>
                    <a:pt x="22480" y="748506"/>
                    <a:pt x="13705" y="739731"/>
                  </a:cubicBezTo>
                  <a:cubicBezTo>
                    <a:pt x="4930" y="730956"/>
                    <a:pt x="0" y="719054"/>
                    <a:pt x="0" y="706644"/>
                  </a:cubicBezTo>
                  <a:lnTo>
                    <a:pt x="0" y="46792"/>
                  </a:lnTo>
                  <a:cubicBezTo>
                    <a:pt x="0" y="34382"/>
                    <a:pt x="4930" y="22480"/>
                    <a:pt x="13705" y="13705"/>
                  </a:cubicBezTo>
                  <a:cubicBezTo>
                    <a:pt x="22480" y="4930"/>
                    <a:pt x="34382" y="0"/>
                    <a:pt x="46792" y="0"/>
                  </a:cubicBezTo>
                  <a:close/>
                </a:path>
              </a:pathLst>
            </a:custGeom>
            <a:blipFill>
              <a:blip r:embed="rId2"/>
              <a:stretch>
                <a:fillRect l="0" t="0" r="0" b="-30034"/>
              </a:stretch>
            </a:blipFill>
            <a:ln w="85725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443217" y="7906098"/>
            <a:ext cx="6698316" cy="2464499"/>
            <a:chOff x="0" y="0"/>
            <a:chExt cx="2400525" cy="883221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400525" cy="883221"/>
            </a:xfrm>
            <a:custGeom>
              <a:avLst/>
              <a:gdLst/>
              <a:ahLst/>
              <a:cxnLst/>
              <a:rect r="r" b="b" t="t" l="l"/>
              <a:pathLst>
                <a:path h="883221" w="2400525">
                  <a:moveTo>
                    <a:pt x="42765" y="0"/>
                  </a:moveTo>
                  <a:lnTo>
                    <a:pt x="2357761" y="0"/>
                  </a:lnTo>
                  <a:cubicBezTo>
                    <a:pt x="2369102" y="0"/>
                    <a:pt x="2379980" y="4506"/>
                    <a:pt x="2388000" y="12525"/>
                  </a:cubicBezTo>
                  <a:cubicBezTo>
                    <a:pt x="2396020" y="20545"/>
                    <a:pt x="2400525" y="31423"/>
                    <a:pt x="2400525" y="42765"/>
                  </a:cubicBezTo>
                  <a:lnTo>
                    <a:pt x="2400525" y="840456"/>
                  </a:lnTo>
                  <a:cubicBezTo>
                    <a:pt x="2400525" y="851798"/>
                    <a:pt x="2396020" y="862676"/>
                    <a:pt x="2388000" y="870695"/>
                  </a:cubicBezTo>
                  <a:cubicBezTo>
                    <a:pt x="2379980" y="878715"/>
                    <a:pt x="2369102" y="883221"/>
                    <a:pt x="2357761" y="883221"/>
                  </a:cubicBezTo>
                  <a:lnTo>
                    <a:pt x="42765" y="883221"/>
                  </a:lnTo>
                  <a:cubicBezTo>
                    <a:pt x="31423" y="883221"/>
                    <a:pt x="20545" y="878715"/>
                    <a:pt x="12525" y="870695"/>
                  </a:cubicBezTo>
                  <a:cubicBezTo>
                    <a:pt x="4506" y="862676"/>
                    <a:pt x="0" y="851798"/>
                    <a:pt x="0" y="840456"/>
                  </a:cubicBezTo>
                  <a:lnTo>
                    <a:pt x="0" y="42765"/>
                  </a:lnTo>
                  <a:cubicBezTo>
                    <a:pt x="0" y="31423"/>
                    <a:pt x="4506" y="20545"/>
                    <a:pt x="12525" y="12525"/>
                  </a:cubicBezTo>
                  <a:cubicBezTo>
                    <a:pt x="20545" y="4506"/>
                    <a:pt x="31423" y="0"/>
                    <a:pt x="42765" y="0"/>
                  </a:cubicBezTo>
                  <a:close/>
                </a:path>
              </a:pathLst>
            </a:custGeom>
            <a:solidFill>
              <a:srgbClr val="7ED957"/>
            </a:solidFill>
            <a:ln w="762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-57150"/>
              <a:ext cx="2400525" cy="94037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063"/>
                </a:lnSpc>
              </a:pPr>
              <a:r>
                <a:rPr lang="en-US" sz="3199">
                  <a:solidFill>
                    <a:srgbClr val="000000"/>
                  </a:solidFill>
                  <a:latin typeface="AC Soft Icecream"/>
                </a:rPr>
                <a:t>Bακτήριο που προκαλεί τη φυματίωση, μια σοβαρή</a:t>
              </a:r>
            </a:p>
            <a:p>
              <a:pPr algn="ctr">
                <a:lnSpc>
                  <a:spcPts val="4063"/>
                </a:lnSpc>
              </a:pPr>
              <a:r>
                <a:rPr lang="en-US" sz="3199">
                  <a:solidFill>
                    <a:srgbClr val="000000"/>
                  </a:solidFill>
                  <a:latin typeface="AC Soft Icecream"/>
                </a:rPr>
                <a:t>ασθένεια των πνευμόνων.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443217" y="6514958"/>
            <a:ext cx="6698316" cy="1286365"/>
            <a:chOff x="0" y="0"/>
            <a:chExt cx="2317663" cy="44509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317663" cy="445091"/>
            </a:xfrm>
            <a:custGeom>
              <a:avLst/>
              <a:gdLst/>
              <a:ahLst/>
              <a:cxnLst/>
              <a:rect r="r" b="b" t="t" l="l"/>
              <a:pathLst>
                <a:path h="445091" w="2317663">
                  <a:moveTo>
                    <a:pt x="26583" y="0"/>
                  </a:moveTo>
                  <a:lnTo>
                    <a:pt x="2291079" y="0"/>
                  </a:lnTo>
                  <a:cubicBezTo>
                    <a:pt x="2305761" y="0"/>
                    <a:pt x="2317663" y="11902"/>
                    <a:pt x="2317663" y="26583"/>
                  </a:cubicBezTo>
                  <a:lnTo>
                    <a:pt x="2317663" y="418508"/>
                  </a:lnTo>
                  <a:cubicBezTo>
                    <a:pt x="2317663" y="425558"/>
                    <a:pt x="2314862" y="432320"/>
                    <a:pt x="2309877" y="437305"/>
                  </a:cubicBezTo>
                  <a:cubicBezTo>
                    <a:pt x="2304891" y="442290"/>
                    <a:pt x="2298130" y="445091"/>
                    <a:pt x="2291079" y="445091"/>
                  </a:cubicBezTo>
                  <a:lnTo>
                    <a:pt x="26583" y="445091"/>
                  </a:lnTo>
                  <a:cubicBezTo>
                    <a:pt x="19533" y="445091"/>
                    <a:pt x="12771" y="442290"/>
                    <a:pt x="7786" y="437305"/>
                  </a:cubicBezTo>
                  <a:cubicBezTo>
                    <a:pt x="2801" y="432320"/>
                    <a:pt x="0" y="425558"/>
                    <a:pt x="0" y="418508"/>
                  </a:cubicBezTo>
                  <a:lnTo>
                    <a:pt x="0" y="26583"/>
                  </a:lnTo>
                  <a:cubicBezTo>
                    <a:pt x="0" y="19533"/>
                    <a:pt x="2801" y="12771"/>
                    <a:pt x="7786" y="7786"/>
                  </a:cubicBezTo>
                  <a:cubicBezTo>
                    <a:pt x="12771" y="2801"/>
                    <a:pt x="19533" y="0"/>
                    <a:pt x="26583" y="0"/>
                  </a:cubicBezTo>
                  <a:close/>
                </a:path>
              </a:pathLst>
            </a:custGeom>
            <a:solidFill>
              <a:srgbClr val="7ED957"/>
            </a:solidFill>
            <a:ln w="1047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0" y="0"/>
              <a:ext cx="2317663" cy="4450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826521" y="6612464"/>
            <a:ext cx="1062721" cy="1062721"/>
            <a:chOff x="0" y="0"/>
            <a:chExt cx="812800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2054983" y="6626780"/>
            <a:ext cx="1062721" cy="1062721"/>
            <a:chOff x="0" y="0"/>
            <a:chExt cx="812800" cy="8128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3283446" y="6626780"/>
            <a:ext cx="1062721" cy="1062721"/>
            <a:chOff x="0" y="0"/>
            <a:chExt cx="812800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4520647" y="6612464"/>
            <a:ext cx="1062721" cy="1062721"/>
            <a:chOff x="0" y="0"/>
            <a:chExt cx="812800" cy="812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5749109" y="6626780"/>
            <a:ext cx="1062721" cy="1062721"/>
            <a:chOff x="0" y="0"/>
            <a:chExt cx="812800" cy="8128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sp>
        <p:nvSpPr>
          <p:cNvPr name="TextBox 34" id="34"/>
          <p:cNvSpPr txBox="true"/>
          <p:nvPr/>
        </p:nvSpPr>
        <p:spPr>
          <a:xfrm rot="0">
            <a:off x="1104738" y="6493430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1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2333200" y="6493430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2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3566032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3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4798864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4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6027326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5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863080" y="5908959"/>
            <a:ext cx="3822405" cy="6152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72"/>
              </a:lnSpc>
            </a:pPr>
            <a:r>
              <a:rPr lang="en-US" sz="3480">
                <a:solidFill>
                  <a:srgbClr val="FFFFFF"/>
                </a:solidFill>
                <a:latin typeface="AC Soft Icecream"/>
              </a:rPr>
              <a:t>Μικροβιακή αντοχή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7560000" cy="10692000"/>
            <a:chOff x="0" y="0"/>
            <a:chExt cx="2709333" cy="38317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09333" cy="3831772"/>
            </a:xfrm>
            <a:custGeom>
              <a:avLst/>
              <a:gdLst/>
              <a:ahLst/>
              <a:cxnLst/>
              <a:rect r="r" b="b" t="t" l="l"/>
              <a:pathLst>
                <a:path h="3831772" w="2709333">
                  <a:moveTo>
                    <a:pt x="0" y="0"/>
                  </a:moveTo>
                  <a:lnTo>
                    <a:pt x="2709333" y="0"/>
                  </a:lnTo>
                  <a:lnTo>
                    <a:pt x="2709333" y="3831772"/>
                  </a:lnTo>
                  <a:lnTo>
                    <a:pt x="0" y="3831772"/>
                  </a:ln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2709333" cy="38603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95714" y="214816"/>
            <a:ext cx="7168573" cy="10262369"/>
            <a:chOff x="0" y="0"/>
            <a:chExt cx="2569055" cy="367780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569055" cy="3677801"/>
            </a:xfrm>
            <a:custGeom>
              <a:avLst/>
              <a:gdLst/>
              <a:ahLst/>
              <a:cxnLst/>
              <a:rect r="r" b="b" t="t" l="l"/>
              <a:pathLst>
                <a:path h="3677801" w="2569055">
                  <a:moveTo>
                    <a:pt x="0" y="0"/>
                  </a:moveTo>
                  <a:lnTo>
                    <a:pt x="2569055" y="0"/>
                  </a:lnTo>
                  <a:lnTo>
                    <a:pt x="2569055" y="3677801"/>
                  </a:lnTo>
                  <a:lnTo>
                    <a:pt x="0" y="3677801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2569055" cy="37063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443217" y="0"/>
            <a:ext cx="6698316" cy="1970912"/>
            <a:chOff x="0" y="0"/>
            <a:chExt cx="2400525" cy="70633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400525" cy="706330"/>
            </a:xfrm>
            <a:custGeom>
              <a:avLst/>
              <a:gdLst/>
              <a:ahLst/>
              <a:cxnLst/>
              <a:rect r="r" b="b" t="t" l="l"/>
              <a:pathLst>
                <a:path h="706330" w="2400525">
                  <a:moveTo>
                    <a:pt x="45076" y="0"/>
                  </a:moveTo>
                  <a:lnTo>
                    <a:pt x="2355449" y="0"/>
                  </a:lnTo>
                  <a:cubicBezTo>
                    <a:pt x="2380344" y="0"/>
                    <a:pt x="2400525" y="20181"/>
                    <a:pt x="2400525" y="45076"/>
                  </a:cubicBezTo>
                  <a:lnTo>
                    <a:pt x="2400525" y="661254"/>
                  </a:lnTo>
                  <a:cubicBezTo>
                    <a:pt x="2400525" y="673209"/>
                    <a:pt x="2395776" y="684674"/>
                    <a:pt x="2387323" y="693128"/>
                  </a:cubicBezTo>
                  <a:cubicBezTo>
                    <a:pt x="2378869" y="701581"/>
                    <a:pt x="2367404" y="706330"/>
                    <a:pt x="2355449" y="706330"/>
                  </a:cubicBezTo>
                  <a:lnTo>
                    <a:pt x="45076" y="706330"/>
                  </a:lnTo>
                  <a:cubicBezTo>
                    <a:pt x="20181" y="706330"/>
                    <a:pt x="0" y="686149"/>
                    <a:pt x="0" y="661254"/>
                  </a:cubicBezTo>
                  <a:lnTo>
                    <a:pt x="0" y="45076"/>
                  </a:lnTo>
                  <a:cubicBezTo>
                    <a:pt x="0" y="20181"/>
                    <a:pt x="20181" y="0"/>
                    <a:pt x="45076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123825"/>
              <a:ext cx="2400525" cy="8301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000000"/>
                  </a:solidFill>
                  <a:latin typeface="AC Soft Icecream"/>
                </a:rPr>
                <a:t>Δονάκιο της χολέρας  </a:t>
              </a:r>
            </a:p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000000"/>
                  </a:solidFill>
                  <a:latin typeface="AC Soft Icecream"/>
                </a:rPr>
                <a:t>(Vibrio cholerae)</a:t>
              </a:r>
            </a:p>
            <a:p>
              <a:pPr>
                <a:lnSpc>
                  <a:spcPts val="209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826521" y="2329184"/>
            <a:ext cx="5977479" cy="3475000"/>
            <a:chOff x="0" y="0"/>
            <a:chExt cx="1260114" cy="73256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260114" cy="732566"/>
            </a:xfrm>
            <a:custGeom>
              <a:avLst/>
              <a:gdLst/>
              <a:ahLst/>
              <a:cxnLst/>
              <a:rect r="r" b="b" t="t" l="l"/>
              <a:pathLst>
                <a:path h="732566" w="1260114">
                  <a:moveTo>
                    <a:pt x="45331" y="0"/>
                  </a:moveTo>
                  <a:lnTo>
                    <a:pt x="1214783" y="0"/>
                  </a:lnTo>
                  <a:cubicBezTo>
                    <a:pt x="1226805" y="0"/>
                    <a:pt x="1238335" y="4776"/>
                    <a:pt x="1246837" y="13277"/>
                  </a:cubicBezTo>
                  <a:cubicBezTo>
                    <a:pt x="1255338" y="21779"/>
                    <a:pt x="1260114" y="33309"/>
                    <a:pt x="1260114" y="45331"/>
                  </a:cubicBezTo>
                  <a:lnTo>
                    <a:pt x="1260114" y="687234"/>
                  </a:lnTo>
                  <a:cubicBezTo>
                    <a:pt x="1260114" y="712270"/>
                    <a:pt x="1239818" y="732566"/>
                    <a:pt x="1214783" y="732566"/>
                  </a:cubicBezTo>
                  <a:lnTo>
                    <a:pt x="45331" y="732566"/>
                  </a:lnTo>
                  <a:cubicBezTo>
                    <a:pt x="20296" y="732566"/>
                    <a:pt x="0" y="712270"/>
                    <a:pt x="0" y="687234"/>
                  </a:cubicBezTo>
                  <a:lnTo>
                    <a:pt x="0" y="45331"/>
                  </a:lnTo>
                  <a:cubicBezTo>
                    <a:pt x="0" y="20296"/>
                    <a:pt x="20296" y="0"/>
                    <a:pt x="45331" y="0"/>
                  </a:cubicBezTo>
                  <a:close/>
                </a:path>
              </a:pathLst>
            </a:custGeom>
            <a:blipFill>
              <a:blip r:embed="rId2"/>
              <a:stretch>
                <a:fillRect l="-3550" t="-10809" r="-44330" b="-69041"/>
              </a:stretch>
            </a:blipFill>
            <a:ln w="85725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443217" y="7906098"/>
            <a:ext cx="6698316" cy="2477313"/>
            <a:chOff x="0" y="0"/>
            <a:chExt cx="2400525" cy="887813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400525" cy="887813"/>
            </a:xfrm>
            <a:custGeom>
              <a:avLst/>
              <a:gdLst/>
              <a:ahLst/>
              <a:cxnLst/>
              <a:rect r="r" b="b" t="t" l="l"/>
              <a:pathLst>
                <a:path h="887813" w="2400525">
                  <a:moveTo>
                    <a:pt x="42765" y="0"/>
                  </a:moveTo>
                  <a:lnTo>
                    <a:pt x="2357761" y="0"/>
                  </a:lnTo>
                  <a:cubicBezTo>
                    <a:pt x="2369102" y="0"/>
                    <a:pt x="2379980" y="4506"/>
                    <a:pt x="2388000" y="12525"/>
                  </a:cubicBezTo>
                  <a:cubicBezTo>
                    <a:pt x="2396020" y="20545"/>
                    <a:pt x="2400525" y="31423"/>
                    <a:pt x="2400525" y="42765"/>
                  </a:cubicBezTo>
                  <a:lnTo>
                    <a:pt x="2400525" y="845048"/>
                  </a:lnTo>
                  <a:cubicBezTo>
                    <a:pt x="2400525" y="856390"/>
                    <a:pt x="2396020" y="867268"/>
                    <a:pt x="2388000" y="875287"/>
                  </a:cubicBezTo>
                  <a:cubicBezTo>
                    <a:pt x="2379980" y="883307"/>
                    <a:pt x="2369102" y="887813"/>
                    <a:pt x="2357761" y="887813"/>
                  </a:cubicBezTo>
                  <a:lnTo>
                    <a:pt x="42765" y="887813"/>
                  </a:lnTo>
                  <a:cubicBezTo>
                    <a:pt x="31423" y="887813"/>
                    <a:pt x="20545" y="883307"/>
                    <a:pt x="12525" y="875287"/>
                  </a:cubicBezTo>
                  <a:cubicBezTo>
                    <a:pt x="4506" y="867268"/>
                    <a:pt x="0" y="856390"/>
                    <a:pt x="0" y="845048"/>
                  </a:cubicBezTo>
                  <a:lnTo>
                    <a:pt x="0" y="42765"/>
                  </a:lnTo>
                  <a:cubicBezTo>
                    <a:pt x="0" y="31423"/>
                    <a:pt x="4506" y="20545"/>
                    <a:pt x="12525" y="12525"/>
                  </a:cubicBezTo>
                  <a:cubicBezTo>
                    <a:pt x="20545" y="4506"/>
                    <a:pt x="31423" y="0"/>
                    <a:pt x="42765" y="0"/>
                  </a:cubicBezTo>
                  <a:close/>
                </a:path>
              </a:pathLst>
            </a:custGeom>
            <a:solidFill>
              <a:srgbClr val="7ED957"/>
            </a:solidFill>
            <a:ln w="762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-95250"/>
              <a:ext cx="2400525" cy="9830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479"/>
                </a:lnSpc>
              </a:pPr>
              <a:r>
                <a:rPr lang="en-US" sz="3199">
                  <a:solidFill>
                    <a:srgbClr val="000000"/>
                  </a:solidFill>
                  <a:latin typeface="AC Soft Icecream"/>
                </a:rPr>
                <a:t> Bακτήριο που αποτελεί την κύρια αιτία της </a:t>
              </a:r>
              <a:r>
                <a:rPr lang="en-US" sz="3199">
                  <a:solidFill>
                    <a:srgbClr val="000000"/>
                  </a:solidFill>
                  <a:latin typeface="AC Soft Icecream"/>
                </a:rPr>
                <a:t>χολέρας, μια νόσος που προκαλεί διαρροϊκή εκτόνωση.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443217" y="6514958"/>
            <a:ext cx="6698316" cy="1286365"/>
            <a:chOff x="0" y="0"/>
            <a:chExt cx="2317663" cy="44509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317663" cy="445091"/>
            </a:xfrm>
            <a:custGeom>
              <a:avLst/>
              <a:gdLst/>
              <a:ahLst/>
              <a:cxnLst/>
              <a:rect r="r" b="b" t="t" l="l"/>
              <a:pathLst>
                <a:path h="445091" w="2317663">
                  <a:moveTo>
                    <a:pt x="26583" y="0"/>
                  </a:moveTo>
                  <a:lnTo>
                    <a:pt x="2291079" y="0"/>
                  </a:lnTo>
                  <a:cubicBezTo>
                    <a:pt x="2305761" y="0"/>
                    <a:pt x="2317663" y="11902"/>
                    <a:pt x="2317663" y="26583"/>
                  </a:cubicBezTo>
                  <a:lnTo>
                    <a:pt x="2317663" y="418508"/>
                  </a:lnTo>
                  <a:cubicBezTo>
                    <a:pt x="2317663" y="425558"/>
                    <a:pt x="2314862" y="432320"/>
                    <a:pt x="2309877" y="437305"/>
                  </a:cubicBezTo>
                  <a:cubicBezTo>
                    <a:pt x="2304891" y="442290"/>
                    <a:pt x="2298130" y="445091"/>
                    <a:pt x="2291079" y="445091"/>
                  </a:cubicBezTo>
                  <a:lnTo>
                    <a:pt x="26583" y="445091"/>
                  </a:lnTo>
                  <a:cubicBezTo>
                    <a:pt x="19533" y="445091"/>
                    <a:pt x="12771" y="442290"/>
                    <a:pt x="7786" y="437305"/>
                  </a:cubicBezTo>
                  <a:cubicBezTo>
                    <a:pt x="2801" y="432320"/>
                    <a:pt x="0" y="425558"/>
                    <a:pt x="0" y="418508"/>
                  </a:cubicBezTo>
                  <a:lnTo>
                    <a:pt x="0" y="26583"/>
                  </a:lnTo>
                  <a:cubicBezTo>
                    <a:pt x="0" y="19533"/>
                    <a:pt x="2801" y="12771"/>
                    <a:pt x="7786" y="7786"/>
                  </a:cubicBezTo>
                  <a:cubicBezTo>
                    <a:pt x="12771" y="2801"/>
                    <a:pt x="19533" y="0"/>
                    <a:pt x="26583" y="0"/>
                  </a:cubicBezTo>
                  <a:close/>
                </a:path>
              </a:pathLst>
            </a:custGeom>
            <a:solidFill>
              <a:srgbClr val="7ED957"/>
            </a:solidFill>
            <a:ln w="1047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0" y="0"/>
              <a:ext cx="2317663" cy="4450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826521" y="6612464"/>
            <a:ext cx="1062721" cy="1062721"/>
            <a:chOff x="0" y="0"/>
            <a:chExt cx="812800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2054983" y="6626780"/>
            <a:ext cx="1062721" cy="1062721"/>
            <a:chOff x="0" y="0"/>
            <a:chExt cx="812800" cy="8128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3283446" y="6626780"/>
            <a:ext cx="1062721" cy="1062721"/>
            <a:chOff x="0" y="0"/>
            <a:chExt cx="812800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4520647" y="6612464"/>
            <a:ext cx="1062721" cy="1062721"/>
            <a:chOff x="0" y="0"/>
            <a:chExt cx="812800" cy="812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5749109" y="6626780"/>
            <a:ext cx="1062721" cy="1062721"/>
            <a:chOff x="0" y="0"/>
            <a:chExt cx="812800" cy="8128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sp>
        <p:nvSpPr>
          <p:cNvPr name="TextBox 34" id="34"/>
          <p:cNvSpPr txBox="true"/>
          <p:nvPr/>
        </p:nvSpPr>
        <p:spPr>
          <a:xfrm rot="0">
            <a:off x="1104738" y="6493430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1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2333200" y="6493430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2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3566032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3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4798864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4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6027326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5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863080" y="5872959"/>
            <a:ext cx="3822405" cy="6152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72"/>
              </a:lnSpc>
            </a:pPr>
            <a:r>
              <a:rPr lang="en-US" sz="3480">
                <a:solidFill>
                  <a:srgbClr val="FFFFFF"/>
                </a:solidFill>
                <a:latin typeface="AC Soft Icecream"/>
              </a:rPr>
              <a:t>Μικροβιακή αντοχή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7560000" cy="10692000"/>
            <a:chOff x="0" y="0"/>
            <a:chExt cx="2709333" cy="38317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09333" cy="3831772"/>
            </a:xfrm>
            <a:custGeom>
              <a:avLst/>
              <a:gdLst/>
              <a:ahLst/>
              <a:cxnLst/>
              <a:rect r="r" b="b" t="t" l="l"/>
              <a:pathLst>
                <a:path h="3831772" w="2709333">
                  <a:moveTo>
                    <a:pt x="0" y="0"/>
                  </a:moveTo>
                  <a:lnTo>
                    <a:pt x="2709333" y="0"/>
                  </a:lnTo>
                  <a:lnTo>
                    <a:pt x="2709333" y="3831772"/>
                  </a:lnTo>
                  <a:lnTo>
                    <a:pt x="0" y="3831772"/>
                  </a:ln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2709333" cy="38603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95714" y="214816"/>
            <a:ext cx="7168573" cy="10262369"/>
            <a:chOff x="0" y="0"/>
            <a:chExt cx="2569055" cy="367780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569055" cy="3677801"/>
            </a:xfrm>
            <a:custGeom>
              <a:avLst/>
              <a:gdLst/>
              <a:ahLst/>
              <a:cxnLst/>
              <a:rect r="r" b="b" t="t" l="l"/>
              <a:pathLst>
                <a:path h="3677801" w="2569055">
                  <a:moveTo>
                    <a:pt x="0" y="0"/>
                  </a:moveTo>
                  <a:lnTo>
                    <a:pt x="2569055" y="0"/>
                  </a:lnTo>
                  <a:lnTo>
                    <a:pt x="2569055" y="3677801"/>
                  </a:lnTo>
                  <a:lnTo>
                    <a:pt x="0" y="3677801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2569055" cy="37063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443217" y="0"/>
            <a:ext cx="6698316" cy="1875662"/>
            <a:chOff x="0" y="0"/>
            <a:chExt cx="2400525" cy="67219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400525" cy="672195"/>
            </a:xfrm>
            <a:custGeom>
              <a:avLst/>
              <a:gdLst/>
              <a:ahLst/>
              <a:cxnLst/>
              <a:rect r="r" b="b" t="t" l="l"/>
              <a:pathLst>
                <a:path h="672195" w="2400525">
                  <a:moveTo>
                    <a:pt x="45076" y="0"/>
                  </a:moveTo>
                  <a:lnTo>
                    <a:pt x="2355449" y="0"/>
                  </a:lnTo>
                  <a:cubicBezTo>
                    <a:pt x="2380344" y="0"/>
                    <a:pt x="2400525" y="20181"/>
                    <a:pt x="2400525" y="45076"/>
                  </a:cubicBezTo>
                  <a:lnTo>
                    <a:pt x="2400525" y="627119"/>
                  </a:lnTo>
                  <a:cubicBezTo>
                    <a:pt x="2400525" y="639074"/>
                    <a:pt x="2395776" y="650539"/>
                    <a:pt x="2387323" y="658992"/>
                  </a:cubicBezTo>
                  <a:cubicBezTo>
                    <a:pt x="2378869" y="667446"/>
                    <a:pt x="2367404" y="672195"/>
                    <a:pt x="2355449" y="672195"/>
                  </a:cubicBezTo>
                  <a:lnTo>
                    <a:pt x="45076" y="672195"/>
                  </a:lnTo>
                  <a:cubicBezTo>
                    <a:pt x="20181" y="672195"/>
                    <a:pt x="0" y="652014"/>
                    <a:pt x="0" y="627119"/>
                  </a:cubicBezTo>
                  <a:lnTo>
                    <a:pt x="0" y="45076"/>
                  </a:lnTo>
                  <a:cubicBezTo>
                    <a:pt x="0" y="20181"/>
                    <a:pt x="20181" y="0"/>
                    <a:pt x="45076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123825"/>
              <a:ext cx="2400525" cy="7960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000000"/>
                  </a:solidFill>
                  <a:latin typeface="AC Soft Icecream"/>
                </a:rPr>
                <a:t>Λεγειονέλλα </a:t>
              </a:r>
            </a:p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000000"/>
                  </a:solidFill>
                  <a:latin typeface="AC Soft Icecream"/>
                </a:rPr>
                <a:t>(Legionella)</a:t>
              </a:r>
            </a:p>
            <a:p>
              <a:pPr>
                <a:lnSpc>
                  <a:spcPts val="209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826521" y="2304433"/>
            <a:ext cx="5977479" cy="3490226"/>
            <a:chOff x="0" y="0"/>
            <a:chExt cx="1260114" cy="73577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260114" cy="735775"/>
            </a:xfrm>
            <a:custGeom>
              <a:avLst/>
              <a:gdLst/>
              <a:ahLst/>
              <a:cxnLst/>
              <a:rect r="r" b="b" t="t" l="l"/>
              <a:pathLst>
                <a:path h="735775" w="1260114">
                  <a:moveTo>
                    <a:pt x="45331" y="0"/>
                  </a:moveTo>
                  <a:lnTo>
                    <a:pt x="1214783" y="0"/>
                  </a:lnTo>
                  <a:cubicBezTo>
                    <a:pt x="1226805" y="0"/>
                    <a:pt x="1238335" y="4776"/>
                    <a:pt x="1246837" y="13277"/>
                  </a:cubicBezTo>
                  <a:cubicBezTo>
                    <a:pt x="1255338" y="21779"/>
                    <a:pt x="1260114" y="33309"/>
                    <a:pt x="1260114" y="45331"/>
                  </a:cubicBezTo>
                  <a:lnTo>
                    <a:pt x="1260114" y="690444"/>
                  </a:lnTo>
                  <a:cubicBezTo>
                    <a:pt x="1260114" y="715480"/>
                    <a:pt x="1239818" y="735775"/>
                    <a:pt x="1214783" y="735775"/>
                  </a:cubicBezTo>
                  <a:lnTo>
                    <a:pt x="45331" y="735775"/>
                  </a:lnTo>
                  <a:cubicBezTo>
                    <a:pt x="20296" y="735775"/>
                    <a:pt x="0" y="715480"/>
                    <a:pt x="0" y="690444"/>
                  </a:cubicBezTo>
                  <a:lnTo>
                    <a:pt x="0" y="45331"/>
                  </a:lnTo>
                  <a:cubicBezTo>
                    <a:pt x="0" y="20296"/>
                    <a:pt x="20296" y="0"/>
                    <a:pt x="45331" y="0"/>
                  </a:cubicBezTo>
                  <a:close/>
                </a:path>
              </a:pathLst>
            </a:custGeom>
            <a:blipFill>
              <a:blip r:embed="rId2"/>
              <a:stretch>
                <a:fillRect l="0" t="-34654" r="-64002" b="-63933"/>
              </a:stretch>
            </a:blipFill>
            <a:ln w="85725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470018" y="7906098"/>
            <a:ext cx="6698316" cy="2464499"/>
            <a:chOff x="0" y="0"/>
            <a:chExt cx="2400525" cy="883221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400525" cy="883221"/>
            </a:xfrm>
            <a:custGeom>
              <a:avLst/>
              <a:gdLst/>
              <a:ahLst/>
              <a:cxnLst/>
              <a:rect r="r" b="b" t="t" l="l"/>
              <a:pathLst>
                <a:path h="883221" w="2400525">
                  <a:moveTo>
                    <a:pt x="42765" y="0"/>
                  </a:moveTo>
                  <a:lnTo>
                    <a:pt x="2357761" y="0"/>
                  </a:lnTo>
                  <a:cubicBezTo>
                    <a:pt x="2369102" y="0"/>
                    <a:pt x="2379980" y="4506"/>
                    <a:pt x="2388000" y="12525"/>
                  </a:cubicBezTo>
                  <a:cubicBezTo>
                    <a:pt x="2396020" y="20545"/>
                    <a:pt x="2400525" y="31423"/>
                    <a:pt x="2400525" y="42765"/>
                  </a:cubicBezTo>
                  <a:lnTo>
                    <a:pt x="2400525" y="840456"/>
                  </a:lnTo>
                  <a:cubicBezTo>
                    <a:pt x="2400525" y="851798"/>
                    <a:pt x="2396020" y="862676"/>
                    <a:pt x="2388000" y="870695"/>
                  </a:cubicBezTo>
                  <a:cubicBezTo>
                    <a:pt x="2379980" y="878715"/>
                    <a:pt x="2369102" y="883221"/>
                    <a:pt x="2357761" y="883221"/>
                  </a:cubicBezTo>
                  <a:lnTo>
                    <a:pt x="42765" y="883221"/>
                  </a:lnTo>
                  <a:cubicBezTo>
                    <a:pt x="31423" y="883221"/>
                    <a:pt x="20545" y="878715"/>
                    <a:pt x="12525" y="870695"/>
                  </a:cubicBezTo>
                  <a:cubicBezTo>
                    <a:pt x="4506" y="862676"/>
                    <a:pt x="0" y="851798"/>
                    <a:pt x="0" y="840456"/>
                  </a:cubicBezTo>
                  <a:lnTo>
                    <a:pt x="0" y="42765"/>
                  </a:lnTo>
                  <a:cubicBezTo>
                    <a:pt x="0" y="31423"/>
                    <a:pt x="4506" y="20545"/>
                    <a:pt x="12525" y="12525"/>
                  </a:cubicBezTo>
                  <a:cubicBezTo>
                    <a:pt x="20545" y="4506"/>
                    <a:pt x="31423" y="0"/>
                    <a:pt x="42765" y="0"/>
                  </a:cubicBezTo>
                  <a:close/>
                </a:path>
              </a:pathLst>
            </a:custGeom>
            <a:solidFill>
              <a:srgbClr val="7ED957"/>
            </a:solidFill>
            <a:ln w="762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-95250"/>
              <a:ext cx="2400525" cy="97847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479"/>
                </a:lnSpc>
              </a:pPr>
              <a:r>
                <a:rPr lang="en-US" sz="3199">
                  <a:solidFill>
                    <a:srgbClr val="000000"/>
                  </a:solidFill>
                  <a:latin typeface="AC Soft Icecream"/>
                </a:rPr>
                <a:t>Βακτήριο που προκαλεί την νόσο των λεγεωνάριων, μία οξεία νόσος του αναπνευστικού συστήματος. 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443217" y="6514958"/>
            <a:ext cx="6698316" cy="1286365"/>
            <a:chOff x="0" y="0"/>
            <a:chExt cx="2317663" cy="44509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317663" cy="445091"/>
            </a:xfrm>
            <a:custGeom>
              <a:avLst/>
              <a:gdLst/>
              <a:ahLst/>
              <a:cxnLst/>
              <a:rect r="r" b="b" t="t" l="l"/>
              <a:pathLst>
                <a:path h="445091" w="2317663">
                  <a:moveTo>
                    <a:pt x="26583" y="0"/>
                  </a:moveTo>
                  <a:lnTo>
                    <a:pt x="2291079" y="0"/>
                  </a:lnTo>
                  <a:cubicBezTo>
                    <a:pt x="2305761" y="0"/>
                    <a:pt x="2317663" y="11902"/>
                    <a:pt x="2317663" y="26583"/>
                  </a:cubicBezTo>
                  <a:lnTo>
                    <a:pt x="2317663" y="418508"/>
                  </a:lnTo>
                  <a:cubicBezTo>
                    <a:pt x="2317663" y="425558"/>
                    <a:pt x="2314862" y="432320"/>
                    <a:pt x="2309877" y="437305"/>
                  </a:cubicBezTo>
                  <a:cubicBezTo>
                    <a:pt x="2304891" y="442290"/>
                    <a:pt x="2298130" y="445091"/>
                    <a:pt x="2291079" y="445091"/>
                  </a:cubicBezTo>
                  <a:lnTo>
                    <a:pt x="26583" y="445091"/>
                  </a:lnTo>
                  <a:cubicBezTo>
                    <a:pt x="19533" y="445091"/>
                    <a:pt x="12771" y="442290"/>
                    <a:pt x="7786" y="437305"/>
                  </a:cubicBezTo>
                  <a:cubicBezTo>
                    <a:pt x="2801" y="432320"/>
                    <a:pt x="0" y="425558"/>
                    <a:pt x="0" y="418508"/>
                  </a:cubicBezTo>
                  <a:lnTo>
                    <a:pt x="0" y="26583"/>
                  </a:lnTo>
                  <a:cubicBezTo>
                    <a:pt x="0" y="19533"/>
                    <a:pt x="2801" y="12771"/>
                    <a:pt x="7786" y="7786"/>
                  </a:cubicBezTo>
                  <a:cubicBezTo>
                    <a:pt x="12771" y="2801"/>
                    <a:pt x="19533" y="0"/>
                    <a:pt x="26583" y="0"/>
                  </a:cubicBezTo>
                  <a:close/>
                </a:path>
              </a:pathLst>
            </a:custGeom>
            <a:solidFill>
              <a:srgbClr val="7ED957"/>
            </a:solidFill>
            <a:ln w="1047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0" y="0"/>
              <a:ext cx="2317663" cy="4450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826521" y="6612464"/>
            <a:ext cx="1062721" cy="1062721"/>
            <a:chOff x="0" y="0"/>
            <a:chExt cx="812800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2054983" y="6626780"/>
            <a:ext cx="1062721" cy="1062721"/>
            <a:chOff x="0" y="0"/>
            <a:chExt cx="812800" cy="8128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3283446" y="6626780"/>
            <a:ext cx="1062721" cy="1062721"/>
            <a:chOff x="0" y="0"/>
            <a:chExt cx="812800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4520647" y="6612464"/>
            <a:ext cx="1062721" cy="1062721"/>
            <a:chOff x="0" y="0"/>
            <a:chExt cx="812800" cy="812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5749109" y="6626780"/>
            <a:ext cx="1062721" cy="1062721"/>
            <a:chOff x="0" y="0"/>
            <a:chExt cx="812800" cy="8128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sp>
        <p:nvSpPr>
          <p:cNvPr name="TextBox 34" id="34"/>
          <p:cNvSpPr txBox="true"/>
          <p:nvPr/>
        </p:nvSpPr>
        <p:spPr>
          <a:xfrm rot="0">
            <a:off x="1104738" y="6493430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1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2333200" y="6493430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2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3566032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3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4798864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4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6027326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5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925846" y="5356403"/>
            <a:ext cx="3601856" cy="11225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91"/>
              </a:lnSpc>
            </a:pPr>
          </a:p>
          <a:p>
            <a:pPr algn="ctr">
              <a:lnSpc>
                <a:spcPts val="4591"/>
              </a:lnSpc>
            </a:pPr>
            <a:r>
              <a:rPr lang="en-US" sz="3279">
                <a:solidFill>
                  <a:srgbClr val="FFFFFF"/>
                </a:solidFill>
                <a:latin typeface="AC Soft Icecream"/>
              </a:rPr>
              <a:t>Μικροβιακή αντοχή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7560000" cy="10692000"/>
            <a:chOff x="0" y="0"/>
            <a:chExt cx="2709333" cy="38317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09333" cy="3831772"/>
            </a:xfrm>
            <a:custGeom>
              <a:avLst/>
              <a:gdLst/>
              <a:ahLst/>
              <a:cxnLst/>
              <a:rect r="r" b="b" t="t" l="l"/>
              <a:pathLst>
                <a:path h="3831772" w="2709333">
                  <a:moveTo>
                    <a:pt x="0" y="0"/>
                  </a:moveTo>
                  <a:lnTo>
                    <a:pt x="2709333" y="0"/>
                  </a:lnTo>
                  <a:lnTo>
                    <a:pt x="2709333" y="3831772"/>
                  </a:lnTo>
                  <a:lnTo>
                    <a:pt x="0" y="3831772"/>
                  </a:ln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2709333" cy="38603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95714" y="214816"/>
            <a:ext cx="7168573" cy="10262369"/>
            <a:chOff x="0" y="0"/>
            <a:chExt cx="2569055" cy="367780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569055" cy="3677801"/>
            </a:xfrm>
            <a:custGeom>
              <a:avLst/>
              <a:gdLst/>
              <a:ahLst/>
              <a:cxnLst/>
              <a:rect r="r" b="b" t="t" l="l"/>
              <a:pathLst>
                <a:path h="3677801" w="2569055">
                  <a:moveTo>
                    <a:pt x="0" y="0"/>
                  </a:moveTo>
                  <a:lnTo>
                    <a:pt x="2569055" y="0"/>
                  </a:lnTo>
                  <a:lnTo>
                    <a:pt x="2569055" y="3677801"/>
                  </a:lnTo>
                  <a:lnTo>
                    <a:pt x="0" y="3677801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2569055" cy="37063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443217" y="0"/>
            <a:ext cx="6698316" cy="1970912"/>
            <a:chOff x="0" y="0"/>
            <a:chExt cx="2400525" cy="70633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400525" cy="706330"/>
            </a:xfrm>
            <a:custGeom>
              <a:avLst/>
              <a:gdLst/>
              <a:ahLst/>
              <a:cxnLst/>
              <a:rect r="r" b="b" t="t" l="l"/>
              <a:pathLst>
                <a:path h="706330" w="2400525">
                  <a:moveTo>
                    <a:pt x="45076" y="0"/>
                  </a:moveTo>
                  <a:lnTo>
                    <a:pt x="2355449" y="0"/>
                  </a:lnTo>
                  <a:cubicBezTo>
                    <a:pt x="2380344" y="0"/>
                    <a:pt x="2400525" y="20181"/>
                    <a:pt x="2400525" y="45076"/>
                  </a:cubicBezTo>
                  <a:lnTo>
                    <a:pt x="2400525" y="661254"/>
                  </a:lnTo>
                  <a:cubicBezTo>
                    <a:pt x="2400525" y="673209"/>
                    <a:pt x="2395776" y="684674"/>
                    <a:pt x="2387323" y="693128"/>
                  </a:cubicBezTo>
                  <a:cubicBezTo>
                    <a:pt x="2378869" y="701581"/>
                    <a:pt x="2367404" y="706330"/>
                    <a:pt x="2355449" y="706330"/>
                  </a:cubicBezTo>
                  <a:lnTo>
                    <a:pt x="45076" y="706330"/>
                  </a:lnTo>
                  <a:cubicBezTo>
                    <a:pt x="20181" y="706330"/>
                    <a:pt x="0" y="686149"/>
                    <a:pt x="0" y="661254"/>
                  </a:cubicBezTo>
                  <a:lnTo>
                    <a:pt x="0" y="45076"/>
                  </a:lnTo>
                  <a:cubicBezTo>
                    <a:pt x="0" y="20181"/>
                    <a:pt x="20181" y="0"/>
                    <a:pt x="45076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123825"/>
              <a:ext cx="2400525" cy="8301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000000"/>
                  </a:solidFill>
                  <a:latin typeface="AC Soft Icecream"/>
                </a:rPr>
                <a:t>Πυογόνος  Σταφυλόκοκκος</a:t>
              </a:r>
            </a:p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000000"/>
                  </a:solidFill>
                  <a:latin typeface="AC Soft Icecream"/>
                </a:rPr>
                <a:t>(Streptococcus pyogenes)</a:t>
              </a:r>
            </a:p>
            <a:p>
              <a:pPr>
                <a:lnSpc>
                  <a:spcPts val="209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826521" y="2329184"/>
            <a:ext cx="5977479" cy="3475000"/>
            <a:chOff x="0" y="0"/>
            <a:chExt cx="1260114" cy="73256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260114" cy="732566"/>
            </a:xfrm>
            <a:custGeom>
              <a:avLst/>
              <a:gdLst/>
              <a:ahLst/>
              <a:cxnLst/>
              <a:rect r="r" b="b" t="t" l="l"/>
              <a:pathLst>
                <a:path h="732566" w="1260114">
                  <a:moveTo>
                    <a:pt x="45331" y="0"/>
                  </a:moveTo>
                  <a:lnTo>
                    <a:pt x="1214783" y="0"/>
                  </a:lnTo>
                  <a:cubicBezTo>
                    <a:pt x="1226805" y="0"/>
                    <a:pt x="1238335" y="4776"/>
                    <a:pt x="1246837" y="13277"/>
                  </a:cubicBezTo>
                  <a:cubicBezTo>
                    <a:pt x="1255338" y="21779"/>
                    <a:pt x="1260114" y="33309"/>
                    <a:pt x="1260114" y="45331"/>
                  </a:cubicBezTo>
                  <a:lnTo>
                    <a:pt x="1260114" y="687234"/>
                  </a:lnTo>
                  <a:cubicBezTo>
                    <a:pt x="1260114" y="712270"/>
                    <a:pt x="1239818" y="732566"/>
                    <a:pt x="1214783" y="732566"/>
                  </a:cubicBezTo>
                  <a:lnTo>
                    <a:pt x="45331" y="732566"/>
                  </a:lnTo>
                  <a:cubicBezTo>
                    <a:pt x="20296" y="732566"/>
                    <a:pt x="0" y="712270"/>
                    <a:pt x="0" y="687234"/>
                  </a:cubicBezTo>
                  <a:lnTo>
                    <a:pt x="0" y="45331"/>
                  </a:lnTo>
                  <a:cubicBezTo>
                    <a:pt x="0" y="20296"/>
                    <a:pt x="20296" y="0"/>
                    <a:pt x="45331" y="0"/>
                  </a:cubicBezTo>
                  <a:close/>
                </a:path>
              </a:pathLst>
            </a:custGeom>
            <a:blipFill>
              <a:blip r:embed="rId2"/>
              <a:stretch>
                <a:fillRect l="0" t="-36006" r="0" b="-36006"/>
              </a:stretch>
            </a:blipFill>
            <a:ln w="85725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443217" y="7906098"/>
            <a:ext cx="6698316" cy="2664637"/>
            <a:chOff x="0" y="0"/>
            <a:chExt cx="2400525" cy="954946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400525" cy="954946"/>
            </a:xfrm>
            <a:custGeom>
              <a:avLst/>
              <a:gdLst/>
              <a:ahLst/>
              <a:cxnLst/>
              <a:rect r="r" b="b" t="t" l="l"/>
              <a:pathLst>
                <a:path h="954946" w="2400525">
                  <a:moveTo>
                    <a:pt x="42765" y="0"/>
                  </a:moveTo>
                  <a:lnTo>
                    <a:pt x="2357761" y="0"/>
                  </a:lnTo>
                  <a:cubicBezTo>
                    <a:pt x="2369102" y="0"/>
                    <a:pt x="2379980" y="4506"/>
                    <a:pt x="2388000" y="12525"/>
                  </a:cubicBezTo>
                  <a:cubicBezTo>
                    <a:pt x="2396020" y="20545"/>
                    <a:pt x="2400525" y="31423"/>
                    <a:pt x="2400525" y="42765"/>
                  </a:cubicBezTo>
                  <a:lnTo>
                    <a:pt x="2400525" y="912181"/>
                  </a:lnTo>
                  <a:cubicBezTo>
                    <a:pt x="2400525" y="923523"/>
                    <a:pt x="2396020" y="934400"/>
                    <a:pt x="2388000" y="942420"/>
                  </a:cubicBezTo>
                  <a:cubicBezTo>
                    <a:pt x="2379980" y="950440"/>
                    <a:pt x="2369102" y="954946"/>
                    <a:pt x="2357761" y="954946"/>
                  </a:cubicBezTo>
                  <a:lnTo>
                    <a:pt x="42765" y="954946"/>
                  </a:lnTo>
                  <a:cubicBezTo>
                    <a:pt x="31423" y="954946"/>
                    <a:pt x="20545" y="950440"/>
                    <a:pt x="12525" y="942420"/>
                  </a:cubicBezTo>
                  <a:cubicBezTo>
                    <a:pt x="4506" y="934400"/>
                    <a:pt x="0" y="923523"/>
                    <a:pt x="0" y="912181"/>
                  </a:cubicBezTo>
                  <a:lnTo>
                    <a:pt x="0" y="42765"/>
                  </a:lnTo>
                  <a:cubicBezTo>
                    <a:pt x="0" y="31423"/>
                    <a:pt x="4506" y="20545"/>
                    <a:pt x="12525" y="12525"/>
                  </a:cubicBezTo>
                  <a:cubicBezTo>
                    <a:pt x="20545" y="4506"/>
                    <a:pt x="31423" y="0"/>
                    <a:pt x="42765" y="0"/>
                  </a:cubicBezTo>
                  <a:close/>
                </a:path>
              </a:pathLst>
            </a:custGeom>
            <a:solidFill>
              <a:srgbClr val="7ED957"/>
            </a:solidFill>
            <a:ln w="762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-19050"/>
              <a:ext cx="2400525" cy="97399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79"/>
                </a:lnSpc>
              </a:pPr>
              <a:r>
                <a:rPr lang="en-US" sz="3199">
                  <a:solidFill>
                    <a:srgbClr val="000000"/>
                  </a:solidFill>
                  <a:latin typeface="AC Soft Icecream"/>
                </a:rPr>
                <a:t>Βακτήριο που προκαλεί στρεπτοκοκκική φαρυγγοαμυγδαλίτιδα ιδίως σε παιδιά&gt;3 ετών και δερματικές λοιμώξεις όπως οστρακιά. 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443217" y="6514958"/>
            <a:ext cx="6698316" cy="1286365"/>
            <a:chOff x="0" y="0"/>
            <a:chExt cx="2317663" cy="44509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317663" cy="445091"/>
            </a:xfrm>
            <a:custGeom>
              <a:avLst/>
              <a:gdLst/>
              <a:ahLst/>
              <a:cxnLst/>
              <a:rect r="r" b="b" t="t" l="l"/>
              <a:pathLst>
                <a:path h="445091" w="2317663">
                  <a:moveTo>
                    <a:pt x="26583" y="0"/>
                  </a:moveTo>
                  <a:lnTo>
                    <a:pt x="2291079" y="0"/>
                  </a:lnTo>
                  <a:cubicBezTo>
                    <a:pt x="2305761" y="0"/>
                    <a:pt x="2317663" y="11902"/>
                    <a:pt x="2317663" y="26583"/>
                  </a:cubicBezTo>
                  <a:lnTo>
                    <a:pt x="2317663" y="418508"/>
                  </a:lnTo>
                  <a:cubicBezTo>
                    <a:pt x="2317663" y="425558"/>
                    <a:pt x="2314862" y="432320"/>
                    <a:pt x="2309877" y="437305"/>
                  </a:cubicBezTo>
                  <a:cubicBezTo>
                    <a:pt x="2304891" y="442290"/>
                    <a:pt x="2298130" y="445091"/>
                    <a:pt x="2291079" y="445091"/>
                  </a:cubicBezTo>
                  <a:lnTo>
                    <a:pt x="26583" y="445091"/>
                  </a:lnTo>
                  <a:cubicBezTo>
                    <a:pt x="19533" y="445091"/>
                    <a:pt x="12771" y="442290"/>
                    <a:pt x="7786" y="437305"/>
                  </a:cubicBezTo>
                  <a:cubicBezTo>
                    <a:pt x="2801" y="432320"/>
                    <a:pt x="0" y="425558"/>
                    <a:pt x="0" y="418508"/>
                  </a:cubicBezTo>
                  <a:lnTo>
                    <a:pt x="0" y="26583"/>
                  </a:lnTo>
                  <a:cubicBezTo>
                    <a:pt x="0" y="19533"/>
                    <a:pt x="2801" y="12771"/>
                    <a:pt x="7786" y="7786"/>
                  </a:cubicBezTo>
                  <a:cubicBezTo>
                    <a:pt x="12771" y="2801"/>
                    <a:pt x="19533" y="0"/>
                    <a:pt x="26583" y="0"/>
                  </a:cubicBezTo>
                  <a:close/>
                </a:path>
              </a:pathLst>
            </a:custGeom>
            <a:solidFill>
              <a:srgbClr val="7ED957"/>
            </a:solidFill>
            <a:ln w="1047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0" y="0"/>
              <a:ext cx="2317663" cy="4450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826521" y="6612464"/>
            <a:ext cx="1062721" cy="1062721"/>
            <a:chOff x="0" y="0"/>
            <a:chExt cx="812800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2054983" y="6626780"/>
            <a:ext cx="1062721" cy="1062721"/>
            <a:chOff x="0" y="0"/>
            <a:chExt cx="812800" cy="8128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3283446" y="6626780"/>
            <a:ext cx="1062721" cy="1062721"/>
            <a:chOff x="0" y="0"/>
            <a:chExt cx="812800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4520647" y="6612464"/>
            <a:ext cx="1062721" cy="1062721"/>
            <a:chOff x="0" y="0"/>
            <a:chExt cx="812800" cy="812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5749109" y="6626780"/>
            <a:ext cx="1062721" cy="1062721"/>
            <a:chOff x="0" y="0"/>
            <a:chExt cx="812800" cy="8128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sp>
        <p:nvSpPr>
          <p:cNvPr name="TextBox 34" id="34"/>
          <p:cNvSpPr txBox="true"/>
          <p:nvPr/>
        </p:nvSpPr>
        <p:spPr>
          <a:xfrm rot="0">
            <a:off x="1104738" y="6493430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1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2333200" y="6493430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2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3566032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3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4798864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4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6027326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5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744496" y="5855554"/>
            <a:ext cx="4071007" cy="6152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72"/>
              </a:lnSpc>
            </a:pPr>
            <a:r>
              <a:rPr lang="en-US" sz="3480">
                <a:solidFill>
                  <a:srgbClr val="FFFFFF"/>
                </a:solidFill>
                <a:latin typeface="AC Soft Icecream"/>
              </a:rPr>
              <a:t>Μικροβιακή αντοχή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7560000" cy="10692000"/>
            <a:chOff x="0" y="0"/>
            <a:chExt cx="2709333" cy="38317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09333" cy="3831772"/>
            </a:xfrm>
            <a:custGeom>
              <a:avLst/>
              <a:gdLst/>
              <a:ahLst/>
              <a:cxnLst/>
              <a:rect r="r" b="b" t="t" l="l"/>
              <a:pathLst>
                <a:path h="3831772" w="2709333">
                  <a:moveTo>
                    <a:pt x="0" y="0"/>
                  </a:moveTo>
                  <a:lnTo>
                    <a:pt x="2709333" y="0"/>
                  </a:lnTo>
                  <a:lnTo>
                    <a:pt x="2709333" y="3831772"/>
                  </a:lnTo>
                  <a:lnTo>
                    <a:pt x="0" y="3831772"/>
                  </a:ln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2709333" cy="38603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95714" y="214816"/>
            <a:ext cx="7168573" cy="10262369"/>
            <a:chOff x="0" y="0"/>
            <a:chExt cx="2569055" cy="367780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569055" cy="3677801"/>
            </a:xfrm>
            <a:custGeom>
              <a:avLst/>
              <a:gdLst/>
              <a:ahLst/>
              <a:cxnLst/>
              <a:rect r="r" b="b" t="t" l="l"/>
              <a:pathLst>
                <a:path h="3677801" w="2569055">
                  <a:moveTo>
                    <a:pt x="0" y="0"/>
                  </a:moveTo>
                  <a:lnTo>
                    <a:pt x="2569055" y="0"/>
                  </a:lnTo>
                  <a:lnTo>
                    <a:pt x="2569055" y="3677801"/>
                  </a:lnTo>
                  <a:lnTo>
                    <a:pt x="0" y="3677801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2569055" cy="37063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443217" y="0"/>
            <a:ext cx="6698316" cy="1970912"/>
            <a:chOff x="0" y="0"/>
            <a:chExt cx="2400525" cy="70633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400525" cy="706330"/>
            </a:xfrm>
            <a:custGeom>
              <a:avLst/>
              <a:gdLst/>
              <a:ahLst/>
              <a:cxnLst/>
              <a:rect r="r" b="b" t="t" l="l"/>
              <a:pathLst>
                <a:path h="706330" w="2400525">
                  <a:moveTo>
                    <a:pt x="45076" y="0"/>
                  </a:moveTo>
                  <a:lnTo>
                    <a:pt x="2355449" y="0"/>
                  </a:lnTo>
                  <a:cubicBezTo>
                    <a:pt x="2380344" y="0"/>
                    <a:pt x="2400525" y="20181"/>
                    <a:pt x="2400525" y="45076"/>
                  </a:cubicBezTo>
                  <a:lnTo>
                    <a:pt x="2400525" y="661254"/>
                  </a:lnTo>
                  <a:cubicBezTo>
                    <a:pt x="2400525" y="673209"/>
                    <a:pt x="2395776" y="684674"/>
                    <a:pt x="2387323" y="693128"/>
                  </a:cubicBezTo>
                  <a:cubicBezTo>
                    <a:pt x="2378869" y="701581"/>
                    <a:pt x="2367404" y="706330"/>
                    <a:pt x="2355449" y="706330"/>
                  </a:cubicBezTo>
                  <a:lnTo>
                    <a:pt x="45076" y="706330"/>
                  </a:lnTo>
                  <a:cubicBezTo>
                    <a:pt x="20181" y="706330"/>
                    <a:pt x="0" y="686149"/>
                    <a:pt x="0" y="661254"/>
                  </a:cubicBezTo>
                  <a:lnTo>
                    <a:pt x="0" y="45076"/>
                  </a:lnTo>
                  <a:cubicBezTo>
                    <a:pt x="0" y="20181"/>
                    <a:pt x="20181" y="0"/>
                    <a:pt x="45076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123825"/>
              <a:ext cx="2400525" cy="8301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879"/>
                </a:lnSpc>
              </a:pPr>
              <a:r>
                <a:rPr lang="en-US" sz="4199">
                  <a:solidFill>
                    <a:srgbClr val="000000"/>
                  </a:solidFill>
                  <a:latin typeface="AC Soft Icecream"/>
                </a:rPr>
                <a:t>Μηνιγγιτιδόκοκκος</a:t>
              </a:r>
            </a:p>
            <a:p>
              <a:pPr algn="ctr">
                <a:lnSpc>
                  <a:spcPts val="5879"/>
                </a:lnSpc>
              </a:pPr>
              <a:r>
                <a:rPr lang="en-US" sz="4199">
                  <a:solidFill>
                    <a:srgbClr val="000000"/>
                  </a:solidFill>
                  <a:latin typeface="AC Soft Icecream"/>
                </a:rPr>
                <a:t>(Neisseria meningitidis)</a:t>
              </a:r>
            </a:p>
            <a:p>
              <a:pPr>
                <a:lnSpc>
                  <a:spcPts val="19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826521" y="2353934"/>
            <a:ext cx="5977479" cy="3583346"/>
            <a:chOff x="0" y="0"/>
            <a:chExt cx="1260114" cy="75540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260114" cy="755406"/>
            </a:xfrm>
            <a:custGeom>
              <a:avLst/>
              <a:gdLst/>
              <a:ahLst/>
              <a:cxnLst/>
              <a:rect r="r" b="b" t="t" l="l"/>
              <a:pathLst>
                <a:path h="755406" w="1260114">
                  <a:moveTo>
                    <a:pt x="45331" y="0"/>
                  </a:moveTo>
                  <a:lnTo>
                    <a:pt x="1214783" y="0"/>
                  </a:lnTo>
                  <a:cubicBezTo>
                    <a:pt x="1226805" y="0"/>
                    <a:pt x="1238335" y="4776"/>
                    <a:pt x="1246837" y="13277"/>
                  </a:cubicBezTo>
                  <a:cubicBezTo>
                    <a:pt x="1255338" y="21779"/>
                    <a:pt x="1260114" y="33309"/>
                    <a:pt x="1260114" y="45331"/>
                  </a:cubicBezTo>
                  <a:lnTo>
                    <a:pt x="1260114" y="710075"/>
                  </a:lnTo>
                  <a:cubicBezTo>
                    <a:pt x="1260114" y="735111"/>
                    <a:pt x="1239818" y="755406"/>
                    <a:pt x="1214783" y="755406"/>
                  </a:cubicBezTo>
                  <a:lnTo>
                    <a:pt x="45331" y="755406"/>
                  </a:lnTo>
                  <a:cubicBezTo>
                    <a:pt x="20296" y="755406"/>
                    <a:pt x="0" y="735111"/>
                    <a:pt x="0" y="710075"/>
                  </a:cubicBezTo>
                  <a:lnTo>
                    <a:pt x="0" y="45331"/>
                  </a:lnTo>
                  <a:cubicBezTo>
                    <a:pt x="0" y="20296"/>
                    <a:pt x="20296" y="0"/>
                    <a:pt x="45331" y="0"/>
                  </a:cubicBezTo>
                  <a:close/>
                </a:path>
              </a:pathLst>
            </a:custGeom>
            <a:blipFill>
              <a:blip r:embed="rId2"/>
              <a:stretch>
                <a:fillRect l="0" t="-33406" r="0" b="-33406"/>
              </a:stretch>
            </a:blipFill>
            <a:ln w="85725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470018" y="7906098"/>
            <a:ext cx="6698316" cy="2464499"/>
            <a:chOff x="0" y="0"/>
            <a:chExt cx="2400525" cy="883221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400525" cy="883221"/>
            </a:xfrm>
            <a:custGeom>
              <a:avLst/>
              <a:gdLst/>
              <a:ahLst/>
              <a:cxnLst/>
              <a:rect r="r" b="b" t="t" l="l"/>
              <a:pathLst>
                <a:path h="883221" w="2400525">
                  <a:moveTo>
                    <a:pt x="42765" y="0"/>
                  </a:moveTo>
                  <a:lnTo>
                    <a:pt x="2357761" y="0"/>
                  </a:lnTo>
                  <a:cubicBezTo>
                    <a:pt x="2369102" y="0"/>
                    <a:pt x="2379980" y="4506"/>
                    <a:pt x="2388000" y="12525"/>
                  </a:cubicBezTo>
                  <a:cubicBezTo>
                    <a:pt x="2396020" y="20545"/>
                    <a:pt x="2400525" y="31423"/>
                    <a:pt x="2400525" y="42765"/>
                  </a:cubicBezTo>
                  <a:lnTo>
                    <a:pt x="2400525" y="840456"/>
                  </a:lnTo>
                  <a:cubicBezTo>
                    <a:pt x="2400525" y="851798"/>
                    <a:pt x="2396020" y="862676"/>
                    <a:pt x="2388000" y="870695"/>
                  </a:cubicBezTo>
                  <a:cubicBezTo>
                    <a:pt x="2379980" y="878715"/>
                    <a:pt x="2369102" y="883221"/>
                    <a:pt x="2357761" y="883221"/>
                  </a:cubicBezTo>
                  <a:lnTo>
                    <a:pt x="42765" y="883221"/>
                  </a:lnTo>
                  <a:cubicBezTo>
                    <a:pt x="31423" y="883221"/>
                    <a:pt x="20545" y="878715"/>
                    <a:pt x="12525" y="870695"/>
                  </a:cubicBezTo>
                  <a:cubicBezTo>
                    <a:pt x="4506" y="862676"/>
                    <a:pt x="0" y="851798"/>
                    <a:pt x="0" y="840456"/>
                  </a:cubicBezTo>
                  <a:lnTo>
                    <a:pt x="0" y="42765"/>
                  </a:lnTo>
                  <a:cubicBezTo>
                    <a:pt x="0" y="31423"/>
                    <a:pt x="4506" y="20545"/>
                    <a:pt x="12525" y="12525"/>
                  </a:cubicBezTo>
                  <a:cubicBezTo>
                    <a:pt x="20545" y="4506"/>
                    <a:pt x="31423" y="0"/>
                    <a:pt x="42765" y="0"/>
                  </a:cubicBezTo>
                  <a:close/>
                </a:path>
              </a:pathLst>
            </a:custGeom>
            <a:solidFill>
              <a:srgbClr val="7ED957"/>
            </a:solidFill>
            <a:ln w="762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-95250"/>
              <a:ext cx="2400525" cy="97847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479"/>
                </a:lnSpc>
              </a:pPr>
              <a:r>
                <a:rPr lang="en-US" sz="3199">
                  <a:solidFill>
                    <a:srgbClr val="000000"/>
                  </a:solidFill>
                  <a:latin typeface="AC Soft Icecream"/>
                </a:rPr>
                <a:t>Βακτήριο που αποτελεί την κύρια αιτία της μηνιγγίτιδας.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443217" y="6514958"/>
            <a:ext cx="6698316" cy="1286365"/>
            <a:chOff x="0" y="0"/>
            <a:chExt cx="2317663" cy="44509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317663" cy="445091"/>
            </a:xfrm>
            <a:custGeom>
              <a:avLst/>
              <a:gdLst/>
              <a:ahLst/>
              <a:cxnLst/>
              <a:rect r="r" b="b" t="t" l="l"/>
              <a:pathLst>
                <a:path h="445091" w="2317663">
                  <a:moveTo>
                    <a:pt x="26583" y="0"/>
                  </a:moveTo>
                  <a:lnTo>
                    <a:pt x="2291079" y="0"/>
                  </a:lnTo>
                  <a:cubicBezTo>
                    <a:pt x="2305761" y="0"/>
                    <a:pt x="2317663" y="11902"/>
                    <a:pt x="2317663" y="26583"/>
                  </a:cubicBezTo>
                  <a:lnTo>
                    <a:pt x="2317663" y="418508"/>
                  </a:lnTo>
                  <a:cubicBezTo>
                    <a:pt x="2317663" y="425558"/>
                    <a:pt x="2314862" y="432320"/>
                    <a:pt x="2309877" y="437305"/>
                  </a:cubicBezTo>
                  <a:cubicBezTo>
                    <a:pt x="2304891" y="442290"/>
                    <a:pt x="2298130" y="445091"/>
                    <a:pt x="2291079" y="445091"/>
                  </a:cubicBezTo>
                  <a:lnTo>
                    <a:pt x="26583" y="445091"/>
                  </a:lnTo>
                  <a:cubicBezTo>
                    <a:pt x="19533" y="445091"/>
                    <a:pt x="12771" y="442290"/>
                    <a:pt x="7786" y="437305"/>
                  </a:cubicBezTo>
                  <a:cubicBezTo>
                    <a:pt x="2801" y="432320"/>
                    <a:pt x="0" y="425558"/>
                    <a:pt x="0" y="418508"/>
                  </a:cubicBezTo>
                  <a:lnTo>
                    <a:pt x="0" y="26583"/>
                  </a:lnTo>
                  <a:cubicBezTo>
                    <a:pt x="0" y="19533"/>
                    <a:pt x="2801" y="12771"/>
                    <a:pt x="7786" y="7786"/>
                  </a:cubicBezTo>
                  <a:cubicBezTo>
                    <a:pt x="12771" y="2801"/>
                    <a:pt x="19533" y="0"/>
                    <a:pt x="26583" y="0"/>
                  </a:cubicBezTo>
                  <a:close/>
                </a:path>
              </a:pathLst>
            </a:custGeom>
            <a:solidFill>
              <a:srgbClr val="7ED957"/>
            </a:solidFill>
            <a:ln w="1047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0" y="0"/>
              <a:ext cx="2317663" cy="4450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826521" y="6612464"/>
            <a:ext cx="1062721" cy="1062721"/>
            <a:chOff x="0" y="0"/>
            <a:chExt cx="812800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2054983" y="6626780"/>
            <a:ext cx="1062721" cy="1062721"/>
            <a:chOff x="0" y="0"/>
            <a:chExt cx="812800" cy="8128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3283446" y="6626780"/>
            <a:ext cx="1062721" cy="1062721"/>
            <a:chOff x="0" y="0"/>
            <a:chExt cx="812800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4520647" y="6612464"/>
            <a:ext cx="1062721" cy="1062721"/>
            <a:chOff x="0" y="0"/>
            <a:chExt cx="812800" cy="812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5749109" y="6626780"/>
            <a:ext cx="1062721" cy="1062721"/>
            <a:chOff x="0" y="0"/>
            <a:chExt cx="812800" cy="8128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sp>
        <p:nvSpPr>
          <p:cNvPr name="TextBox 34" id="34"/>
          <p:cNvSpPr txBox="true"/>
          <p:nvPr/>
        </p:nvSpPr>
        <p:spPr>
          <a:xfrm rot="0">
            <a:off x="1104738" y="6493430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1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2333200" y="6493430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2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3566032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3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4798864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4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6027326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5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824234" y="5908959"/>
            <a:ext cx="3900097" cy="6152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72"/>
              </a:lnSpc>
            </a:pPr>
            <a:r>
              <a:rPr lang="en-US" sz="3480">
                <a:solidFill>
                  <a:srgbClr val="FFFFFF"/>
                </a:solidFill>
                <a:latin typeface="AC Soft Icecream"/>
              </a:rPr>
              <a:t>Μικροβιακή αντοχή: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7560000" cy="10692000"/>
            <a:chOff x="0" y="0"/>
            <a:chExt cx="2709333" cy="38317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09333" cy="3831772"/>
            </a:xfrm>
            <a:custGeom>
              <a:avLst/>
              <a:gdLst/>
              <a:ahLst/>
              <a:cxnLst/>
              <a:rect r="r" b="b" t="t" l="l"/>
              <a:pathLst>
                <a:path h="3831772" w="2709333">
                  <a:moveTo>
                    <a:pt x="0" y="0"/>
                  </a:moveTo>
                  <a:lnTo>
                    <a:pt x="2709333" y="0"/>
                  </a:lnTo>
                  <a:lnTo>
                    <a:pt x="2709333" y="3831772"/>
                  </a:lnTo>
                  <a:lnTo>
                    <a:pt x="0" y="3831772"/>
                  </a:ln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2709333" cy="38603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95714" y="214816"/>
            <a:ext cx="7168573" cy="10262369"/>
            <a:chOff x="0" y="0"/>
            <a:chExt cx="2569055" cy="367780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569055" cy="3677801"/>
            </a:xfrm>
            <a:custGeom>
              <a:avLst/>
              <a:gdLst/>
              <a:ahLst/>
              <a:cxnLst/>
              <a:rect r="r" b="b" t="t" l="l"/>
              <a:pathLst>
                <a:path h="3677801" w="2569055">
                  <a:moveTo>
                    <a:pt x="0" y="0"/>
                  </a:moveTo>
                  <a:lnTo>
                    <a:pt x="2569055" y="0"/>
                  </a:lnTo>
                  <a:lnTo>
                    <a:pt x="2569055" y="3677801"/>
                  </a:lnTo>
                  <a:lnTo>
                    <a:pt x="0" y="3677801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2569055" cy="37063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443217" y="0"/>
            <a:ext cx="6698316" cy="1970912"/>
            <a:chOff x="0" y="0"/>
            <a:chExt cx="2400525" cy="70633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400525" cy="706330"/>
            </a:xfrm>
            <a:custGeom>
              <a:avLst/>
              <a:gdLst/>
              <a:ahLst/>
              <a:cxnLst/>
              <a:rect r="r" b="b" t="t" l="l"/>
              <a:pathLst>
                <a:path h="706330" w="2400525">
                  <a:moveTo>
                    <a:pt x="45076" y="0"/>
                  </a:moveTo>
                  <a:lnTo>
                    <a:pt x="2355449" y="0"/>
                  </a:lnTo>
                  <a:cubicBezTo>
                    <a:pt x="2380344" y="0"/>
                    <a:pt x="2400525" y="20181"/>
                    <a:pt x="2400525" y="45076"/>
                  </a:cubicBezTo>
                  <a:lnTo>
                    <a:pt x="2400525" y="661254"/>
                  </a:lnTo>
                  <a:cubicBezTo>
                    <a:pt x="2400525" y="673209"/>
                    <a:pt x="2395776" y="684674"/>
                    <a:pt x="2387323" y="693128"/>
                  </a:cubicBezTo>
                  <a:cubicBezTo>
                    <a:pt x="2378869" y="701581"/>
                    <a:pt x="2367404" y="706330"/>
                    <a:pt x="2355449" y="706330"/>
                  </a:cubicBezTo>
                  <a:lnTo>
                    <a:pt x="45076" y="706330"/>
                  </a:lnTo>
                  <a:cubicBezTo>
                    <a:pt x="20181" y="706330"/>
                    <a:pt x="0" y="686149"/>
                    <a:pt x="0" y="661254"/>
                  </a:cubicBezTo>
                  <a:lnTo>
                    <a:pt x="0" y="45076"/>
                  </a:lnTo>
                  <a:cubicBezTo>
                    <a:pt x="0" y="20181"/>
                    <a:pt x="20181" y="0"/>
                    <a:pt x="45076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123825"/>
              <a:ext cx="2400525" cy="8301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879"/>
                </a:lnSpc>
              </a:pPr>
              <a:r>
                <a:rPr lang="en-US" sz="4199">
                  <a:solidFill>
                    <a:srgbClr val="000000"/>
                  </a:solidFill>
                  <a:latin typeface="AC Soft Icecream"/>
                </a:rPr>
                <a:t>Πρωτέας </a:t>
              </a:r>
            </a:p>
            <a:p>
              <a:pPr algn="ctr">
                <a:lnSpc>
                  <a:spcPts val="5459"/>
                </a:lnSpc>
              </a:pPr>
              <a:r>
                <a:rPr lang="en-US" sz="3899">
                  <a:solidFill>
                    <a:srgbClr val="000000"/>
                  </a:solidFill>
                  <a:latin typeface="AC Soft Icecream"/>
                </a:rPr>
                <a:t>(Proteus mirabalis)</a:t>
              </a:r>
            </a:p>
            <a:p>
              <a:pPr>
                <a:lnSpc>
                  <a:spcPts val="19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826521" y="2254933"/>
            <a:ext cx="5977479" cy="3539727"/>
            <a:chOff x="0" y="0"/>
            <a:chExt cx="1260114" cy="746211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260114" cy="746211"/>
            </a:xfrm>
            <a:custGeom>
              <a:avLst/>
              <a:gdLst/>
              <a:ahLst/>
              <a:cxnLst/>
              <a:rect r="r" b="b" t="t" l="l"/>
              <a:pathLst>
                <a:path h="746211" w="1260114">
                  <a:moveTo>
                    <a:pt x="45331" y="0"/>
                  </a:moveTo>
                  <a:lnTo>
                    <a:pt x="1214783" y="0"/>
                  </a:lnTo>
                  <a:cubicBezTo>
                    <a:pt x="1226805" y="0"/>
                    <a:pt x="1238335" y="4776"/>
                    <a:pt x="1246837" y="13277"/>
                  </a:cubicBezTo>
                  <a:cubicBezTo>
                    <a:pt x="1255338" y="21779"/>
                    <a:pt x="1260114" y="33309"/>
                    <a:pt x="1260114" y="45331"/>
                  </a:cubicBezTo>
                  <a:lnTo>
                    <a:pt x="1260114" y="700879"/>
                  </a:lnTo>
                  <a:cubicBezTo>
                    <a:pt x="1260114" y="725915"/>
                    <a:pt x="1239818" y="746211"/>
                    <a:pt x="1214783" y="746211"/>
                  </a:cubicBezTo>
                  <a:lnTo>
                    <a:pt x="45331" y="746211"/>
                  </a:lnTo>
                  <a:cubicBezTo>
                    <a:pt x="20296" y="746211"/>
                    <a:pt x="0" y="725915"/>
                    <a:pt x="0" y="700879"/>
                  </a:cubicBezTo>
                  <a:lnTo>
                    <a:pt x="0" y="45331"/>
                  </a:lnTo>
                  <a:cubicBezTo>
                    <a:pt x="0" y="20296"/>
                    <a:pt x="20296" y="0"/>
                    <a:pt x="45331" y="0"/>
                  </a:cubicBezTo>
                  <a:close/>
                </a:path>
              </a:pathLst>
            </a:custGeom>
            <a:blipFill>
              <a:blip r:embed="rId2"/>
              <a:stretch>
                <a:fillRect l="0" t="-6234" r="0" b="-6234"/>
              </a:stretch>
            </a:blipFill>
            <a:ln w="85725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443217" y="7906098"/>
            <a:ext cx="6698316" cy="2571086"/>
            <a:chOff x="0" y="0"/>
            <a:chExt cx="2400525" cy="921419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400525" cy="921419"/>
            </a:xfrm>
            <a:custGeom>
              <a:avLst/>
              <a:gdLst/>
              <a:ahLst/>
              <a:cxnLst/>
              <a:rect r="r" b="b" t="t" l="l"/>
              <a:pathLst>
                <a:path h="921419" w="2400525">
                  <a:moveTo>
                    <a:pt x="42765" y="0"/>
                  </a:moveTo>
                  <a:lnTo>
                    <a:pt x="2357761" y="0"/>
                  </a:lnTo>
                  <a:cubicBezTo>
                    <a:pt x="2369102" y="0"/>
                    <a:pt x="2379980" y="4506"/>
                    <a:pt x="2388000" y="12525"/>
                  </a:cubicBezTo>
                  <a:cubicBezTo>
                    <a:pt x="2396020" y="20545"/>
                    <a:pt x="2400525" y="31423"/>
                    <a:pt x="2400525" y="42765"/>
                  </a:cubicBezTo>
                  <a:lnTo>
                    <a:pt x="2400525" y="878655"/>
                  </a:lnTo>
                  <a:cubicBezTo>
                    <a:pt x="2400525" y="889996"/>
                    <a:pt x="2396020" y="900874"/>
                    <a:pt x="2388000" y="908894"/>
                  </a:cubicBezTo>
                  <a:cubicBezTo>
                    <a:pt x="2379980" y="916914"/>
                    <a:pt x="2369102" y="921419"/>
                    <a:pt x="2357761" y="921419"/>
                  </a:cubicBezTo>
                  <a:lnTo>
                    <a:pt x="42765" y="921419"/>
                  </a:lnTo>
                  <a:cubicBezTo>
                    <a:pt x="31423" y="921419"/>
                    <a:pt x="20545" y="916914"/>
                    <a:pt x="12525" y="908894"/>
                  </a:cubicBezTo>
                  <a:cubicBezTo>
                    <a:pt x="4506" y="900874"/>
                    <a:pt x="0" y="889996"/>
                    <a:pt x="0" y="878655"/>
                  </a:cubicBezTo>
                  <a:lnTo>
                    <a:pt x="0" y="42765"/>
                  </a:lnTo>
                  <a:cubicBezTo>
                    <a:pt x="0" y="31423"/>
                    <a:pt x="4506" y="20545"/>
                    <a:pt x="12525" y="12525"/>
                  </a:cubicBezTo>
                  <a:cubicBezTo>
                    <a:pt x="20545" y="4506"/>
                    <a:pt x="31423" y="0"/>
                    <a:pt x="42765" y="0"/>
                  </a:cubicBezTo>
                  <a:close/>
                </a:path>
              </a:pathLst>
            </a:custGeom>
            <a:solidFill>
              <a:srgbClr val="7ED957"/>
            </a:solidFill>
            <a:ln w="762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2400525" cy="9595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69"/>
                </a:lnSpc>
              </a:pPr>
              <a:r>
                <a:rPr lang="en-US" sz="2999">
                  <a:solidFill>
                    <a:srgbClr val="000000"/>
                  </a:solidFill>
                  <a:latin typeface="AC Soft Icecream"/>
                </a:rPr>
                <a:t> Βακτήριο που προκαλεί κυρίως ουρολογικές λοιμώξεις αλλά και άλλες </a:t>
              </a:r>
              <a:r>
                <a:rPr lang="en-US" sz="2999">
                  <a:solidFill>
                    <a:srgbClr val="000000"/>
                  </a:solidFill>
                  <a:latin typeface="AC Soft Icecream"/>
                </a:rPr>
                <a:t>παθήσεις όπως πνευμονία, μηνιγγίτιδα. Δεν υπάρχει εμβόλιο κατά του Πρωτέα.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443217" y="6514958"/>
            <a:ext cx="6698316" cy="1286365"/>
            <a:chOff x="0" y="0"/>
            <a:chExt cx="2317663" cy="44509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317663" cy="445091"/>
            </a:xfrm>
            <a:custGeom>
              <a:avLst/>
              <a:gdLst/>
              <a:ahLst/>
              <a:cxnLst/>
              <a:rect r="r" b="b" t="t" l="l"/>
              <a:pathLst>
                <a:path h="445091" w="2317663">
                  <a:moveTo>
                    <a:pt x="26583" y="0"/>
                  </a:moveTo>
                  <a:lnTo>
                    <a:pt x="2291079" y="0"/>
                  </a:lnTo>
                  <a:cubicBezTo>
                    <a:pt x="2305761" y="0"/>
                    <a:pt x="2317663" y="11902"/>
                    <a:pt x="2317663" y="26583"/>
                  </a:cubicBezTo>
                  <a:lnTo>
                    <a:pt x="2317663" y="418508"/>
                  </a:lnTo>
                  <a:cubicBezTo>
                    <a:pt x="2317663" y="425558"/>
                    <a:pt x="2314862" y="432320"/>
                    <a:pt x="2309877" y="437305"/>
                  </a:cubicBezTo>
                  <a:cubicBezTo>
                    <a:pt x="2304891" y="442290"/>
                    <a:pt x="2298130" y="445091"/>
                    <a:pt x="2291079" y="445091"/>
                  </a:cubicBezTo>
                  <a:lnTo>
                    <a:pt x="26583" y="445091"/>
                  </a:lnTo>
                  <a:cubicBezTo>
                    <a:pt x="19533" y="445091"/>
                    <a:pt x="12771" y="442290"/>
                    <a:pt x="7786" y="437305"/>
                  </a:cubicBezTo>
                  <a:cubicBezTo>
                    <a:pt x="2801" y="432320"/>
                    <a:pt x="0" y="425558"/>
                    <a:pt x="0" y="418508"/>
                  </a:cubicBezTo>
                  <a:lnTo>
                    <a:pt x="0" y="26583"/>
                  </a:lnTo>
                  <a:cubicBezTo>
                    <a:pt x="0" y="19533"/>
                    <a:pt x="2801" y="12771"/>
                    <a:pt x="7786" y="7786"/>
                  </a:cubicBezTo>
                  <a:cubicBezTo>
                    <a:pt x="12771" y="2801"/>
                    <a:pt x="19533" y="0"/>
                    <a:pt x="26583" y="0"/>
                  </a:cubicBezTo>
                  <a:close/>
                </a:path>
              </a:pathLst>
            </a:custGeom>
            <a:solidFill>
              <a:srgbClr val="7ED957"/>
            </a:solidFill>
            <a:ln w="1047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0" y="0"/>
              <a:ext cx="2317663" cy="4450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826521" y="6612464"/>
            <a:ext cx="1062721" cy="1062721"/>
            <a:chOff x="0" y="0"/>
            <a:chExt cx="812800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2054983" y="6626780"/>
            <a:ext cx="1062721" cy="1062721"/>
            <a:chOff x="0" y="0"/>
            <a:chExt cx="812800" cy="8128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3283446" y="6626780"/>
            <a:ext cx="1062721" cy="1062721"/>
            <a:chOff x="0" y="0"/>
            <a:chExt cx="812800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4520647" y="6612464"/>
            <a:ext cx="1062721" cy="1062721"/>
            <a:chOff x="0" y="0"/>
            <a:chExt cx="812800" cy="812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5749109" y="6626780"/>
            <a:ext cx="1062721" cy="1062721"/>
            <a:chOff x="0" y="0"/>
            <a:chExt cx="812800" cy="8128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sp>
        <p:nvSpPr>
          <p:cNvPr name="TextBox 34" id="34"/>
          <p:cNvSpPr txBox="true"/>
          <p:nvPr/>
        </p:nvSpPr>
        <p:spPr>
          <a:xfrm rot="0">
            <a:off x="1104738" y="6493430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1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2333200" y="6493430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2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3566032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3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4798864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4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6027326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5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863080" y="5855554"/>
            <a:ext cx="3822405" cy="12045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72"/>
              </a:lnSpc>
            </a:pPr>
            <a:r>
              <a:rPr lang="en-US" sz="3480">
                <a:solidFill>
                  <a:srgbClr val="FFFFFF"/>
                </a:solidFill>
                <a:latin typeface="AC Soft Icecream"/>
              </a:rPr>
              <a:t>Μικροβιακή αντοχή</a:t>
            </a:r>
          </a:p>
          <a:p>
            <a:pPr algn="ctr">
              <a:lnSpc>
                <a:spcPts val="4872"/>
              </a:lnSpc>
            </a:pP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7560000" cy="10692000"/>
            <a:chOff x="0" y="0"/>
            <a:chExt cx="2709333" cy="38317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09333" cy="3831772"/>
            </a:xfrm>
            <a:custGeom>
              <a:avLst/>
              <a:gdLst/>
              <a:ahLst/>
              <a:cxnLst/>
              <a:rect r="r" b="b" t="t" l="l"/>
              <a:pathLst>
                <a:path h="3831772" w="2709333">
                  <a:moveTo>
                    <a:pt x="0" y="0"/>
                  </a:moveTo>
                  <a:lnTo>
                    <a:pt x="2709333" y="0"/>
                  </a:lnTo>
                  <a:lnTo>
                    <a:pt x="2709333" y="3831772"/>
                  </a:lnTo>
                  <a:lnTo>
                    <a:pt x="0" y="3831772"/>
                  </a:ln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2709333" cy="38603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95714" y="214816"/>
            <a:ext cx="7168573" cy="10262369"/>
            <a:chOff x="0" y="0"/>
            <a:chExt cx="2569055" cy="367780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569055" cy="3677801"/>
            </a:xfrm>
            <a:custGeom>
              <a:avLst/>
              <a:gdLst/>
              <a:ahLst/>
              <a:cxnLst/>
              <a:rect r="r" b="b" t="t" l="l"/>
              <a:pathLst>
                <a:path h="3677801" w="2569055">
                  <a:moveTo>
                    <a:pt x="0" y="0"/>
                  </a:moveTo>
                  <a:lnTo>
                    <a:pt x="2569055" y="0"/>
                  </a:lnTo>
                  <a:lnTo>
                    <a:pt x="2569055" y="3677801"/>
                  </a:lnTo>
                  <a:lnTo>
                    <a:pt x="0" y="3677801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2569055" cy="37063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470018" y="142816"/>
            <a:ext cx="6698316" cy="1970912"/>
            <a:chOff x="0" y="0"/>
            <a:chExt cx="2400525" cy="70633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400525" cy="706330"/>
            </a:xfrm>
            <a:custGeom>
              <a:avLst/>
              <a:gdLst/>
              <a:ahLst/>
              <a:cxnLst/>
              <a:rect r="r" b="b" t="t" l="l"/>
              <a:pathLst>
                <a:path h="706330" w="2400525">
                  <a:moveTo>
                    <a:pt x="45076" y="0"/>
                  </a:moveTo>
                  <a:lnTo>
                    <a:pt x="2355449" y="0"/>
                  </a:lnTo>
                  <a:cubicBezTo>
                    <a:pt x="2380344" y="0"/>
                    <a:pt x="2400525" y="20181"/>
                    <a:pt x="2400525" y="45076"/>
                  </a:cubicBezTo>
                  <a:lnTo>
                    <a:pt x="2400525" y="661254"/>
                  </a:lnTo>
                  <a:cubicBezTo>
                    <a:pt x="2400525" y="673209"/>
                    <a:pt x="2395776" y="684674"/>
                    <a:pt x="2387323" y="693128"/>
                  </a:cubicBezTo>
                  <a:cubicBezTo>
                    <a:pt x="2378869" y="701581"/>
                    <a:pt x="2367404" y="706330"/>
                    <a:pt x="2355449" y="706330"/>
                  </a:cubicBezTo>
                  <a:lnTo>
                    <a:pt x="45076" y="706330"/>
                  </a:lnTo>
                  <a:cubicBezTo>
                    <a:pt x="20181" y="706330"/>
                    <a:pt x="0" y="686149"/>
                    <a:pt x="0" y="661254"/>
                  </a:cubicBezTo>
                  <a:lnTo>
                    <a:pt x="0" y="45076"/>
                  </a:lnTo>
                  <a:cubicBezTo>
                    <a:pt x="0" y="20181"/>
                    <a:pt x="20181" y="0"/>
                    <a:pt x="45076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123825"/>
              <a:ext cx="2400525" cy="8301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000000"/>
                  </a:solidFill>
                  <a:latin typeface="AC Soft Icecream"/>
                </a:rPr>
                <a:t>Στρεπτόκοκκος (Streptococcus)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826521" y="2304433"/>
            <a:ext cx="5977479" cy="3632847"/>
            <a:chOff x="0" y="0"/>
            <a:chExt cx="1260114" cy="765841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260114" cy="765841"/>
            </a:xfrm>
            <a:custGeom>
              <a:avLst/>
              <a:gdLst/>
              <a:ahLst/>
              <a:cxnLst/>
              <a:rect r="r" b="b" t="t" l="l"/>
              <a:pathLst>
                <a:path h="765841" w="1260114">
                  <a:moveTo>
                    <a:pt x="45331" y="0"/>
                  </a:moveTo>
                  <a:lnTo>
                    <a:pt x="1214783" y="0"/>
                  </a:lnTo>
                  <a:cubicBezTo>
                    <a:pt x="1226805" y="0"/>
                    <a:pt x="1238335" y="4776"/>
                    <a:pt x="1246837" y="13277"/>
                  </a:cubicBezTo>
                  <a:cubicBezTo>
                    <a:pt x="1255338" y="21779"/>
                    <a:pt x="1260114" y="33309"/>
                    <a:pt x="1260114" y="45331"/>
                  </a:cubicBezTo>
                  <a:lnTo>
                    <a:pt x="1260114" y="720510"/>
                  </a:lnTo>
                  <a:cubicBezTo>
                    <a:pt x="1260114" y="745546"/>
                    <a:pt x="1239818" y="765841"/>
                    <a:pt x="1214783" y="765841"/>
                  </a:cubicBezTo>
                  <a:lnTo>
                    <a:pt x="45331" y="765841"/>
                  </a:lnTo>
                  <a:cubicBezTo>
                    <a:pt x="20296" y="765841"/>
                    <a:pt x="0" y="745546"/>
                    <a:pt x="0" y="720510"/>
                  </a:cubicBezTo>
                  <a:lnTo>
                    <a:pt x="0" y="45331"/>
                  </a:lnTo>
                  <a:cubicBezTo>
                    <a:pt x="0" y="20296"/>
                    <a:pt x="20296" y="0"/>
                    <a:pt x="45331" y="0"/>
                  </a:cubicBezTo>
                  <a:close/>
                </a:path>
              </a:pathLst>
            </a:custGeom>
            <a:blipFill>
              <a:blip r:embed="rId2"/>
              <a:stretch>
                <a:fillRect l="-2166" t="0" r="-60406" b="-55821"/>
              </a:stretch>
            </a:blipFill>
            <a:ln w="85725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443217" y="7906098"/>
            <a:ext cx="6698316" cy="2375378"/>
            <a:chOff x="0" y="0"/>
            <a:chExt cx="2400525" cy="851282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400525" cy="851282"/>
            </a:xfrm>
            <a:custGeom>
              <a:avLst/>
              <a:gdLst/>
              <a:ahLst/>
              <a:cxnLst/>
              <a:rect r="r" b="b" t="t" l="l"/>
              <a:pathLst>
                <a:path h="851282" w="2400525">
                  <a:moveTo>
                    <a:pt x="42765" y="0"/>
                  </a:moveTo>
                  <a:lnTo>
                    <a:pt x="2357761" y="0"/>
                  </a:lnTo>
                  <a:cubicBezTo>
                    <a:pt x="2369102" y="0"/>
                    <a:pt x="2379980" y="4506"/>
                    <a:pt x="2388000" y="12525"/>
                  </a:cubicBezTo>
                  <a:cubicBezTo>
                    <a:pt x="2396020" y="20545"/>
                    <a:pt x="2400525" y="31423"/>
                    <a:pt x="2400525" y="42765"/>
                  </a:cubicBezTo>
                  <a:lnTo>
                    <a:pt x="2400525" y="808517"/>
                  </a:lnTo>
                  <a:cubicBezTo>
                    <a:pt x="2400525" y="819859"/>
                    <a:pt x="2396020" y="830736"/>
                    <a:pt x="2388000" y="838756"/>
                  </a:cubicBezTo>
                  <a:cubicBezTo>
                    <a:pt x="2379980" y="846776"/>
                    <a:pt x="2369102" y="851282"/>
                    <a:pt x="2357761" y="851282"/>
                  </a:cubicBezTo>
                  <a:lnTo>
                    <a:pt x="42765" y="851282"/>
                  </a:lnTo>
                  <a:cubicBezTo>
                    <a:pt x="31423" y="851282"/>
                    <a:pt x="20545" y="846776"/>
                    <a:pt x="12525" y="838756"/>
                  </a:cubicBezTo>
                  <a:cubicBezTo>
                    <a:pt x="4506" y="830736"/>
                    <a:pt x="0" y="819859"/>
                    <a:pt x="0" y="808517"/>
                  </a:cubicBezTo>
                  <a:lnTo>
                    <a:pt x="0" y="42765"/>
                  </a:lnTo>
                  <a:cubicBezTo>
                    <a:pt x="0" y="31423"/>
                    <a:pt x="4506" y="20545"/>
                    <a:pt x="12525" y="12525"/>
                  </a:cubicBezTo>
                  <a:cubicBezTo>
                    <a:pt x="20545" y="4506"/>
                    <a:pt x="31423" y="0"/>
                    <a:pt x="42765" y="0"/>
                  </a:cubicBezTo>
                  <a:close/>
                </a:path>
              </a:pathLst>
            </a:custGeom>
            <a:solidFill>
              <a:srgbClr val="7ED957"/>
            </a:solidFill>
            <a:ln w="762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-57150"/>
              <a:ext cx="2400525" cy="90843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967"/>
                </a:lnSpc>
              </a:pPr>
              <a:r>
                <a:rPr lang="en-US" sz="3099">
                  <a:solidFill>
                    <a:srgbClr val="000000"/>
                  </a:solidFill>
                  <a:latin typeface="AC Soft Icecream"/>
                </a:rPr>
                <a:t>Βακτήριο που προκαλεί </a:t>
              </a:r>
              <a:r>
                <a:rPr lang="en-US" sz="3099">
                  <a:solidFill>
                    <a:srgbClr val="000000"/>
                  </a:solidFill>
                  <a:latin typeface="AC Soft Icecream"/>
                </a:rPr>
                <a:t>αναπνευστικές, δερματικές και άλλες λοιμώξεις, καθώς και </a:t>
              </a:r>
            </a:p>
            <a:p>
              <a:pPr algn="ctr">
                <a:lnSpc>
                  <a:spcPts val="3967"/>
                </a:lnSpc>
              </a:pPr>
              <a:r>
                <a:rPr lang="en-US" sz="3099">
                  <a:solidFill>
                    <a:srgbClr val="000000"/>
                  </a:solidFill>
                  <a:latin typeface="AC Soft Icecream"/>
                </a:rPr>
                <a:t>αυξημένο κίνδυνο ενδοκαρδίτιδας.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443217" y="6514958"/>
            <a:ext cx="6698316" cy="1286365"/>
            <a:chOff x="0" y="0"/>
            <a:chExt cx="2317663" cy="44509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317663" cy="445091"/>
            </a:xfrm>
            <a:custGeom>
              <a:avLst/>
              <a:gdLst/>
              <a:ahLst/>
              <a:cxnLst/>
              <a:rect r="r" b="b" t="t" l="l"/>
              <a:pathLst>
                <a:path h="445091" w="2317663">
                  <a:moveTo>
                    <a:pt x="26583" y="0"/>
                  </a:moveTo>
                  <a:lnTo>
                    <a:pt x="2291079" y="0"/>
                  </a:lnTo>
                  <a:cubicBezTo>
                    <a:pt x="2305761" y="0"/>
                    <a:pt x="2317663" y="11902"/>
                    <a:pt x="2317663" y="26583"/>
                  </a:cubicBezTo>
                  <a:lnTo>
                    <a:pt x="2317663" y="418508"/>
                  </a:lnTo>
                  <a:cubicBezTo>
                    <a:pt x="2317663" y="425558"/>
                    <a:pt x="2314862" y="432320"/>
                    <a:pt x="2309877" y="437305"/>
                  </a:cubicBezTo>
                  <a:cubicBezTo>
                    <a:pt x="2304891" y="442290"/>
                    <a:pt x="2298130" y="445091"/>
                    <a:pt x="2291079" y="445091"/>
                  </a:cubicBezTo>
                  <a:lnTo>
                    <a:pt x="26583" y="445091"/>
                  </a:lnTo>
                  <a:cubicBezTo>
                    <a:pt x="19533" y="445091"/>
                    <a:pt x="12771" y="442290"/>
                    <a:pt x="7786" y="437305"/>
                  </a:cubicBezTo>
                  <a:cubicBezTo>
                    <a:pt x="2801" y="432320"/>
                    <a:pt x="0" y="425558"/>
                    <a:pt x="0" y="418508"/>
                  </a:cubicBezTo>
                  <a:lnTo>
                    <a:pt x="0" y="26583"/>
                  </a:lnTo>
                  <a:cubicBezTo>
                    <a:pt x="0" y="19533"/>
                    <a:pt x="2801" y="12771"/>
                    <a:pt x="7786" y="7786"/>
                  </a:cubicBezTo>
                  <a:cubicBezTo>
                    <a:pt x="12771" y="2801"/>
                    <a:pt x="19533" y="0"/>
                    <a:pt x="26583" y="0"/>
                  </a:cubicBezTo>
                  <a:close/>
                </a:path>
              </a:pathLst>
            </a:custGeom>
            <a:solidFill>
              <a:srgbClr val="7ED957"/>
            </a:solidFill>
            <a:ln w="1047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0" y="0"/>
              <a:ext cx="2317663" cy="4450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826521" y="6612464"/>
            <a:ext cx="1062721" cy="1062721"/>
            <a:chOff x="0" y="0"/>
            <a:chExt cx="812800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2054983" y="6626780"/>
            <a:ext cx="1062721" cy="1062721"/>
            <a:chOff x="0" y="0"/>
            <a:chExt cx="812800" cy="8128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3283446" y="6626780"/>
            <a:ext cx="1062721" cy="1062721"/>
            <a:chOff x="0" y="0"/>
            <a:chExt cx="812800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4520647" y="6612464"/>
            <a:ext cx="1062721" cy="1062721"/>
            <a:chOff x="0" y="0"/>
            <a:chExt cx="812800" cy="812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5749109" y="6626780"/>
            <a:ext cx="1062721" cy="1062721"/>
            <a:chOff x="0" y="0"/>
            <a:chExt cx="812800" cy="8128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sp>
        <p:nvSpPr>
          <p:cNvPr name="TextBox 34" id="34"/>
          <p:cNvSpPr txBox="true"/>
          <p:nvPr/>
        </p:nvSpPr>
        <p:spPr>
          <a:xfrm rot="0">
            <a:off x="1104738" y="6493430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1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2333200" y="6493430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2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3566032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3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4798864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4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6027326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5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863080" y="5861366"/>
            <a:ext cx="3822405" cy="6152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72"/>
              </a:lnSpc>
            </a:pPr>
            <a:r>
              <a:rPr lang="en-US" sz="3480">
                <a:solidFill>
                  <a:srgbClr val="FFFFFF"/>
                </a:solidFill>
                <a:latin typeface="AC Soft Icecream"/>
              </a:rPr>
              <a:t>Μικροβιακή αντοχή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7560000" cy="10692000"/>
            <a:chOff x="0" y="0"/>
            <a:chExt cx="2709333" cy="38317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09333" cy="3831772"/>
            </a:xfrm>
            <a:custGeom>
              <a:avLst/>
              <a:gdLst/>
              <a:ahLst/>
              <a:cxnLst/>
              <a:rect r="r" b="b" t="t" l="l"/>
              <a:pathLst>
                <a:path h="3831772" w="2709333">
                  <a:moveTo>
                    <a:pt x="0" y="0"/>
                  </a:moveTo>
                  <a:lnTo>
                    <a:pt x="2709333" y="0"/>
                  </a:lnTo>
                  <a:lnTo>
                    <a:pt x="2709333" y="3831772"/>
                  </a:lnTo>
                  <a:lnTo>
                    <a:pt x="0" y="3831772"/>
                  </a:ln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2709333" cy="38603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95714" y="214816"/>
            <a:ext cx="7168573" cy="10262369"/>
            <a:chOff x="0" y="0"/>
            <a:chExt cx="2569055" cy="367780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569055" cy="3677801"/>
            </a:xfrm>
            <a:custGeom>
              <a:avLst/>
              <a:gdLst/>
              <a:ahLst/>
              <a:cxnLst/>
              <a:rect r="r" b="b" t="t" l="l"/>
              <a:pathLst>
                <a:path h="3677801" w="2569055">
                  <a:moveTo>
                    <a:pt x="0" y="0"/>
                  </a:moveTo>
                  <a:lnTo>
                    <a:pt x="2569055" y="0"/>
                  </a:lnTo>
                  <a:lnTo>
                    <a:pt x="2569055" y="3677801"/>
                  </a:lnTo>
                  <a:lnTo>
                    <a:pt x="0" y="3677801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2569055" cy="37063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443217" y="0"/>
            <a:ext cx="6698316" cy="1866137"/>
            <a:chOff x="0" y="0"/>
            <a:chExt cx="2400525" cy="66878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400525" cy="668781"/>
            </a:xfrm>
            <a:custGeom>
              <a:avLst/>
              <a:gdLst/>
              <a:ahLst/>
              <a:cxnLst/>
              <a:rect r="r" b="b" t="t" l="l"/>
              <a:pathLst>
                <a:path h="668781" w="2400525">
                  <a:moveTo>
                    <a:pt x="45076" y="0"/>
                  </a:moveTo>
                  <a:lnTo>
                    <a:pt x="2355449" y="0"/>
                  </a:lnTo>
                  <a:cubicBezTo>
                    <a:pt x="2380344" y="0"/>
                    <a:pt x="2400525" y="20181"/>
                    <a:pt x="2400525" y="45076"/>
                  </a:cubicBezTo>
                  <a:lnTo>
                    <a:pt x="2400525" y="623705"/>
                  </a:lnTo>
                  <a:cubicBezTo>
                    <a:pt x="2400525" y="648600"/>
                    <a:pt x="2380344" y="668781"/>
                    <a:pt x="2355449" y="668781"/>
                  </a:cubicBezTo>
                  <a:lnTo>
                    <a:pt x="45076" y="668781"/>
                  </a:lnTo>
                  <a:cubicBezTo>
                    <a:pt x="20181" y="668781"/>
                    <a:pt x="0" y="648600"/>
                    <a:pt x="0" y="623705"/>
                  </a:cubicBezTo>
                  <a:lnTo>
                    <a:pt x="0" y="45076"/>
                  </a:lnTo>
                  <a:cubicBezTo>
                    <a:pt x="0" y="20181"/>
                    <a:pt x="20181" y="0"/>
                    <a:pt x="45076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123825"/>
              <a:ext cx="2400525" cy="7926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000000"/>
                  </a:solidFill>
                  <a:latin typeface="AC Soft Icecream"/>
                </a:rPr>
                <a:t>Κολοβακτηρίδιο</a:t>
              </a:r>
            </a:p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000000"/>
                  </a:solidFill>
                  <a:latin typeface="AC Soft Icecream"/>
                </a:rPr>
                <a:t>(</a:t>
              </a:r>
              <a:r>
                <a:rPr lang="en-US" sz="3999">
                  <a:solidFill>
                    <a:srgbClr val="000000"/>
                  </a:solidFill>
                  <a:latin typeface="AC Soft Icecream"/>
                  <a:hlinkClick r:id="rId2" tooltip="https://lekas-urology.com/escherichia-coli-kolovaktiridio/"/>
                </a:rPr>
                <a:t>Escherichia coli</a:t>
              </a:r>
              <a:r>
                <a:rPr lang="en-US" sz="3999">
                  <a:solidFill>
                    <a:srgbClr val="000000"/>
                  </a:solidFill>
                  <a:latin typeface="AC Soft Icecream"/>
                </a:rPr>
                <a:t>)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785543" y="2125813"/>
            <a:ext cx="5977479" cy="3632847"/>
            <a:chOff x="0" y="0"/>
            <a:chExt cx="1260114" cy="765841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260114" cy="765841"/>
            </a:xfrm>
            <a:custGeom>
              <a:avLst/>
              <a:gdLst/>
              <a:ahLst/>
              <a:cxnLst/>
              <a:rect r="r" b="b" t="t" l="l"/>
              <a:pathLst>
                <a:path h="765841" w="1260114">
                  <a:moveTo>
                    <a:pt x="45331" y="0"/>
                  </a:moveTo>
                  <a:lnTo>
                    <a:pt x="1214783" y="0"/>
                  </a:lnTo>
                  <a:cubicBezTo>
                    <a:pt x="1226805" y="0"/>
                    <a:pt x="1238335" y="4776"/>
                    <a:pt x="1246837" y="13277"/>
                  </a:cubicBezTo>
                  <a:cubicBezTo>
                    <a:pt x="1255338" y="21779"/>
                    <a:pt x="1260114" y="33309"/>
                    <a:pt x="1260114" y="45331"/>
                  </a:cubicBezTo>
                  <a:lnTo>
                    <a:pt x="1260114" y="720510"/>
                  </a:lnTo>
                  <a:cubicBezTo>
                    <a:pt x="1260114" y="745546"/>
                    <a:pt x="1239818" y="765841"/>
                    <a:pt x="1214783" y="765841"/>
                  </a:cubicBezTo>
                  <a:lnTo>
                    <a:pt x="45331" y="765841"/>
                  </a:lnTo>
                  <a:cubicBezTo>
                    <a:pt x="20296" y="765841"/>
                    <a:pt x="0" y="745546"/>
                    <a:pt x="0" y="720510"/>
                  </a:cubicBezTo>
                  <a:lnTo>
                    <a:pt x="0" y="45331"/>
                  </a:lnTo>
                  <a:cubicBezTo>
                    <a:pt x="0" y="20296"/>
                    <a:pt x="20296" y="0"/>
                    <a:pt x="45331" y="0"/>
                  </a:cubicBezTo>
                  <a:close/>
                </a:path>
              </a:pathLst>
            </a:custGeom>
            <a:blipFill>
              <a:blip r:embed="rId3"/>
              <a:stretch>
                <a:fillRect l="0" t="0" r="-73616" b="-66686"/>
              </a:stretch>
            </a:blipFill>
            <a:ln w="85725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443217" y="7906098"/>
            <a:ext cx="6698316" cy="2464499"/>
            <a:chOff x="0" y="0"/>
            <a:chExt cx="2400525" cy="883221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400525" cy="883221"/>
            </a:xfrm>
            <a:custGeom>
              <a:avLst/>
              <a:gdLst/>
              <a:ahLst/>
              <a:cxnLst/>
              <a:rect r="r" b="b" t="t" l="l"/>
              <a:pathLst>
                <a:path h="883221" w="2400525">
                  <a:moveTo>
                    <a:pt x="42765" y="0"/>
                  </a:moveTo>
                  <a:lnTo>
                    <a:pt x="2357761" y="0"/>
                  </a:lnTo>
                  <a:cubicBezTo>
                    <a:pt x="2369102" y="0"/>
                    <a:pt x="2379980" y="4506"/>
                    <a:pt x="2388000" y="12525"/>
                  </a:cubicBezTo>
                  <a:cubicBezTo>
                    <a:pt x="2396020" y="20545"/>
                    <a:pt x="2400525" y="31423"/>
                    <a:pt x="2400525" y="42765"/>
                  </a:cubicBezTo>
                  <a:lnTo>
                    <a:pt x="2400525" y="840456"/>
                  </a:lnTo>
                  <a:cubicBezTo>
                    <a:pt x="2400525" y="851798"/>
                    <a:pt x="2396020" y="862676"/>
                    <a:pt x="2388000" y="870695"/>
                  </a:cubicBezTo>
                  <a:cubicBezTo>
                    <a:pt x="2379980" y="878715"/>
                    <a:pt x="2369102" y="883221"/>
                    <a:pt x="2357761" y="883221"/>
                  </a:cubicBezTo>
                  <a:lnTo>
                    <a:pt x="42765" y="883221"/>
                  </a:lnTo>
                  <a:cubicBezTo>
                    <a:pt x="31423" y="883221"/>
                    <a:pt x="20545" y="878715"/>
                    <a:pt x="12525" y="870695"/>
                  </a:cubicBezTo>
                  <a:cubicBezTo>
                    <a:pt x="4506" y="862676"/>
                    <a:pt x="0" y="851798"/>
                    <a:pt x="0" y="840456"/>
                  </a:cubicBezTo>
                  <a:lnTo>
                    <a:pt x="0" y="42765"/>
                  </a:lnTo>
                  <a:cubicBezTo>
                    <a:pt x="0" y="31423"/>
                    <a:pt x="4506" y="20545"/>
                    <a:pt x="12525" y="12525"/>
                  </a:cubicBezTo>
                  <a:cubicBezTo>
                    <a:pt x="20545" y="4506"/>
                    <a:pt x="31423" y="0"/>
                    <a:pt x="42765" y="0"/>
                  </a:cubicBezTo>
                  <a:close/>
                </a:path>
              </a:pathLst>
            </a:custGeom>
            <a:solidFill>
              <a:srgbClr val="7ED957"/>
            </a:solidFill>
            <a:ln w="762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-95250"/>
              <a:ext cx="2400525" cy="97847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479"/>
                </a:lnSpc>
              </a:pPr>
              <a:r>
                <a:rPr lang="en-US" sz="3199">
                  <a:solidFill>
                    <a:srgbClr val="000000"/>
                  </a:solidFill>
                  <a:latin typeface="AC Soft Icecream"/>
                </a:rPr>
                <a:t>Βακτήριο που προκαλεί διάφορες</a:t>
              </a:r>
            </a:p>
            <a:p>
              <a:pPr algn="ctr">
                <a:lnSpc>
                  <a:spcPts val="4479"/>
                </a:lnSpc>
              </a:pPr>
              <a:r>
                <a:rPr lang="en-US" sz="3199">
                  <a:solidFill>
                    <a:srgbClr val="000000"/>
                  </a:solidFill>
                  <a:latin typeface="AC Soft Icecream"/>
                </a:rPr>
                <a:t>λοιμώξεις, συμπεριλαμβανομένης της ουροδόχου κύστης.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443217" y="6514958"/>
            <a:ext cx="6698316" cy="1286365"/>
            <a:chOff x="0" y="0"/>
            <a:chExt cx="2317663" cy="44509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317663" cy="445091"/>
            </a:xfrm>
            <a:custGeom>
              <a:avLst/>
              <a:gdLst/>
              <a:ahLst/>
              <a:cxnLst/>
              <a:rect r="r" b="b" t="t" l="l"/>
              <a:pathLst>
                <a:path h="445091" w="2317663">
                  <a:moveTo>
                    <a:pt x="26583" y="0"/>
                  </a:moveTo>
                  <a:lnTo>
                    <a:pt x="2291079" y="0"/>
                  </a:lnTo>
                  <a:cubicBezTo>
                    <a:pt x="2305761" y="0"/>
                    <a:pt x="2317663" y="11902"/>
                    <a:pt x="2317663" y="26583"/>
                  </a:cubicBezTo>
                  <a:lnTo>
                    <a:pt x="2317663" y="418508"/>
                  </a:lnTo>
                  <a:cubicBezTo>
                    <a:pt x="2317663" y="425558"/>
                    <a:pt x="2314862" y="432320"/>
                    <a:pt x="2309877" y="437305"/>
                  </a:cubicBezTo>
                  <a:cubicBezTo>
                    <a:pt x="2304891" y="442290"/>
                    <a:pt x="2298130" y="445091"/>
                    <a:pt x="2291079" y="445091"/>
                  </a:cubicBezTo>
                  <a:lnTo>
                    <a:pt x="26583" y="445091"/>
                  </a:lnTo>
                  <a:cubicBezTo>
                    <a:pt x="19533" y="445091"/>
                    <a:pt x="12771" y="442290"/>
                    <a:pt x="7786" y="437305"/>
                  </a:cubicBezTo>
                  <a:cubicBezTo>
                    <a:pt x="2801" y="432320"/>
                    <a:pt x="0" y="425558"/>
                    <a:pt x="0" y="418508"/>
                  </a:cubicBezTo>
                  <a:lnTo>
                    <a:pt x="0" y="26583"/>
                  </a:lnTo>
                  <a:cubicBezTo>
                    <a:pt x="0" y="19533"/>
                    <a:pt x="2801" y="12771"/>
                    <a:pt x="7786" y="7786"/>
                  </a:cubicBezTo>
                  <a:cubicBezTo>
                    <a:pt x="12771" y="2801"/>
                    <a:pt x="19533" y="0"/>
                    <a:pt x="26583" y="0"/>
                  </a:cubicBezTo>
                  <a:close/>
                </a:path>
              </a:pathLst>
            </a:custGeom>
            <a:solidFill>
              <a:srgbClr val="7ED957"/>
            </a:solidFill>
            <a:ln w="1047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0" y="0"/>
              <a:ext cx="2317663" cy="4450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826521" y="6612464"/>
            <a:ext cx="1062721" cy="1062721"/>
            <a:chOff x="0" y="0"/>
            <a:chExt cx="812800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2054983" y="6626780"/>
            <a:ext cx="1062721" cy="1062721"/>
            <a:chOff x="0" y="0"/>
            <a:chExt cx="812800" cy="8128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3283446" y="6626780"/>
            <a:ext cx="1062721" cy="1062721"/>
            <a:chOff x="0" y="0"/>
            <a:chExt cx="812800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4520647" y="6612464"/>
            <a:ext cx="1062721" cy="1062721"/>
            <a:chOff x="0" y="0"/>
            <a:chExt cx="812800" cy="812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5749109" y="6626780"/>
            <a:ext cx="1062721" cy="1062721"/>
            <a:chOff x="0" y="0"/>
            <a:chExt cx="812800" cy="8128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sp>
        <p:nvSpPr>
          <p:cNvPr name="TextBox 34" id="34"/>
          <p:cNvSpPr txBox="true"/>
          <p:nvPr/>
        </p:nvSpPr>
        <p:spPr>
          <a:xfrm rot="0">
            <a:off x="1104738" y="6493430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1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2333200" y="6493430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2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3566032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3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4798864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4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6027326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5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863080" y="5836959"/>
            <a:ext cx="3822405" cy="6152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72"/>
              </a:lnSpc>
            </a:pPr>
            <a:r>
              <a:rPr lang="en-US" sz="3480">
                <a:solidFill>
                  <a:srgbClr val="FFFFFF"/>
                </a:solidFill>
                <a:latin typeface="AC Soft Icecream"/>
              </a:rPr>
              <a:t>Μικροβιακή αντοχή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7560000" cy="10692000"/>
            <a:chOff x="0" y="0"/>
            <a:chExt cx="2709333" cy="38317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09333" cy="3831772"/>
            </a:xfrm>
            <a:custGeom>
              <a:avLst/>
              <a:gdLst/>
              <a:ahLst/>
              <a:cxnLst/>
              <a:rect r="r" b="b" t="t" l="l"/>
              <a:pathLst>
                <a:path h="3831772" w="2709333">
                  <a:moveTo>
                    <a:pt x="0" y="0"/>
                  </a:moveTo>
                  <a:lnTo>
                    <a:pt x="2709333" y="0"/>
                  </a:lnTo>
                  <a:lnTo>
                    <a:pt x="2709333" y="3831772"/>
                  </a:lnTo>
                  <a:lnTo>
                    <a:pt x="0" y="3831772"/>
                  </a:ln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2709333" cy="38603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95714" y="214816"/>
            <a:ext cx="7168573" cy="10262369"/>
            <a:chOff x="0" y="0"/>
            <a:chExt cx="2569055" cy="367780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569055" cy="3677801"/>
            </a:xfrm>
            <a:custGeom>
              <a:avLst/>
              <a:gdLst/>
              <a:ahLst/>
              <a:cxnLst/>
              <a:rect r="r" b="b" t="t" l="l"/>
              <a:pathLst>
                <a:path h="3677801" w="2569055">
                  <a:moveTo>
                    <a:pt x="0" y="0"/>
                  </a:moveTo>
                  <a:lnTo>
                    <a:pt x="2569055" y="0"/>
                  </a:lnTo>
                  <a:lnTo>
                    <a:pt x="2569055" y="3677801"/>
                  </a:lnTo>
                  <a:lnTo>
                    <a:pt x="0" y="3677801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2569055" cy="37063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425125" y="0"/>
            <a:ext cx="6698316" cy="1875662"/>
            <a:chOff x="0" y="0"/>
            <a:chExt cx="2400525" cy="67219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400525" cy="672195"/>
            </a:xfrm>
            <a:custGeom>
              <a:avLst/>
              <a:gdLst/>
              <a:ahLst/>
              <a:cxnLst/>
              <a:rect r="r" b="b" t="t" l="l"/>
              <a:pathLst>
                <a:path h="672195" w="2400525">
                  <a:moveTo>
                    <a:pt x="45076" y="0"/>
                  </a:moveTo>
                  <a:lnTo>
                    <a:pt x="2355449" y="0"/>
                  </a:lnTo>
                  <a:cubicBezTo>
                    <a:pt x="2380344" y="0"/>
                    <a:pt x="2400525" y="20181"/>
                    <a:pt x="2400525" y="45076"/>
                  </a:cubicBezTo>
                  <a:lnTo>
                    <a:pt x="2400525" y="627119"/>
                  </a:lnTo>
                  <a:cubicBezTo>
                    <a:pt x="2400525" y="639074"/>
                    <a:pt x="2395776" y="650539"/>
                    <a:pt x="2387323" y="658992"/>
                  </a:cubicBezTo>
                  <a:cubicBezTo>
                    <a:pt x="2378869" y="667446"/>
                    <a:pt x="2367404" y="672195"/>
                    <a:pt x="2355449" y="672195"/>
                  </a:cubicBezTo>
                  <a:lnTo>
                    <a:pt x="45076" y="672195"/>
                  </a:lnTo>
                  <a:cubicBezTo>
                    <a:pt x="20181" y="672195"/>
                    <a:pt x="0" y="652014"/>
                    <a:pt x="0" y="627119"/>
                  </a:cubicBezTo>
                  <a:lnTo>
                    <a:pt x="0" y="45076"/>
                  </a:lnTo>
                  <a:cubicBezTo>
                    <a:pt x="0" y="20181"/>
                    <a:pt x="20181" y="0"/>
                    <a:pt x="45076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123825"/>
              <a:ext cx="2400525" cy="7960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000000"/>
                  </a:solidFill>
                  <a:latin typeface="AC Soft Icecream"/>
                </a:rPr>
                <a:t> Σιγκέλλα </a:t>
              </a:r>
            </a:p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000000"/>
                  </a:solidFill>
                  <a:latin typeface="AC Soft Icecream"/>
                </a:rPr>
                <a:t>(Shigella)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826521" y="2119931"/>
            <a:ext cx="5977479" cy="3781349"/>
            <a:chOff x="0" y="0"/>
            <a:chExt cx="1260114" cy="79714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260114" cy="797147"/>
            </a:xfrm>
            <a:custGeom>
              <a:avLst/>
              <a:gdLst/>
              <a:ahLst/>
              <a:cxnLst/>
              <a:rect r="r" b="b" t="t" l="l"/>
              <a:pathLst>
                <a:path h="797147" w="1260114">
                  <a:moveTo>
                    <a:pt x="45331" y="0"/>
                  </a:moveTo>
                  <a:lnTo>
                    <a:pt x="1214783" y="0"/>
                  </a:lnTo>
                  <a:cubicBezTo>
                    <a:pt x="1226805" y="0"/>
                    <a:pt x="1238335" y="4776"/>
                    <a:pt x="1246837" y="13277"/>
                  </a:cubicBezTo>
                  <a:cubicBezTo>
                    <a:pt x="1255338" y="21779"/>
                    <a:pt x="1260114" y="33309"/>
                    <a:pt x="1260114" y="45331"/>
                  </a:cubicBezTo>
                  <a:lnTo>
                    <a:pt x="1260114" y="751816"/>
                  </a:lnTo>
                  <a:cubicBezTo>
                    <a:pt x="1260114" y="776852"/>
                    <a:pt x="1239818" y="797147"/>
                    <a:pt x="1214783" y="797147"/>
                  </a:cubicBezTo>
                  <a:lnTo>
                    <a:pt x="45331" y="797147"/>
                  </a:lnTo>
                  <a:cubicBezTo>
                    <a:pt x="20296" y="797147"/>
                    <a:pt x="0" y="776852"/>
                    <a:pt x="0" y="751816"/>
                  </a:cubicBezTo>
                  <a:lnTo>
                    <a:pt x="0" y="45331"/>
                  </a:lnTo>
                  <a:cubicBezTo>
                    <a:pt x="0" y="20296"/>
                    <a:pt x="20296" y="0"/>
                    <a:pt x="45331" y="0"/>
                  </a:cubicBezTo>
                  <a:close/>
                </a:path>
              </a:pathLst>
            </a:custGeom>
            <a:blipFill>
              <a:blip r:embed="rId2"/>
              <a:stretch>
                <a:fillRect l="-4279" t="0" r="-4279" b="0"/>
              </a:stretch>
            </a:blipFill>
            <a:ln w="85725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443217" y="7906098"/>
            <a:ext cx="6698316" cy="2464499"/>
            <a:chOff x="0" y="0"/>
            <a:chExt cx="2400525" cy="883221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400525" cy="883221"/>
            </a:xfrm>
            <a:custGeom>
              <a:avLst/>
              <a:gdLst/>
              <a:ahLst/>
              <a:cxnLst/>
              <a:rect r="r" b="b" t="t" l="l"/>
              <a:pathLst>
                <a:path h="883221" w="2400525">
                  <a:moveTo>
                    <a:pt x="42765" y="0"/>
                  </a:moveTo>
                  <a:lnTo>
                    <a:pt x="2357761" y="0"/>
                  </a:lnTo>
                  <a:cubicBezTo>
                    <a:pt x="2369102" y="0"/>
                    <a:pt x="2379980" y="4506"/>
                    <a:pt x="2388000" y="12525"/>
                  </a:cubicBezTo>
                  <a:cubicBezTo>
                    <a:pt x="2396020" y="20545"/>
                    <a:pt x="2400525" y="31423"/>
                    <a:pt x="2400525" y="42765"/>
                  </a:cubicBezTo>
                  <a:lnTo>
                    <a:pt x="2400525" y="840456"/>
                  </a:lnTo>
                  <a:cubicBezTo>
                    <a:pt x="2400525" y="851798"/>
                    <a:pt x="2396020" y="862676"/>
                    <a:pt x="2388000" y="870695"/>
                  </a:cubicBezTo>
                  <a:cubicBezTo>
                    <a:pt x="2379980" y="878715"/>
                    <a:pt x="2369102" y="883221"/>
                    <a:pt x="2357761" y="883221"/>
                  </a:cubicBezTo>
                  <a:lnTo>
                    <a:pt x="42765" y="883221"/>
                  </a:lnTo>
                  <a:cubicBezTo>
                    <a:pt x="31423" y="883221"/>
                    <a:pt x="20545" y="878715"/>
                    <a:pt x="12525" y="870695"/>
                  </a:cubicBezTo>
                  <a:cubicBezTo>
                    <a:pt x="4506" y="862676"/>
                    <a:pt x="0" y="851798"/>
                    <a:pt x="0" y="840456"/>
                  </a:cubicBezTo>
                  <a:lnTo>
                    <a:pt x="0" y="42765"/>
                  </a:lnTo>
                  <a:cubicBezTo>
                    <a:pt x="0" y="31423"/>
                    <a:pt x="4506" y="20545"/>
                    <a:pt x="12525" y="12525"/>
                  </a:cubicBezTo>
                  <a:cubicBezTo>
                    <a:pt x="20545" y="4506"/>
                    <a:pt x="31423" y="0"/>
                    <a:pt x="42765" y="0"/>
                  </a:cubicBezTo>
                  <a:close/>
                </a:path>
              </a:pathLst>
            </a:custGeom>
            <a:solidFill>
              <a:srgbClr val="7ED957"/>
            </a:solidFill>
            <a:ln w="762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-95250"/>
              <a:ext cx="2400525" cy="97847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479"/>
                </a:lnSpc>
              </a:pPr>
              <a:r>
                <a:rPr lang="en-US" sz="3199">
                  <a:solidFill>
                    <a:srgbClr val="000000"/>
                  </a:solidFill>
                  <a:latin typeface="AC Soft Icecream"/>
                </a:rPr>
                <a:t> Βακτήριο που προκαλεί δυσεντερία, μια φλεγμονώδη</a:t>
              </a:r>
            </a:p>
            <a:p>
              <a:pPr algn="ctr">
                <a:lnSpc>
                  <a:spcPts val="4479"/>
                </a:lnSpc>
              </a:pPr>
              <a:r>
                <a:rPr lang="en-US" sz="3199">
                  <a:solidFill>
                    <a:srgbClr val="000000"/>
                  </a:solidFill>
                  <a:latin typeface="AC Soft Icecream"/>
                </a:rPr>
                <a:t>λοίμωξη του εντέρου.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443217" y="6514958"/>
            <a:ext cx="6698316" cy="1286365"/>
            <a:chOff x="0" y="0"/>
            <a:chExt cx="2317663" cy="44509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317663" cy="445091"/>
            </a:xfrm>
            <a:custGeom>
              <a:avLst/>
              <a:gdLst/>
              <a:ahLst/>
              <a:cxnLst/>
              <a:rect r="r" b="b" t="t" l="l"/>
              <a:pathLst>
                <a:path h="445091" w="2317663">
                  <a:moveTo>
                    <a:pt x="26583" y="0"/>
                  </a:moveTo>
                  <a:lnTo>
                    <a:pt x="2291079" y="0"/>
                  </a:lnTo>
                  <a:cubicBezTo>
                    <a:pt x="2305761" y="0"/>
                    <a:pt x="2317663" y="11902"/>
                    <a:pt x="2317663" y="26583"/>
                  </a:cubicBezTo>
                  <a:lnTo>
                    <a:pt x="2317663" y="418508"/>
                  </a:lnTo>
                  <a:cubicBezTo>
                    <a:pt x="2317663" y="425558"/>
                    <a:pt x="2314862" y="432320"/>
                    <a:pt x="2309877" y="437305"/>
                  </a:cubicBezTo>
                  <a:cubicBezTo>
                    <a:pt x="2304891" y="442290"/>
                    <a:pt x="2298130" y="445091"/>
                    <a:pt x="2291079" y="445091"/>
                  </a:cubicBezTo>
                  <a:lnTo>
                    <a:pt x="26583" y="445091"/>
                  </a:lnTo>
                  <a:cubicBezTo>
                    <a:pt x="19533" y="445091"/>
                    <a:pt x="12771" y="442290"/>
                    <a:pt x="7786" y="437305"/>
                  </a:cubicBezTo>
                  <a:cubicBezTo>
                    <a:pt x="2801" y="432320"/>
                    <a:pt x="0" y="425558"/>
                    <a:pt x="0" y="418508"/>
                  </a:cubicBezTo>
                  <a:lnTo>
                    <a:pt x="0" y="26583"/>
                  </a:lnTo>
                  <a:cubicBezTo>
                    <a:pt x="0" y="19533"/>
                    <a:pt x="2801" y="12771"/>
                    <a:pt x="7786" y="7786"/>
                  </a:cubicBezTo>
                  <a:cubicBezTo>
                    <a:pt x="12771" y="2801"/>
                    <a:pt x="19533" y="0"/>
                    <a:pt x="26583" y="0"/>
                  </a:cubicBezTo>
                  <a:close/>
                </a:path>
              </a:pathLst>
            </a:custGeom>
            <a:solidFill>
              <a:srgbClr val="7ED957"/>
            </a:solidFill>
            <a:ln w="1047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0" y="0"/>
              <a:ext cx="2317663" cy="4450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826521" y="6612464"/>
            <a:ext cx="1062721" cy="1062721"/>
            <a:chOff x="0" y="0"/>
            <a:chExt cx="812800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2054983" y="6626780"/>
            <a:ext cx="1062721" cy="1062721"/>
            <a:chOff x="0" y="0"/>
            <a:chExt cx="812800" cy="8128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3283446" y="6626780"/>
            <a:ext cx="1062721" cy="1062721"/>
            <a:chOff x="0" y="0"/>
            <a:chExt cx="812800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4520647" y="6612464"/>
            <a:ext cx="1062721" cy="1062721"/>
            <a:chOff x="0" y="0"/>
            <a:chExt cx="812800" cy="812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5749109" y="6626780"/>
            <a:ext cx="1062721" cy="1062721"/>
            <a:chOff x="0" y="0"/>
            <a:chExt cx="812800" cy="8128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sp>
        <p:nvSpPr>
          <p:cNvPr name="TextBox 34" id="34"/>
          <p:cNvSpPr txBox="true"/>
          <p:nvPr/>
        </p:nvSpPr>
        <p:spPr>
          <a:xfrm rot="0">
            <a:off x="1104738" y="6493430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1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2333200" y="6493430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2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3566032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3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4798864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4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6027326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5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863080" y="5861366"/>
            <a:ext cx="3822405" cy="6152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72"/>
              </a:lnSpc>
            </a:pPr>
            <a:r>
              <a:rPr lang="en-US" sz="3480">
                <a:solidFill>
                  <a:srgbClr val="FFFFFF"/>
                </a:solidFill>
                <a:latin typeface="AC Soft Icecream"/>
              </a:rPr>
              <a:t>Μικροβιακή αντοχή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7560000" cy="10692000"/>
            <a:chOff x="0" y="0"/>
            <a:chExt cx="2709333" cy="38317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09333" cy="3831772"/>
            </a:xfrm>
            <a:custGeom>
              <a:avLst/>
              <a:gdLst/>
              <a:ahLst/>
              <a:cxnLst/>
              <a:rect r="r" b="b" t="t" l="l"/>
              <a:pathLst>
                <a:path h="3831772" w="2709333">
                  <a:moveTo>
                    <a:pt x="0" y="0"/>
                  </a:moveTo>
                  <a:lnTo>
                    <a:pt x="2709333" y="0"/>
                  </a:lnTo>
                  <a:lnTo>
                    <a:pt x="2709333" y="3831772"/>
                  </a:lnTo>
                  <a:lnTo>
                    <a:pt x="0" y="3831772"/>
                  </a:ln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2709333" cy="38603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95714" y="214816"/>
            <a:ext cx="7168573" cy="10262369"/>
            <a:chOff x="0" y="0"/>
            <a:chExt cx="2569055" cy="367780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569055" cy="3677801"/>
            </a:xfrm>
            <a:custGeom>
              <a:avLst/>
              <a:gdLst/>
              <a:ahLst/>
              <a:cxnLst/>
              <a:rect r="r" b="b" t="t" l="l"/>
              <a:pathLst>
                <a:path h="3677801" w="2569055">
                  <a:moveTo>
                    <a:pt x="0" y="0"/>
                  </a:moveTo>
                  <a:lnTo>
                    <a:pt x="2569055" y="0"/>
                  </a:lnTo>
                  <a:lnTo>
                    <a:pt x="2569055" y="3677801"/>
                  </a:lnTo>
                  <a:lnTo>
                    <a:pt x="0" y="3677801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2569055" cy="37063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443217" y="0"/>
            <a:ext cx="6698316" cy="1866137"/>
            <a:chOff x="0" y="0"/>
            <a:chExt cx="2400525" cy="66878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400525" cy="668781"/>
            </a:xfrm>
            <a:custGeom>
              <a:avLst/>
              <a:gdLst/>
              <a:ahLst/>
              <a:cxnLst/>
              <a:rect r="r" b="b" t="t" l="l"/>
              <a:pathLst>
                <a:path h="668781" w="2400525">
                  <a:moveTo>
                    <a:pt x="45076" y="0"/>
                  </a:moveTo>
                  <a:lnTo>
                    <a:pt x="2355449" y="0"/>
                  </a:lnTo>
                  <a:cubicBezTo>
                    <a:pt x="2380344" y="0"/>
                    <a:pt x="2400525" y="20181"/>
                    <a:pt x="2400525" y="45076"/>
                  </a:cubicBezTo>
                  <a:lnTo>
                    <a:pt x="2400525" y="623705"/>
                  </a:lnTo>
                  <a:cubicBezTo>
                    <a:pt x="2400525" y="648600"/>
                    <a:pt x="2380344" y="668781"/>
                    <a:pt x="2355449" y="668781"/>
                  </a:cubicBezTo>
                  <a:lnTo>
                    <a:pt x="45076" y="668781"/>
                  </a:lnTo>
                  <a:cubicBezTo>
                    <a:pt x="20181" y="668781"/>
                    <a:pt x="0" y="648600"/>
                    <a:pt x="0" y="623705"/>
                  </a:cubicBezTo>
                  <a:lnTo>
                    <a:pt x="0" y="45076"/>
                  </a:lnTo>
                  <a:cubicBezTo>
                    <a:pt x="0" y="20181"/>
                    <a:pt x="20181" y="0"/>
                    <a:pt x="45076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123825"/>
              <a:ext cx="2400525" cy="7926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000000"/>
                  </a:solidFill>
                  <a:latin typeface="AC Soft Icecream"/>
                </a:rPr>
                <a:t>Σαλμονέλα </a:t>
              </a:r>
            </a:p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000000"/>
                  </a:solidFill>
                  <a:latin typeface="AC Soft Icecream"/>
                </a:rPr>
                <a:t>(Salmonella)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826521" y="2158182"/>
            <a:ext cx="5947172" cy="3688302"/>
            <a:chOff x="0" y="0"/>
            <a:chExt cx="1260114" cy="781494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260114" cy="781494"/>
            </a:xfrm>
            <a:custGeom>
              <a:avLst/>
              <a:gdLst/>
              <a:ahLst/>
              <a:cxnLst/>
              <a:rect r="r" b="b" t="t" l="l"/>
              <a:pathLst>
                <a:path h="781494" w="1260114">
                  <a:moveTo>
                    <a:pt x="45562" y="0"/>
                  </a:moveTo>
                  <a:lnTo>
                    <a:pt x="1214552" y="0"/>
                  </a:lnTo>
                  <a:cubicBezTo>
                    <a:pt x="1226635" y="0"/>
                    <a:pt x="1238224" y="4800"/>
                    <a:pt x="1246769" y="13345"/>
                  </a:cubicBezTo>
                  <a:cubicBezTo>
                    <a:pt x="1255314" y="21890"/>
                    <a:pt x="1260114" y="33478"/>
                    <a:pt x="1260114" y="45562"/>
                  </a:cubicBezTo>
                  <a:lnTo>
                    <a:pt x="1260114" y="735932"/>
                  </a:lnTo>
                  <a:cubicBezTo>
                    <a:pt x="1260114" y="761095"/>
                    <a:pt x="1239715" y="781494"/>
                    <a:pt x="1214552" y="781494"/>
                  </a:cubicBezTo>
                  <a:lnTo>
                    <a:pt x="45562" y="781494"/>
                  </a:lnTo>
                  <a:cubicBezTo>
                    <a:pt x="20399" y="781494"/>
                    <a:pt x="0" y="761095"/>
                    <a:pt x="0" y="735932"/>
                  </a:cubicBezTo>
                  <a:lnTo>
                    <a:pt x="0" y="45562"/>
                  </a:lnTo>
                  <a:cubicBezTo>
                    <a:pt x="0" y="33478"/>
                    <a:pt x="4800" y="21890"/>
                    <a:pt x="13345" y="13345"/>
                  </a:cubicBezTo>
                  <a:cubicBezTo>
                    <a:pt x="21890" y="4800"/>
                    <a:pt x="33478" y="0"/>
                    <a:pt x="45562" y="0"/>
                  </a:cubicBezTo>
                  <a:close/>
                </a:path>
              </a:pathLst>
            </a:custGeom>
            <a:blipFill>
              <a:blip r:embed="rId2"/>
              <a:stretch>
                <a:fillRect l="0" t="-17583" r="0" b="-17583"/>
              </a:stretch>
            </a:blipFill>
            <a:ln w="85725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443217" y="7906098"/>
            <a:ext cx="6698316" cy="2477313"/>
            <a:chOff x="0" y="0"/>
            <a:chExt cx="2400525" cy="887813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400525" cy="887813"/>
            </a:xfrm>
            <a:custGeom>
              <a:avLst/>
              <a:gdLst/>
              <a:ahLst/>
              <a:cxnLst/>
              <a:rect r="r" b="b" t="t" l="l"/>
              <a:pathLst>
                <a:path h="887813" w="2400525">
                  <a:moveTo>
                    <a:pt x="42765" y="0"/>
                  </a:moveTo>
                  <a:lnTo>
                    <a:pt x="2357761" y="0"/>
                  </a:lnTo>
                  <a:cubicBezTo>
                    <a:pt x="2369102" y="0"/>
                    <a:pt x="2379980" y="4506"/>
                    <a:pt x="2388000" y="12525"/>
                  </a:cubicBezTo>
                  <a:cubicBezTo>
                    <a:pt x="2396020" y="20545"/>
                    <a:pt x="2400525" y="31423"/>
                    <a:pt x="2400525" y="42765"/>
                  </a:cubicBezTo>
                  <a:lnTo>
                    <a:pt x="2400525" y="845048"/>
                  </a:lnTo>
                  <a:cubicBezTo>
                    <a:pt x="2400525" y="856390"/>
                    <a:pt x="2396020" y="867268"/>
                    <a:pt x="2388000" y="875287"/>
                  </a:cubicBezTo>
                  <a:cubicBezTo>
                    <a:pt x="2379980" y="883307"/>
                    <a:pt x="2369102" y="887813"/>
                    <a:pt x="2357761" y="887813"/>
                  </a:cubicBezTo>
                  <a:lnTo>
                    <a:pt x="42765" y="887813"/>
                  </a:lnTo>
                  <a:cubicBezTo>
                    <a:pt x="31423" y="887813"/>
                    <a:pt x="20545" y="883307"/>
                    <a:pt x="12525" y="875287"/>
                  </a:cubicBezTo>
                  <a:cubicBezTo>
                    <a:pt x="4506" y="867268"/>
                    <a:pt x="0" y="856390"/>
                    <a:pt x="0" y="845048"/>
                  </a:cubicBezTo>
                  <a:lnTo>
                    <a:pt x="0" y="42765"/>
                  </a:lnTo>
                  <a:cubicBezTo>
                    <a:pt x="0" y="31423"/>
                    <a:pt x="4506" y="20545"/>
                    <a:pt x="12525" y="12525"/>
                  </a:cubicBezTo>
                  <a:cubicBezTo>
                    <a:pt x="20545" y="4506"/>
                    <a:pt x="31423" y="0"/>
                    <a:pt x="42765" y="0"/>
                  </a:cubicBezTo>
                  <a:close/>
                </a:path>
              </a:pathLst>
            </a:custGeom>
            <a:solidFill>
              <a:srgbClr val="7ED957"/>
            </a:solidFill>
            <a:ln w="762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-95250"/>
              <a:ext cx="2400525" cy="9830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479"/>
                </a:lnSpc>
              </a:pPr>
              <a:r>
                <a:rPr lang="en-US" sz="3199">
                  <a:solidFill>
                    <a:srgbClr val="000000"/>
                  </a:solidFill>
                  <a:latin typeface="AC Soft Icecream"/>
                </a:rPr>
                <a:t>Βακτήριο που προκαλεί τη σαλμονέλλωση,</a:t>
              </a:r>
            </a:p>
            <a:p>
              <a:pPr algn="ctr">
                <a:lnSpc>
                  <a:spcPts val="4479"/>
                </a:lnSpc>
              </a:pPr>
              <a:r>
                <a:rPr lang="en-US" sz="3199">
                  <a:solidFill>
                    <a:srgbClr val="000000"/>
                  </a:solidFill>
                  <a:latin typeface="AC Soft Icecream"/>
                </a:rPr>
                <a:t>μια διάρροια που προκαλείται από μολυσμένα τρόφιμα.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443217" y="6514958"/>
            <a:ext cx="6698316" cy="1286365"/>
            <a:chOff x="0" y="0"/>
            <a:chExt cx="2317663" cy="44509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317663" cy="445091"/>
            </a:xfrm>
            <a:custGeom>
              <a:avLst/>
              <a:gdLst/>
              <a:ahLst/>
              <a:cxnLst/>
              <a:rect r="r" b="b" t="t" l="l"/>
              <a:pathLst>
                <a:path h="445091" w="2317663">
                  <a:moveTo>
                    <a:pt x="26583" y="0"/>
                  </a:moveTo>
                  <a:lnTo>
                    <a:pt x="2291079" y="0"/>
                  </a:lnTo>
                  <a:cubicBezTo>
                    <a:pt x="2305761" y="0"/>
                    <a:pt x="2317663" y="11902"/>
                    <a:pt x="2317663" y="26583"/>
                  </a:cubicBezTo>
                  <a:lnTo>
                    <a:pt x="2317663" y="418508"/>
                  </a:lnTo>
                  <a:cubicBezTo>
                    <a:pt x="2317663" y="425558"/>
                    <a:pt x="2314862" y="432320"/>
                    <a:pt x="2309877" y="437305"/>
                  </a:cubicBezTo>
                  <a:cubicBezTo>
                    <a:pt x="2304891" y="442290"/>
                    <a:pt x="2298130" y="445091"/>
                    <a:pt x="2291079" y="445091"/>
                  </a:cubicBezTo>
                  <a:lnTo>
                    <a:pt x="26583" y="445091"/>
                  </a:lnTo>
                  <a:cubicBezTo>
                    <a:pt x="19533" y="445091"/>
                    <a:pt x="12771" y="442290"/>
                    <a:pt x="7786" y="437305"/>
                  </a:cubicBezTo>
                  <a:cubicBezTo>
                    <a:pt x="2801" y="432320"/>
                    <a:pt x="0" y="425558"/>
                    <a:pt x="0" y="418508"/>
                  </a:cubicBezTo>
                  <a:lnTo>
                    <a:pt x="0" y="26583"/>
                  </a:lnTo>
                  <a:cubicBezTo>
                    <a:pt x="0" y="19533"/>
                    <a:pt x="2801" y="12771"/>
                    <a:pt x="7786" y="7786"/>
                  </a:cubicBezTo>
                  <a:cubicBezTo>
                    <a:pt x="12771" y="2801"/>
                    <a:pt x="19533" y="0"/>
                    <a:pt x="26583" y="0"/>
                  </a:cubicBezTo>
                  <a:close/>
                </a:path>
              </a:pathLst>
            </a:custGeom>
            <a:solidFill>
              <a:srgbClr val="7ED957"/>
            </a:solidFill>
            <a:ln w="1047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0" y="0"/>
              <a:ext cx="2317663" cy="4450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826521" y="6612464"/>
            <a:ext cx="1062721" cy="1062721"/>
            <a:chOff x="0" y="0"/>
            <a:chExt cx="812800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2054983" y="6626780"/>
            <a:ext cx="1062721" cy="1062721"/>
            <a:chOff x="0" y="0"/>
            <a:chExt cx="812800" cy="8128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3283446" y="6626780"/>
            <a:ext cx="1062721" cy="1062721"/>
            <a:chOff x="0" y="0"/>
            <a:chExt cx="812800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4520647" y="6612464"/>
            <a:ext cx="1062721" cy="1062721"/>
            <a:chOff x="0" y="0"/>
            <a:chExt cx="812800" cy="812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5749109" y="6626780"/>
            <a:ext cx="1062721" cy="1062721"/>
            <a:chOff x="0" y="0"/>
            <a:chExt cx="812800" cy="8128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sp>
        <p:nvSpPr>
          <p:cNvPr name="TextBox 34" id="34"/>
          <p:cNvSpPr txBox="true"/>
          <p:nvPr/>
        </p:nvSpPr>
        <p:spPr>
          <a:xfrm rot="0">
            <a:off x="1104738" y="6493430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1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2333200" y="6493430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2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3566032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3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4798864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4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6027326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5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863080" y="5855554"/>
            <a:ext cx="3822405" cy="12045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72"/>
              </a:lnSpc>
            </a:pPr>
            <a:r>
              <a:rPr lang="en-US" sz="3480">
                <a:solidFill>
                  <a:srgbClr val="FFFFFF"/>
                </a:solidFill>
                <a:latin typeface="AC Soft Icecream"/>
              </a:rPr>
              <a:t>Μικροβιακή αντοχή</a:t>
            </a:r>
          </a:p>
          <a:p>
            <a:pPr algn="ctr">
              <a:lnSpc>
                <a:spcPts val="4872"/>
              </a:lnSpc>
            </a:pP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7560000" cy="10692000"/>
            <a:chOff x="0" y="0"/>
            <a:chExt cx="2709333" cy="38317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09333" cy="3831772"/>
            </a:xfrm>
            <a:custGeom>
              <a:avLst/>
              <a:gdLst/>
              <a:ahLst/>
              <a:cxnLst/>
              <a:rect r="r" b="b" t="t" l="l"/>
              <a:pathLst>
                <a:path h="3831772" w="2709333">
                  <a:moveTo>
                    <a:pt x="0" y="0"/>
                  </a:moveTo>
                  <a:lnTo>
                    <a:pt x="2709333" y="0"/>
                  </a:lnTo>
                  <a:lnTo>
                    <a:pt x="2709333" y="3831772"/>
                  </a:lnTo>
                  <a:lnTo>
                    <a:pt x="0" y="3831772"/>
                  </a:ln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2709333" cy="38603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95714" y="214816"/>
            <a:ext cx="7168573" cy="10262369"/>
            <a:chOff x="0" y="0"/>
            <a:chExt cx="2569055" cy="367780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569055" cy="3677801"/>
            </a:xfrm>
            <a:custGeom>
              <a:avLst/>
              <a:gdLst/>
              <a:ahLst/>
              <a:cxnLst/>
              <a:rect r="r" b="b" t="t" l="l"/>
              <a:pathLst>
                <a:path h="3677801" w="2569055">
                  <a:moveTo>
                    <a:pt x="0" y="0"/>
                  </a:moveTo>
                  <a:lnTo>
                    <a:pt x="2569055" y="0"/>
                  </a:lnTo>
                  <a:lnTo>
                    <a:pt x="2569055" y="3677801"/>
                  </a:lnTo>
                  <a:lnTo>
                    <a:pt x="0" y="3677801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2569055" cy="37063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826521" y="2317934"/>
            <a:ext cx="5977479" cy="3583346"/>
            <a:chOff x="0" y="0"/>
            <a:chExt cx="1260114" cy="75540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260114" cy="755406"/>
            </a:xfrm>
            <a:custGeom>
              <a:avLst/>
              <a:gdLst/>
              <a:ahLst/>
              <a:cxnLst/>
              <a:rect r="r" b="b" t="t" l="l"/>
              <a:pathLst>
                <a:path h="755406" w="1260114">
                  <a:moveTo>
                    <a:pt x="45331" y="0"/>
                  </a:moveTo>
                  <a:lnTo>
                    <a:pt x="1214783" y="0"/>
                  </a:lnTo>
                  <a:cubicBezTo>
                    <a:pt x="1226805" y="0"/>
                    <a:pt x="1238335" y="4776"/>
                    <a:pt x="1246837" y="13277"/>
                  </a:cubicBezTo>
                  <a:cubicBezTo>
                    <a:pt x="1255338" y="21779"/>
                    <a:pt x="1260114" y="33309"/>
                    <a:pt x="1260114" y="45331"/>
                  </a:cubicBezTo>
                  <a:lnTo>
                    <a:pt x="1260114" y="710075"/>
                  </a:lnTo>
                  <a:cubicBezTo>
                    <a:pt x="1260114" y="735111"/>
                    <a:pt x="1239818" y="755406"/>
                    <a:pt x="1214783" y="755406"/>
                  </a:cubicBezTo>
                  <a:lnTo>
                    <a:pt x="45331" y="755406"/>
                  </a:lnTo>
                  <a:cubicBezTo>
                    <a:pt x="20296" y="755406"/>
                    <a:pt x="0" y="735111"/>
                    <a:pt x="0" y="710075"/>
                  </a:cubicBezTo>
                  <a:lnTo>
                    <a:pt x="0" y="45331"/>
                  </a:lnTo>
                  <a:cubicBezTo>
                    <a:pt x="0" y="20296"/>
                    <a:pt x="20296" y="0"/>
                    <a:pt x="45331" y="0"/>
                  </a:cubicBezTo>
                  <a:close/>
                </a:path>
              </a:pathLst>
            </a:custGeom>
            <a:blipFill>
              <a:blip r:embed="rId2"/>
              <a:stretch>
                <a:fillRect l="0" t="-4206" r="-52997" b="-61661"/>
              </a:stretch>
            </a:blipFill>
            <a:ln w="85725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name="Group 10" id="10"/>
          <p:cNvGrpSpPr/>
          <p:nvPr/>
        </p:nvGrpSpPr>
        <p:grpSpPr>
          <a:xfrm rot="0">
            <a:off x="443217" y="7906098"/>
            <a:ext cx="6698316" cy="2477313"/>
            <a:chOff x="0" y="0"/>
            <a:chExt cx="2400525" cy="887813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400525" cy="887813"/>
            </a:xfrm>
            <a:custGeom>
              <a:avLst/>
              <a:gdLst/>
              <a:ahLst/>
              <a:cxnLst/>
              <a:rect r="r" b="b" t="t" l="l"/>
              <a:pathLst>
                <a:path h="887813" w="2400525">
                  <a:moveTo>
                    <a:pt x="42765" y="0"/>
                  </a:moveTo>
                  <a:lnTo>
                    <a:pt x="2357761" y="0"/>
                  </a:lnTo>
                  <a:cubicBezTo>
                    <a:pt x="2369102" y="0"/>
                    <a:pt x="2379980" y="4506"/>
                    <a:pt x="2388000" y="12525"/>
                  </a:cubicBezTo>
                  <a:cubicBezTo>
                    <a:pt x="2396020" y="20545"/>
                    <a:pt x="2400525" y="31423"/>
                    <a:pt x="2400525" y="42765"/>
                  </a:cubicBezTo>
                  <a:lnTo>
                    <a:pt x="2400525" y="845048"/>
                  </a:lnTo>
                  <a:cubicBezTo>
                    <a:pt x="2400525" y="856390"/>
                    <a:pt x="2396020" y="867268"/>
                    <a:pt x="2388000" y="875287"/>
                  </a:cubicBezTo>
                  <a:cubicBezTo>
                    <a:pt x="2379980" y="883307"/>
                    <a:pt x="2369102" y="887813"/>
                    <a:pt x="2357761" y="887813"/>
                  </a:cubicBezTo>
                  <a:lnTo>
                    <a:pt x="42765" y="887813"/>
                  </a:lnTo>
                  <a:cubicBezTo>
                    <a:pt x="31423" y="887813"/>
                    <a:pt x="20545" y="883307"/>
                    <a:pt x="12525" y="875287"/>
                  </a:cubicBezTo>
                  <a:cubicBezTo>
                    <a:pt x="4506" y="867268"/>
                    <a:pt x="0" y="856390"/>
                    <a:pt x="0" y="845048"/>
                  </a:cubicBezTo>
                  <a:lnTo>
                    <a:pt x="0" y="42765"/>
                  </a:lnTo>
                  <a:cubicBezTo>
                    <a:pt x="0" y="31423"/>
                    <a:pt x="4506" y="20545"/>
                    <a:pt x="12525" y="12525"/>
                  </a:cubicBezTo>
                  <a:cubicBezTo>
                    <a:pt x="20545" y="4506"/>
                    <a:pt x="31423" y="0"/>
                    <a:pt x="42765" y="0"/>
                  </a:cubicBezTo>
                  <a:close/>
                </a:path>
              </a:pathLst>
            </a:custGeom>
            <a:solidFill>
              <a:srgbClr val="7ED957"/>
            </a:solidFill>
            <a:ln w="762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0" y="-95250"/>
              <a:ext cx="2400525" cy="9830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479"/>
                </a:lnSpc>
              </a:pPr>
              <a:r>
                <a:rPr lang="en-US" sz="3199">
                  <a:solidFill>
                    <a:srgbClr val="000000"/>
                  </a:solidFill>
                  <a:latin typeface="AC Soft Icecream"/>
                </a:rPr>
                <a:t>Ορισμένα είδη του βακτηρίου του κλωστηριδίου προκαλούν τοξικό </a:t>
              </a:r>
              <a:r>
                <a:rPr lang="en-US" sz="3199">
                  <a:solidFill>
                    <a:srgbClr val="000000"/>
                  </a:solidFill>
                  <a:latin typeface="AC Soft Icecream"/>
                </a:rPr>
                <a:t>σοκ και άλλες επικίνδυνες λοιμώξεις.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443217" y="6514958"/>
            <a:ext cx="6698316" cy="1286365"/>
            <a:chOff x="0" y="0"/>
            <a:chExt cx="2317663" cy="445091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317663" cy="445091"/>
            </a:xfrm>
            <a:custGeom>
              <a:avLst/>
              <a:gdLst/>
              <a:ahLst/>
              <a:cxnLst/>
              <a:rect r="r" b="b" t="t" l="l"/>
              <a:pathLst>
                <a:path h="445091" w="2317663">
                  <a:moveTo>
                    <a:pt x="26583" y="0"/>
                  </a:moveTo>
                  <a:lnTo>
                    <a:pt x="2291079" y="0"/>
                  </a:lnTo>
                  <a:cubicBezTo>
                    <a:pt x="2305761" y="0"/>
                    <a:pt x="2317663" y="11902"/>
                    <a:pt x="2317663" y="26583"/>
                  </a:cubicBezTo>
                  <a:lnTo>
                    <a:pt x="2317663" y="418508"/>
                  </a:lnTo>
                  <a:cubicBezTo>
                    <a:pt x="2317663" y="425558"/>
                    <a:pt x="2314862" y="432320"/>
                    <a:pt x="2309877" y="437305"/>
                  </a:cubicBezTo>
                  <a:cubicBezTo>
                    <a:pt x="2304891" y="442290"/>
                    <a:pt x="2298130" y="445091"/>
                    <a:pt x="2291079" y="445091"/>
                  </a:cubicBezTo>
                  <a:lnTo>
                    <a:pt x="26583" y="445091"/>
                  </a:lnTo>
                  <a:cubicBezTo>
                    <a:pt x="19533" y="445091"/>
                    <a:pt x="12771" y="442290"/>
                    <a:pt x="7786" y="437305"/>
                  </a:cubicBezTo>
                  <a:cubicBezTo>
                    <a:pt x="2801" y="432320"/>
                    <a:pt x="0" y="425558"/>
                    <a:pt x="0" y="418508"/>
                  </a:cubicBezTo>
                  <a:lnTo>
                    <a:pt x="0" y="26583"/>
                  </a:lnTo>
                  <a:cubicBezTo>
                    <a:pt x="0" y="19533"/>
                    <a:pt x="2801" y="12771"/>
                    <a:pt x="7786" y="7786"/>
                  </a:cubicBezTo>
                  <a:cubicBezTo>
                    <a:pt x="12771" y="2801"/>
                    <a:pt x="19533" y="0"/>
                    <a:pt x="26583" y="0"/>
                  </a:cubicBezTo>
                  <a:close/>
                </a:path>
              </a:pathLst>
            </a:custGeom>
            <a:solidFill>
              <a:srgbClr val="7ED957"/>
            </a:solidFill>
            <a:ln w="1047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0"/>
              <a:ext cx="2317663" cy="4450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826521" y="6612464"/>
            <a:ext cx="1062721" cy="1062721"/>
            <a:chOff x="0" y="0"/>
            <a:chExt cx="812800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2054983" y="6626780"/>
            <a:ext cx="1062721" cy="1062721"/>
            <a:chOff x="0" y="0"/>
            <a:chExt cx="812800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3283446" y="6626780"/>
            <a:ext cx="1062721" cy="1062721"/>
            <a:chOff x="0" y="0"/>
            <a:chExt cx="812800" cy="8128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4520647" y="6612464"/>
            <a:ext cx="1062721" cy="1062721"/>
            <a:chOff x="0" y="0"/>
            <a:chExt cx="812800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5749109" y="6626780"/>
            <a:ext cx="1062721" cy="1062721"/>
            <a:chOff x="0" y="0"/>
            <a:chExt cx="812800" cy="812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425125" y="185048"/>
            <a:ext cx="6698316" cy="1875662"/>
            <a:chOff x="0" y="0"/>
            <a:chExt cx="2400525" cy="672195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2400525" cy="672195"/>
            </a:xfrm>
            <a:custGeom>
              <a:avLst/>
              <a:gdLst/>
              <a:ahLst/>
              <a:cxnLst/>
              <a:rect r="r" b="b" t="t" l="l"/>
              <a:pathLst>
                <a:path h="672195" w="2400525">
                  <a:moveTo>
                    <a:pt x="45076" y="0"/>
                  </a:moveTo>
                  <a:lnTo>
                    <a:pt x="2355449" y="0"/>
                  </a:lnTo>
                  <a:cubicBezTo>
                    <a:pt x="2380344" y="0"/>
                    <a:pt x="2400525" y="20181"/>
                    <a:pt x="2400525" y="45076"/>
                  </a:cubicBezTo>
                  <a:lnTo>
                    <a:pt x="2400525" y="627119"/>
                  </a:lnTo>
                  <a:cubicBezTo>
                    <a:pt x="2400525" y="639074"/>
                    <a:pt x="2395776" y="650539"/>
                    <a:pt x="2387323" y="658992"/>
                  </a:cubicBezTo>
                  <a:cubicBezTo>
                    <a:pt x="2378869" y="667446"/>
                    <a:pt x="2367404" y="672195"/>
                    <a:pt x="2355449" y="672195"/>
                  </a:cubicBezTo>
                  <a:lnTo>
                    <a:pt x="45076" y="672195"/>
                  </a:lnTo>
                  <a:cubicBezTo>
                    <a:pt x="20181" y="672195"/>
                    <a:pt x="0" y="652014"/>
                    <a:pt x="0" y="627119"/>
                  </a:cubicBezTo>
                  <a:lnTo>
                    <a:pt x="0" y="45076"/>
                  </a:lnTo>
                  <a:cubicBezTo>
                    <a:pt x="0" y="20181"/>
                    <a:pt x="20181" y="0"/>
                    <a:pt x="45076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0" y="-123825"/>
              <a:ext cx="2400525" cy="7960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000000"/>
                  </a:solidFill>
                  <a:latin typeface="AC Soft Icecream"/>
                </a:rPr>
                <a:t>Κλωστηρίδιο </a:t>
              </a:r>
            </a:p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000000"/>
                  </a:solidFill>
                  <a:latin typeface="AC Soft Icecream"/>
                </a:rPr>
                <a:t>(Clostridium) </a:t>
              </a:r>
            </a:p>
          </p:txBody>
        </p:sp>
      </p:grpSp>
      <p:sp>
        <p:nvSpPr>
          <p:cNvPr name="TextBox 34" id="34"/>
          <p:cNvSpPr txBox="true"/>
          <p:nvPr/>
        </p:nvSpPr>
        <p:spPr>
          <a:xfrm rot="0">
            <a:off x="1104738" y="6493430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1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2333200" y="6493430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2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3566032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3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4798864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4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6027326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5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863080" y="5861366"/>
            <a:ext cx="3822405" cy="6152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72"/>
              </a:lnSpc>
            </a:pPr>
            <a:r>
              <a:rPr lang="en-US" sz="3480">
                <a:solidFill>
                  <a:srgbClr val="FFFFFF"/>
                </a:solidFill>
                <a:latin typeface="AC Soft Icecream"/>
              </a:rPr>
              <a:t>Μικροβιακή αντοχή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7560000" cy="10692000"/>
            <a:chOff x="0" y="0"/>
            <a:chExt cx="2709333" cy="38317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09333" cy="3831772"/>
            </a:xfrm>
            <a:custGeom>
              <a:avLst/>
              <a:gdLst/>
              <a:ahLst/>
              <a:cxnLst/>
              <a:rect r="r" b="b" t="t" l="l"/>
              <a:pathLst>
                <a:path h="3831772" w="2709333">
                  <a:moveTo>
                    <a:pt x="0" y="0"/>
                  </a:moveTo>
                  <a:lnTo>
                    <a:pt x="2709333" y="0"/>
                  </a:lnTo>
                  <a:lnTo>
                    <a:pt x="2709333" y="3831772"/>
                  </a:lnTo>
                  <a:lnTo>
                    <a:pt x="0" y="3831772"/>
                  </a:ln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2709333" cy="38603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95714" y="214816"/>
            <a:ext cx="7168573" cy="10262369"/>
            <a:chOff x="0" y="0"/>
            <a:chExt cx="2569055" cy="367780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569055" cy="3677801"/>
            </a:xfrm>
            <a:custGeom>
              <a:avLst/>
              <a:gdLst/>
              <a:ahLst/>
              <a:cxnLst/>
              <a:rect r="r" b="b" t="t" l="l"/>
              <a:pathLst>
                <a:path h="3677801" w="2569055">
                  <a:moveTo>
                    <a:pt x="0" y="0"/>
                  </a:moveTo>
                  <a:lnTo>
                    <a:pt x="2569055" y="0"/>
                  </a:lnTo>
                  <a:lnTo>
                    <a:pt x="2569055" y="3677801"/>
                  </a:lnTo>
                  <a:lnTo>
                    <a:pt x="0" y="3677801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2569055" cy="37063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443217" y="0"/>
            <a:ext cx="6698316" cy="1970912"/>
            <a:chOff x="0" y="0"/>
            <a:chExt cx="2400525" cy="70633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400525" cy="706330"/>
            </a:xfrm>
            <a:custGeom>
              <a:avLst/>
              <a:gdLst/>
              <a:ahLst/>
              <a:cxnLst/>
              <a:rect r="r" b="b" t="t" l="l"/>
              <a:pathLst>
                <a:path h="706330" w="2400525">
                  <a:moveTo>
                    <a:pt x="45076" y="0"/>
                  </a:moveTo>
                  <a:lnTo>
                    <a:pt x="2355449" y="0"/>
                  </a:lnTo>
                  <a:cubicBezTo>
                    <a:pt x="2380344" y="0"/>
                    <a:pt x="2400525" y="20181"/>
                    <a:pt x="2400525" y="45076"/>
                  </a:cubicBezTo>
                  <a:lnTo>
                    <a:pt x="2400525" y="661254"/>
                  </a:lnTo>
                  <a:cubicBezTo>
                    <a:pt x="2400525" y="673209"/>
                    <a:pt x="2395776" y="684674"/>
                    <a:pt x="2387323" y="693128"/>
                  </a:cubicBezTo>
                  <a:cubicBezTo>
                    <a:pt x="2378869" y="701581"/>
                    <a:pt x="2367404" y="706330"/>
                    <a:pt x="2355449" y="706330"/>
                  </a:cubicBezTo>
                  <a:lnTo>
                    <a:pt x="45076" y="706330"/>
                  </a:lnTo>
                  <a:cubicBezTo>
                    <a:pt x="20181" y="706330"/>
                    <a:pt x="0" y="686149"/>
                    <a:pt x="0" y="661254"/>
                  </a:cubicBezTo>
                  <a:lnTo>
                    <a:pt x="0" y="45076"/>
                  </a:lnTo>
                  <a:cubicBezTo>
                    <a:pt x="0" y="20181"/>
                    <a:pt x="20181" y="0"/>
                    <a:pt x="45076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123825"/>
              <a:ext cx="2400525" cy="8301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000000"/>
                  </a:solidFill>
                  <a:latin typeface="AC Soft Icecream"/>
                </a:rPr>
                <a:t>Πνευμονιόκοκκος (streptococcus pneumonia)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826521" y="2304433"/>
            <a:ext cx="5977479" cy="3490226"/>
            <a:chOff x="0" y="0"/>
            <a:chExt cx="1260114" cy="73577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260114" cy="735775"/>
            </a:xfrm>
            <a:custGeom>
              <a:avLst/>
              <a:gdLst/>
              <a:ahLst/>
              <a:cxnLst/>
              <a:rect r="r" b="b" t="t" l="l"/>
              <a:pathLst>
                <a:path h="735775" w="1260114">
                  <a:moveTo>
                    <a:pt x="45331" y="0"/>
                  </a:moveTo>
                  <a:lnTo>
                    <a:pt x="1214783" y="0"/>
                  </a:lnTo>
                  <a:cubicBezTo>
                    <a:pt x="1226805" y="0"/>
                    <a:pt x="1238335" y="4776"/>
                    <a:pt x="1246837" y="13277"/>
                  </a:cubicBezTo>
                  <a:cubicBezTo>
                    <a:pt x="1255338" y="21779"/>
                    <a:pt x="1260114" y="33309"/>
                    <a:pt x="1260114" y="45331"/>
                  </a:cubicBezTo>
                  <a:lnTo>
                    <a:pt x="1260114" y="690444"/>
                  </a:lnTo>
                  <a:cubicBezTo>
                    <a:pt x="1260114" y="715480"/>
                    <a:pt x="1239818" y="735775"/>
                    <a:pt x="1214783" y="735775"/>
                  </a:cubicBezTo>
                  <a:lnTo>
                    <a:pt x="45331" y="735775"/>
                  </a:lnTo>
                  <a:cubicBezTo>
                    <a:pt x="20296" y="735775"/>
                    <a:pt x="0" y="715480"/>
                    <a:pt x="0" y="690444"/>
                  </a:cubicBezTo>
                  <a:lnTo>
                    <a:pt x="0" y="45331"/>
                  </a:lnTo>
                  <a:cubicBezTo>
                    <a:pt x="0" y="20296"/>
                    <a:pt x="20296" y="0"/>
                    <a:pt x="45331" y="0"/>
                  </a:cubicBezTo>
                  <a:close/>
                </a:path>
              </a:pathLst>
            </a:custGeom>
            <a:blipFill>
              <a:blip r:embed="rId2"/>
              <a:stretch>
                <a:fillRect l="-5188" t="-6647" r="-46734" b="-66895"/>
              </a:stretch>
            </a:blipFill>
            <a:ln w="85725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443217" y="7906098"/>
            <a:ext cx="6698316" cy="2477313"/>
            <a:chOff x="0" y="0"/>
            <a:chExt cx="2400525" cy="887813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400525" cy="887813"/>
            </a:xfrm>
            <a:custGeom>
              <a:avLst/>
              <a:gdLst/>
              <a:ahLst/>
              <a:cxnLst/>
              <a:rect r="r" b="b" t="t" l="l"/>
              <a:pathLst>
                <a:path h="887813" w="2400525">
                  <a:moveTo>
                    <a:pt x="42765" y="0"/>
                  </a:moveTo>
                  <a:lnTo>
                    <a:pt x="2357761" y="0"/>
                  </a:lnTo>
                  <a:cubicBezTo>
                    <a:pt x="2369102" y="0"/>
                    <a:pt x="2379980" y="4506"/>
                    <a:pt x="2388000" y="12525"/>
                  </a:cubicBezTo>
                  <a:cubicBezTo>
                    <a:pt x="2396020" y="20545"/>
                    <a:pt x="2400525" y="31423"/>
                    <a:pt x="2400525" y="42765"/>
                  </a:cubicBezTo>
                  <a:lnTo>
                    <a:pt x="2400525" y="845048"/>
                  </a:lnTo>
                  <a:cubicBezTo>
                    <a:pt x="2400525" y="856390"/>
                    <a:pt x="2396020" y="867268"/>
                    <a:pt x="2388000" y="875287"/>
                  </a:cubicBezTo>
                  <a:cubicBezTo>
                    <a:pt x="2379980" y="883307"/>
                    <a:pt x="2369102" y="887813"/>
                    <a:pt x="2357761" y="887813"/>
                  </a:cubicBezTo>
                  <a:lnTo>
                    <a:pt x="42765" y="887813"/>
                  </a:lnTo>
                  <a:cubicBezTo>
                    <a:pt x="31423" y="887813"/>
                    <a:pt x="20545" y="883307"/>
                    <a:pt x="12525" y="875287"/>
                  </a:cubicBezTo>
                  <a:cubicBezTo>
                    <a:pt x="4506" y="867268"/>
                    <a:pt x="0" y="856390"/>
                    <a:pt x="0" y="845048"/>
                  </a:cubicBezTo>
                  <a:lnTo>
                    <a:pt x="0" y="42765"/>
                  </a:lnTo>
                  <a:cubicBezTo>
                    <a:pt x="0" y="31423"/>
                    <a:pt x="4506" y="20545"/>
                    <a:pt x="12525" y="12525"/>
                  </a:cubicBezTo>
                  <a:cubicBezTo>
                    <a:pt x="20545" y="4506"/>
                    <a:pt x="31423" y="0"/>
                    <a:pt x="42765" y="0"/>
                  </a:cubicBezTo>
                  <a:close/>
                </a:path>
              </a:pathLst>
            </a:custGeom>
            <a:solidFill>
              <a:srgbClr val="7ED957"/>
            </a:solidFill>
            <a:ln w="762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-95250"/>
              <a:ext cx="2400525" cy="9830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479"/>
                </a:lnSpc>
              </a:pPr>
              <a:r>
                <a:rPr lang="en-US" sz="3199">
                  <a:solidFill>
                    <a:srgbClr val="000000"/>
                  </a:solidFill>
                  <a:latin typeface="AC Soft Icecream"/>
                </a:rPr>
                <a:t> Βακτήριο που αποτελεί την κύρια αιτία πνευμονίας </a:t>
              </a:r>
              <a:r>
                <a:rPr lang="en-US" sz="3199">
                  <a:solidFill>
                    <a:srgbClr val="000000"/>
                  </a:solidFill>
                  <a:latin typeface="AC Soft Icecream"/>
                </a:rPr>
                <a:t>και άλλων λοιμώξεων (π.χ., ωτίτιδα, μηνιγγίτιδας).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443217" y="6514958"/>
            <a:ext cx="6698316" cy="1286365"/>
            <a:chOff x="0" y="0"/>
            <a:chExt cx="2317663" cy="44509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317663" cy="445091"/>
            </a:xfrm>
            <a:custGeom>
              <a:avLst/>
              <a:gdLst/>
              <a:ahLst/>
              <a:cxnLst/>
              <a:rect r="r" b="b" t="t" l="l"/>
              <a:pathLst>
                <a:path h="445091" w="2317663">
                  <a:moveTo>
                    <a:pt x="26583" y="0"/>
                  </a:moveTo>
                  <a:lnTo>
                    <a:pt x="2291079" y="0"/>
                  </a:lnTo>
                  <a:cubicBezTo>
                    <a:pt x="2305761" y="0"/>
                    <a:pt x="2317663" y="11902"/>
                    <a:pt x="2317663" y="26583"/>
                  </a:cubicBezTo>
                  <a:lnTo>
                    <a:pt x="2317663" y="418508"/>
                  </a:lnTo>
                  <a:cubicBezTo>
                    <a:pt x="2317663" y="425558"/>
                    <a:pt x="2314862" y="432320"/>
                    <a:pt x="2309877" y="437305"/>
                  </a:cubicBezTo>
                  <a:cubicBezTo>
                    <a:pt x="2304891" y="442290"/>
                    <a:pt x="2298130" y="445091"/>
                    <a:pt x="2291079" y="445091"/>
                  </a:cubicBezTo>
                  <a:lnTo>
                    <a:pt x="26583" y="445091"/>
                  </a:lnTo>
                  <a:cubicBezTo>
                    <a:pt x="19533" y="445091"/>
                    <a:pt x="12771" y="442290"/>
                    <a:pt x="7786" y="437305"/>
                  </a:cubicBezTo>
                  <a:cubicBezTo>
                    <a:pt x="2801" y="432320"/>
                    <a:pt x="0" y="425558"/>
                    <a:pt x="0" y="418508"/>
                  </a:cubicBezTo>
                  <a:lnTo>
                    <a:pt x="0" y="26583"/>
                  </a:lnTo>
                  <a:cubicBezTo>
                    <a:pt x="0" y="19533"/>
                    <a:pt x="2801" y="12771"/>
                    <a:pt x="7786" y="7786"/>
                  </a:cubicBezTo>
                  <a:cubicBezTo>
                    <a:pt x="12771" y="2801"/>
                    <a:pt x="19533" y="0"/>
                    <a:pt x="26583" y="0"/>
                  </a:cubicBezTo>
                  <a:close/>
                </a:path>
              </a:pathLst>
            </a:custGeom>
            <a:solidFill>
              <a:srgbClr val="7ED957"/>
            </a:solidFill>
            <a:ln w="1047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0" y="0"/>
              <a:ext cx="2317663" cy="4450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826521" y="6612464"/>
            <a:ext cx="1062721" cy="1062721"/>
            <a:chOff x="0" y="0"/>
            <a:chExt cx="812800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2054983" y="6626780"/>
            <a:ext cx="1062721" cy="1062721"/>
            <a:chOff x="0" y="0"/>
            <a:chExt cx="812800" cy="8128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3283446" y="6626780"/>
            <a:ext cx="1062721" cy="1062721"/>
            <a:chOff x="0" y="0"/>
            <a:chExt cx="812800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4520647" y="6612464"/>
            <a:ext cx="1062721" cy="1062721"/>
            <a:chOff x="0" y="0"/>
            <a:chExt cx="812800" cy="812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5749109" y="6626780"/>
            <a:ext cx="1062721" cy="1062721"/>
            <a:chOff x="0" y="0"/>
            <a:chExt cx="812800" cy="8128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sp>
        <p:nvSpPr>
          <p:cNvPr name="TextBox 34" id="34"/>
          <p:cNvSpPr txBox="true"/>
          <p:nvPr/>
        </p:nvSpPr>
        <p:spPr>
          <a:xfrm rot="0">
            <a:off x="1104738" y="6493430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1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2333200" y="6493430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2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3566032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3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4798864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4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6027326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5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863080" y="5872959"/>
            <a:ext cx="3822405" cy="6152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72"/>
              </a:lnSpc>
            </a:pPr>
            <a:r>
              <a:rPr lang="en-US" sz="3480">
                <a:solidFill>
                  <a:srgbClr val="FFFFFF"/>
                </a:solidFill>
                <a:latin typeface="AC Soft Icecream"/>
              </a:rPr>
              <a:t>Μικροβιακή αντοχή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7560000" cy="10692000"/>
            <a:chOff x="0" y="0"/>
            <a:chExt cx="2709333" cy="38317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09333" cy="3831772"/>
            </a:xfrm>
            <a:custGeom>
              <a:avLst/>
              <a:gdLst/>
              <a:ahLst/>
              <a:cxnLst/>
              <a:rect r="r" b="b" t="t" l="l"/>
              <a:pathLst>
                <a:path h="3831772" w="2709333">
                  <a:moveTo>
                    <a:pt x="0" y="0"/>
                  </a:moveTo>
                  <a:lnTo>
                    <a:pt x="2709333" y="0"/>
                  </a:lnTo>
                  <a:lnTo>
                    <a:pt x="2709333" y="3831772"/>
                  </a:lnTo>
                  <a:lnTo>
                    <a:pt x="0" y="3831772"/>
                  </a:ln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2709333" cy="38603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95714" y="214816"/>
            <a:ext cx="7168573" cy="10262369"/>
            <a:chOff x="0" y="0"/>
            <a:chExt cx="2569055" cy="367780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569055" cy="3677801"/>
            </a:xfrm>
            <a:custGeom>
              <a:avLst/>
              <a:gdLst/>
              <a:ahLst/>
              <a:cxnLst/>
              <a:rect r="r" b="b" t="t" l="l"/>
              <a:pathLst>
                <a:path h="3677801" w="2569055">
                  <a:moveTo>
                    <a:pt x="0" y="0"/>
                  </a:moveTo>
                  <a:lnTo>
                    <a:pt x="2569055" y="0"/>
                  </a:lnTo>
                  <a:lnTo>
                    <a:pt x="2569055" y="3677801"/>
                  </a:lnTo>
                  <a:lnTo>
                    <a:pt x="0" y="3677801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2569055" cy="37063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443217" y="0"/>
            <a:ext cx="6698316" cy="1970912"/>
            <a:chOff x="0" y="0"/>
            <a:chExt cx="2400525" cy="70633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400525" cy="706330"/>
            </a:xfrm>
            <a:custGeom>
              <a:avLst/>
              <a:gdLst/>
              <a:ahLst/>
              <a:cxnLst/>
              <a:rect r="r" b="b" t="t" l="l"/>
              <a:pathLst>
                <a:path h="706330" w="2400525">
                  <a:moveTo>
                    <a:pt x="45076" y="0"/>
                  </a:moveTo>
                  <a:lnTo>
                    <a:pt x="2355449" y="0"/>
                  </a:lnTo>
                  <a:cubicBezTo>
                    <a:pt x="2380344" y="0"/>
                    <a:pt x="2400525" y="20181"/>
                    <a:pt x="2400525" y="45076"/>
                  </a:cubicBezTo>
                  <a:lnTo>
                    <a:pt x="2400525" y="661254"/>
                  </a:lnTo>
                  <a:cubicBezTo>
                    <a:pt x="2400525" y="673209"/>
                    <a:pt x="2395776" y="684674"/>
                    <a:pt x="2387323" y="693128"/>
                  </a:cubicBezTo>
                  <a:cubicBezTo>
                    <a:pt x="2378869" y="701581"/>
                    <a:pt x="2367404" y="706330"/>
                    <a:pt x="2355449" y="706330"/>
                  </a:cubicBezTo>
                  <a:lnTo>
                    <a:pt x="45076" y="706330"/>
                  </a:lnTo>
                  <a:cubicBezTo>
                    <a:pt x="20181" y="706330"/>
                    <a:pt x="0" y="686149"/>
                    <a:pt x="0" y="661254"/>
                  </a:cubicBezTo>
                  <a:lnTo>
                    <a:pt x="0" y="45076"/>
                  </a:lnTo>
                  <a:cubicBezTo>
                    <a:pt x="0" y="20181"/>
                    <a:pt x="20181" y="0"/>
                    <a:pt x="45076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123825"/>
              <a:ext cx="2400525" cy="8301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000000"/>
                  </a:solidFill>
                  <a:latin typeface="AC Soft Icecream"/>
                </a:rPr>
                <a:t>Βάκιλλος </a:t>
              </a:r>
            </a:p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000000"/>
                  </a:solidFill>
                  <a:latin typeface="AC Soft Icecream"/>
                </a:rPr>
                <a:t>(Bacillus cereus)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826521" y="2279683"/>
            <a:ext cx="5977479" cy="3524501"/>
            <a:chOff x="0" y="0"/>
            <a:chExt cx="1260114" cy="743001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260114" cy="743001"/>
            </a:xfrm>
            <a:custGeom>
              <a:avLst/>
              <a:gdLst/>
              <a:ahLst/>
              <a:cxnLst/>
              <a:rect r="r" b="b" t="t" l="l"/>
              <a:pathLst>
                <a:path h="743001" w="1260114">
                  <a:moveTo>
                    <a:pt x="45331" y="0"/>
                  </a:moveTo>
                  <a:lnTo>
                    <a:pt x="1214783" y="0"/>
                  </a:lnTo>
                  <a:cubicBezTo>
                    <a:pt x="1226805" y="0"/>
                    <a:pt x="1238335" y="4776"/>
                    <a:pt x="1246837" y="13277"/>
                  </a:cubicBezTo>
                  <a:cubicBezTo>
                    <a:pt x="1255338" y="21779"/>
                    <a:pt x="1260114" y="33309"/>
                    <a:pt x="1260114" y="45331"/>
                  </a:cubicBezTo>
                  <a:lnTo>
                    <a:pt x="1260114" y="697670"/>
                  </a:lnTo>
                  <a:cubicBezTo>
                    <a:pt x="1260114" y="722705"/>
                    <a:pt x="1239818" y="743001"/>
                    <a:pt x="1214783" y="743001"/>
                  </a:cubicBezTo>
                  <a:lnTo>
                    <a:pt x="45331" y="743001"/>
                  </a:lnTo>
                  <a:cubicBezTo>
                    <a:pt x="20296" y="743001"/>
                    <a:pt x="0" y="722705"/>
                    <a:pt x="0" y="697670"/>
                  </a:cubicBezTo>
                  <a:lnTo>
                    <a:pt x="0" y="45331"/>
                  </a:lnTo>
                  <a:cubicBezTo>
                    <a:pt x="0" y="20296"/>
                    <a:pt x="20296" y="0"/>
                    <a:pt x="45331" y="0"/>
                  </a:cubicBezTo>
                  <a:close/>
                </a:path>
              </a:pathLst>
            </a:custGeom>
            <a:blipFill>
              <a:blip r:embed="rId3"/>
              <a:stretch>
                <a:fillRect l="-2422" t="0" r="-2422" b="0"/>
              </a:stretch>
            </a:blipFill>
            <a:ln w="85725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443217" y="7906098"/>
            <a:ext cx="6698316" cy="2464499"/>
            <a:chOff x="0" y="0"/>
            <a:chExt cx="2400525" cy="883221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400525" cy="883221"/>
            </a:xfrm>
            <a:custGeom>
              <a:avLst/>
              <a:gdLst/>
              <a:ahLst/>
              <a:cxnLst/>
              <a:rect r="r" b="b" t="t" l="l"/>
              <a:pathLst>
                <a:path h="883221" w="2400525">
                  <a:moveTo>
                    <a:pt x="42765" y="0"/>
                  </a:moveTo>
                  <a:lnTo>
                    <a:pt x="2357761" y="0"/>
                  </a:lnTo>
                  <a:cubicBezTo>
                    <a:pt x="2369102" y="0"/>
                    <a:pt x="2379980" y="4506"/>
                    <a:pt x="2388000" y="12525"/>
                  </a:cubicBezTo>
                  <a:cubicBezTo>
                    <a:pt x="2396020" y="20545"/>
                    <a:pt x="2400525" y="31423"/>
                    <a:pt x="2400525" y="42765"/>
                  </a:cubicBezTo>
                  <a:lnTo>
                    <a:pt x="2400525" y="840456"/>
                  </a:lnTo>
                  <a:cubicBezTo>
                    <a:pt x="2400525" y="851798"/>
                    <a:pt x="2396020" y="862676"/>
                    <a:pt x="2388000" y="870695"/>
                  </a:cubicBezTo>
                  <a:cubicBezTo>
                    <a:pt x="2379980" y="878715"/>
                    <a:pt x="2369102" y="883221"/>
                    <a:pt x="2357761" y="883221"/>
                  </a:cubicBezTo>
                  <a:lnTo>
                    <a:pt x="42765" y="883221"/>
                  </a:lnTo>
                  <a:cubicBezTo>
                    <a:pt x="31423" y="883221"/>
                    <a:pt x="20545" y="878715"/>
                    <a:pt x="12525" y="870695"/>
                  </a:cubicBezTo>
                  <a:cubicBezTo>
                    <a:pt x="4506" y="862676"/>
                    <a:pt x="0" y="851798"/>
                    <a:pt x="0" y="840456"/>
                  </a:cubicBezTo>
                  <a:lnTo>
                    <a:pt x="0" y="42765"/>
                  </a:lnTo>
                  <a:cubicBezTo>
                    <a:pt x="0" y="31423"/>
                    <a:pt x="4506" y="20545"/>
                    <a:pt x="12525" y="12525"/>
                  </a:cubicBezTo>
                  <a:cubicBezTo>
                    <a:pt x="20545" y="4506"/>
                    <a:pt x="31423" y="0"/>
                    <a:pt x="42765" y="0"/>
                  </a:cubicBezTo>
                  <a:close/>
                </a:path>
              </a:pathLst>
            </a:custGeom>
            <a:solidFill>
              <a:srgbClr val="7ED957"/>
            </a:solidFill>
            <a:ln w="762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-95250"/>
              <a:ext cx="2400525" cy="97847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479"/>
                </a:lnSpc>
              </a:pPr>
              <a:r>
                <a:rPr lang="en-US" sz="3199">
                  <a:solidFill>
                    <a:srgbClr val="000000"/>
                  </a:solidFill>
                  <a:latin typeface="AC Soft Icecream"/>
                </a:rPr>
                <a:t>Βακτήριο που προκαλεί γαστρεντερικές παθήσεις. 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443217" y="6514958"/>
            <a:ext cx="6698316" cy="1286365"/>
            <a:chOff x="0" y="0"/>
            <a:chExt cx="2317663" cy="44509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317663" cy="445091"/>
            </a:xfrm>
            <a:custGeom>
              <a:avLst/>
              <a:gdLst/>
              <a:ahLst/>
              <a:cxnLst/>
              <a:rect r="r" b="b" t="t" l="l"/>
              <a:pathLst>
                <a:path h="445091" w="2317663">
                  <a:moveTo>
                    <a:pt x="26583" y="0"/>
                  </a:moveTo>
                  <a:lnTo>
                    <a:pt x="2291079" y="0"/>
                  </a:lnTo>
                  <a:cubicBezTo>
                    <a:pt x="2305761" y="0"/>
                    <a:pt x="2317663" y="11902"/>
                    <a:pt x="2317663" y="26583"/>
                  </a:cubicBezTo>
                  <a:lnTo>
                    <a:pt x="2317663" y="418508"/>
                  </a:lnTo>
                  <a:cubicBezTo>
                    <a:pt x="2317663" y="425558"/>
                    <a:pt x="2314862" y="432320"/>
                    <a:pt x="2309877" y="437305"/>
                  </a:cubicBezTo>
                  <a:cubicBezTo>
                    <a:pt x="2304891" y="442290"/>
                    <a:pt x="2298130" y="445091"/>
                    <a:pt x="2291079" y="445091"/>
                  </a:cubicBezTo>
                  <a:lnTo>
                    <a:pt x="26583" y="445091"/>
                  </a:lnTo>
                  <a:cubicBezTo>
                    <a:pt x="19533" y="445091"/>
                    <a:pt x="12771" y="442290"/>
                    <a:pt x="7786" y="437305"/>
                  </a:cubicBezTo>
                  <a:cubicBezTo>
                    <a:pt x="2801" y="432320"/>
                    <a:pt x="0" y="425558"/>
                    <a:pt x="0" y="418508"/>
                  </a:cubicBezTo>
                  <a:lnTo>
                    <a:pt x="0" y="26583"/>
                  </a:lnTo>
                  <a:cubicBezTo>
                    <a:pt x="0" y="19533"/>
                    <a:pt x="2801" y="12771"/>
                    <a:pt x="7786" y="7786"/>
                  </a:cubicBezTo>
                  <a:cubicBezTo>
                    <a:pt x="12771" y="2801"/>
                    <a:pt x="19533" y="0"/>
                    <a:pt x="26583" y="0"/>
                  </a:cubicBezTo>
                  <a:close/>
                </a:path>
              </a:pathLst>
            </a:custGeom>
            <a:solidFill>
              <a:srgbClr val="7ED957"/>
            </a:solidFill>
            <a:ln w="1047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0" y="0"/>
              <a:ext cx="2317663" cy="4450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826521" y="6612464"/>
            <a:ext cx="1062721" cy="1062721"/>
            <a:chOff x="0" y="0"/>
            <a:chExt cx="812800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2054983" y="6626780"/>
            <a:ext cx="1062721" cy="1062721"/>
            <a:chOff x="0" y="0"/>
            <a:chExt cx="812800" cy="8128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3283446" y="6626780"/>
            <a:ext cx="1062721" cy="1062721"/>
            <a:chOff x="0" y="0"/>
            <a:chExt cx="812800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4520647" y="6612464"/>
            <a:ext cx="1062721" cy="1062721"/>
            <a:chOff x="0" y="0"/>
            <a:chExt cx="812800" cy="812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5749109" y="6626780"/>
            <a:ext cx="1062721" cy="1062721"/>
            <a:chOff x="0" y="0"/>
            <a:chExt cx="812800" cy="8128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sp>
        <p:nvSpPr>
          <p:cNvPr name="TextBox 34" id="34"/>
          <p:cNvSpPr txBox="true"/>
          <p:nvPr/>
        </p:nvSpPr>
        <p:spPr>
          <a:xfrm rot="0">
            <a:off x="1104738" y="6493430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1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2333200" y="6493430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2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3566032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3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4798864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4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6027326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5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907973" y="5819554"/>
            <a:ext cx="3822405" cy="12045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72"/>
              </a:lnSpc>
            </a:pPr>
            <a:r>
              <a:rPr lang="en-US" sz="3480">
                <a:solidFill>
                  <a:srgbClr val="FFFFFF"/>
                </a:solidFill>
                <a:latin typeface="AC Soft Icecream"/>
              </a:rPr>
              <a:t>Μικροβιακή αντοχή</a:t>
            </a:r>
          </a:p>
          <a:p>
            <a:pPr algn="ctr">
              <a:lnSpc>
                <a:spcPts val="4872"/>
              </a:lnSpc>
            </a:pP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7560000" cy="10692000"/>
            <a:chOff x="0" y="0"/>
            <a:chExt cx="2709333" cy="383177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709333" cy="3831772"/>
            </a:xfrm>
            <a:custGeom>
              <a:avLst/>
              <a:gdLst/>
              <a:ahLst/>
              <a:cxnLst/>
              <a:rect r="r" b="b" t="t" l="l"/>
              <a:pathLst>
                <a:path h="3831772" w="2709333">
                  <a:moveTo>
                    <a:pt x="0" y="0"/>
                  </a:moveTo>
                  <a:lnTo>
                    <a:pt x="2709333" y="0"/>
                  </a:lnTo>
                  <a:lnTo>
                    <a:pt x="2709333" y="3831772"/>
                  </a:lnTo>
                  <a:lnTo>
                    <a:pt x="0" y="3831772"/>
                  </a:ln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2709333" cy="38603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95714" y="214816"/>
            <a:ext cx="7168573" cy="10262369"/>
            <a:chOff x="0" y="0"/>
            <a:chExt cx="2569055" cy="367780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569055" cy="3677801"/>
            </a:xfrm>
            <a:custGeom>
              <a:avLst/>
              <a:gdLst/>
              <a:ahLst/>
              <a:cxnLst/>
              <a:rect r="r" b="b" t="t" l="l"/>
              <a:pathLst>
                <a:path h="3677801" w="2569055">
                  <a:moveTo>
                    <a:pt x="0" y="0"/>
                  </a:moveTo>
                  <a:lnTo>
                    <a:pt x="2569055" y="0"/>
                  </a:lnTo>
                  <a:lnTo>
                    <a:pt x="2569055" y="3677801"/>
                  </a:lnTo>
                  <a:lnTo>
                    <a:pt x="0" y="3677801"/>
                  </a:ln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2569055" cy="37063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443217" y="0"/>
            <a:ext cx="6698316" cy="1970912"/>
            <a:chOff x="0" y="0"/>
            <a:chExt cx="2400525" cy="70633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400525" cy="706330"/>
            </a:xfrm>
            <a:custGeom>
              <a:avLst/>
              <a:gdLst/>
              <a:ahLst/>
              <a:cxnLst/>
              <a:rect r="r" b="b" t="t" l="l"/>
              <a:pathLst>
                <a:path h="706330" w="2400525">
                  <a:moveTo>
                    <a:pt x="45076" y="0"/>
                  </a:moveTo>
                  <a:lnTo>
                    <a:pt x="2355449" y="0"/>
                  </a:lnTo>
                  <a:cubicBezTo>
                    <a:pt x="2380344" y="0"/>
                    <a:pt x="2400525" y="20181"/>
                    <a:pt x="2400525" y="45076"/>
                  </a:cubicBezTo>
                  <a:lnTo>
                    <a:pt x="2400525" y="661254"/>
                  </a:lnTo>
                  <a:cubicBezTo>
                    <a:pt x="2400525" y="673209"/>
                    <a:pt x="2395776" y="684674"/>
                    <a:pt x="2387323" y="693128"/>
                  </a:cubicBezTo>
                  <a:cubicBezTo>
                    <a:pt x="2378869" y="701581"/>
                    <a:pt x="2367404" y="706330"/>
                    <a:pt x="2355449" y="706330"/>
                  </a:cubicBezTo>
                  <a:lnTo>
                    <a:pt x="45076" y="706330"/>
                  </a:lnTo>
                  <a:cubicBezTo>
                    <a:pt x="20181" y="706330"/>
                    <a:pt x="0" y="686149"/>
                    <a:pt x="0" y="661254"/>
                  </a:cubicBezTo>
                  <a:lnTo>
                    <a:pt x="0" y="45076"/>
                  </a:lnTo>
                  <a:cubicBezTo>
                    <a:pt x="0" y="20181"/>
                    <a:pt x="20181" y="0"/>
                    <a:pt x="45076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123825"/>
              <a:ext cx="2400525" cy="8301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599"/>
                </a:lnSpc>
              </a:pPr>
              <a:r>
                <a:rPr lang="en-US" sz="3999">
                  <a:solidFill>
                    <a:srgbClr val="000000"/>
                  </a:solidFill>
                  <a:latin typeface="AC Soft Icecream"/>
                </a:rPr>
                <a:t>Ελικοβακτήριο του πυλωρού (Helicobacter pylori)</a:t>
              </a:r>
            </a:p>
            <a:p>
              <a:pPr>
                <a:lnSpc>
                  <a:spcPts val="167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826521" y="2180682"/>
            <a:ext cx="5977479" cy="3528253"/>
            <a:chOff x="0" y="0"/>
            <a:chExt cx="1260114" cy="743792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260114" cy="743792"/>
            </a:xfrm>
            <a:custGeom>
              <a:avLst/>
              <a:gdLst/>
              <a:ahLst/>
              <a:cxnLst/>
              <a:rect r="r" b="b" t="t" l="l"/>
              <a:pathLst>
                <a:path h="743792" w="1260114">
                  <a:moveTo>
                    <a:pt x="45331" y="0"/>
                  </a:moveTo>
                  <a:lnTo>
                    <a:pt x="1214783" y="0"/>
                  </a:lnTo>
                  <a:cubicBezTo>
                    <a:pt x="1226805" y="0"/>
                    <a:pt x="1238335" y="4776"/>
                    <a:pt x="1246837" y="13277"/>
                  </a:cubicBezTo>
                  <a:cubicBezTo>
                    <a:pt x="1255338" y="21779"/>
                    <a:pt x="1260114" y="33309"/>
                    <a:pt x="1260114" y="45331"/>
                  </a:cubicBezTo>
                  <a:lnTo>
                    <a:pt x="1260114" y="698460"/>
                  </a:lnTo>
                  <a:cubicBezTo>
                    <a:pt x="1260114" y="723496"/>
                    <a:pt x="1239818" y="743792"/>
                    <a:pt x="1214783" y="743792"/>
                  </a:cubicBezTo>
                  <a:lnTo>
                    <a:pt x="45331" y="743792"/>
                  </a:lnTo>
                  <a:cubicBezTo>
                    <a:pt x="20296" y="743792"/>
                    <a:pt x="0" y="723496"/>
                    <a:pt x="0" y="698460"/>
                  </a:cubicBezTo>
                  <a:lnTo>
                    <a:pt x="0" y="45331"/>
                  </a:lnTo>
                  <a:cubicBezTo>
                    <a:pt x="0" y="20296"/>
                    <a:pt x="20296" y="0"/>
                    <a:pt x="45331" y="0"/>
                  </a:cubicBezTo>
                  <a:close/>
                </a:path>
              </a:pathLst>
            </a:custGeom>
            <a:blipFill>
              <a:blip r:embed="rId2"/>
              <a:stretch>
                <a:fillRect l="0" t="-13487" r="0" b="-13487"/>
              </a:stretch>
            </a:blipFill>
            <a:ln w="85725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443217" y="7906098"/>
            <a:ext cx="6698316" cy="2421805"/>
            <a:chOff x="0" y="0"/>
            <a:chExt cx="2400525" cy="86792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400525" cy="867920"/>
            </a:xfrm>
            <a:custGeom>
              <a:avLst/>
              <a:gdLst/>
              <a:ahLst/>
              <a:cxnLst/>
              <a:rect r="r" b="b" t="t" l="l"/>
              <a:pathLst>
                <a:path h="867920" w="2400525">
                  <a:moveTo>
                    <a:pt x="42765" y="0"/>
                  </a:moveTo>
                  <a:lnTo>
                    <a:pt x="2357761" y="0"/>
                  </a:lnTo>
                  <a:cubicBezTo>
                    <a:pt x="2369102" y="0"/>
                    <a:pt x="2379980" y="4506"/>
                    <a:pt x="2388000" y="12525"/>
                  </a:cubicBezTo>
                  <a:cubicBezTo>
                    <a:pt x="2396020" y="20545"/>
                    <a:pt x="2400525" y="31423"/>
                    <a:pt x="2400525" y="42765"/>
                  </a:cubicBezTo>
                  <a:lnTo>
                    <a:pt x="2400525" y="825155"/>
                  </a:lnTo>
                  <a:cubicBezTo>
                    <a:pt x="2400525" y="836497"/>
                    <a:pt x="2396020" y="847375"/>
                    <a:pt x="2388000" y="855395"/>
                  </a:cubicBezTo>
                  <a:cubicBezTo>
                    <a:pt x="2379980" y="863415"/>
                    <a:pt x="2369102" y="867920"/>
                    <a:pt x="2357761" y="867920"/>
                  </a:cubicBezTo>
                  <a:lnTo>
                    <a:pt x="42765" y="867920"/>
                  </a:lnTo>
                  <a:cubicBezTo>
                    <a:pt x="31423" y="867920"/>
                    <a:pt x="20545" y="863415"/>
                    <a:pt x="12525" y="855395"/>
                  </a:cubicBezTo>
                  <a:cubicBezTo>
                    <a:pt x="4506" y="847375"/>
                    <a:pt x="0" y="836497"/>
                    <a:pt x="0" y="825155"/>
                  </a:cubicBezTo>
                  <a:lnTo>
                    <a:pt x="0" y="42765"/>
                  </a:lnTo>
                  <a:cubicBezTo>
                    <a:pt x="0" y="31423"/>
                    <a:pt x="4506" y="20545"/>
                    <a:pt x="12525" y="12525"/>
                  </a:cubicBezTo>
                  <a:cubicBezTo>
                    <a:pt x="20545" y="4506"/>
                    <a:pt x="31423" y="0"/>
                    <a:pt x="42765" y="0"/>
                  </a:cubicBezTo>
                  <a:close/>
                </a:path>
              </a:pathLst>
            </a:custGeom>
            <a:solidFill>
              <a:srgbClr val="7ED957"/>
            </a:solidFill>
            <a:ln w="76200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-95250"/>
              <a:ext cx="2400525" cy="96317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339"/>
                </a:lnSpc>
              </a:pPr>
              <a:r>
                <a:rPr lang="en-US" sz="3099">
                  <a:solidFill>
                    <a:srgbClr val="000000"/>
                  </a:solidFill>
                  <a:latin typeface="AC Soft Icecream"/>
                </a:rPr>
                <a:t>Βακτήριο που προκαλεί την</a:t>
              </a:r>
            </a:p>
            <a:p>
              <a:pPr algn="ctr">
                <a:lnSpc>
                  <a:spcPts val="4339"/>
                </a:lnSpc>
              </a:pPr>
              <a:r>
                <a:rPr lang="en-US" sz="3099">
                  <a:solidFill>
                    <a:srgbClr val="000000"/>
                  </a:solidFill>
                  <a:latin typeface="AC Soft Icecream"/>
                </a:rPr>
                <a:t>εμφάνιση ελκών στο στομάχι και το δωδεκαδάκτυλο εντέρου.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443217" y="6514958"/>
            <a:ext cx="6698316" cy="1286365"/>
            <a:chOff x="0" y="0"/>
            <a:chExt cx="2317663" cy="445091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317663" cy="445091"/>
            </a:xfrm>
            <a:custGeom>
              <a:avLst/>
              <a:gdLst/>
              <a:ahLst/>
              <a:cxnLst/>
              <a:rect r="r" b="b" t="t" l="l"/>
              <a:pathLst>
                <a:path h="445091" w="2317663">
                  <a:moveTo>
                    <a:pt x="26583" y="0"/>
                  </a:moveTo>
                  <a:lnTo>
                    <a:pt x="2291079" y="0"/>
                  </a:lnTo>
                  <a:cubicBezTo>
                    <a:pt x="2305761" y="0"/>
                    <a:pt x="2317663" y="11902"/>
                    <a:pt x="2317663" y="26583"/>
                  </a:cubicBezTo>
                  <a:lnTo>
                    <a:pt x="2317663" y="418508"/>
                  </a:lnTo>
                  <a:cubicBezTo>
                    <a:pt x="2317663" y="425558"/>
                    <a:pt x="2314862" y="432320"/>
                    <a:pt x="2309877" y="437305"/>
                  </a:cubicBezTo>
                  <a:cubicBezTo>
                    <a:pt x="2304891" y="442290"/>
                    <a:pt x="2298130" y="445091"/>
                    <a:pt x="2291079" y="445091"/>
                  </a:cubicBezTo>
                  <a:lnTo>
                    <a:pt x="26583" y="445091"/>
                  </a:lnTo>
                  <a:cubicBezTo>
                    <a:pt x="19533" y="445091"/>
                    <a:pt x="12771" y="442290"/>
                    <a:pt x="7786" y="437305"/>
                  </a:cubicBezTo>
                  <a:cubicBezTo>
                    <a:pt x="2801" y="432320"/>
                    <a:pt x="0" y="425558"/>
                    <a:pt x="0" y="418508"/>
                  </a:cubicBezTo>
                  <a:lnTo>
                    <a:pt x="0" y="26583"/>
                  </a:lnTo>
                  <a:cubicBezTo>
                    <a:pt x="0" y="19533"/>
                    <a:pt x="2801" y="12771"/>
                    <a:pt x="7786" y="7786"/>
                  </a:cubicBezTo>
                  <a:cubicBezTo>
                    <a:pt x="12771" y="2801"/>
                    <a:pt x="19533" y="0"/>
                    <a:pt x="26583" y="0"/>
                  </a:cubicBezTo>
                  <a:close/>
                </a:path>
              </a:pathLst>
            </a:custGeom>
            <a:solidFill>
              <a:srgbClr val="7ED957"/>
            </a:solidFill>
            <a:ln w="104775" cap="rnd">
              <a:solidFill>
                <a:srgbClr val="FFFFFF"/>
              </a:solidFill>
              <a:prstDash val="solid"/>
              <a:round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0" y="0"/>
              <a:ext cx="2317663" cy="4450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826521" y="6612464"/>
            <a:ext cx="1062721" cy="1062721"/>
            <a:chOff x="0" y="0"/>
            <a:chExt cx="812800" cy="8128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2054983" y="6626780"/>
            <a:ext cx="1062721" cy="1062721"/>
            <a:chOff x="0" y="0"/>
            <a:chExt cx="812800" cy="8128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3283446" y="6626780"/>
            <a:ext cx="1062721" cy="1062721"/>
            <a:chOff x="0" y="0"/>
            <a:chExt cx="812800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4520647" y="6612464"/>
            <a:ext cx="1062721" cy="1062721"/>
            <a:chOff x="0" y="0"/>
            <a:chExt cx="812800" cy="812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5749109" y="6626780"/>
            <a:ext cx="1062721" cy="1062721"/>
            <a:chOff x="0" y="0"/>
            <a:chExt cx="812800" cy="8128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"/>
                </a:lnSpc>
              </a:pPr>
            </a:p>
          </p:txBody>
        </p:sp>
      </p:grpSp>
      <p:sp>
        <p:nvSpPr>
          <p:cNvPr name="TextBox 34" id="34"/>
          <p:cNvSpPr txBox="true"/>
          <p:nvPr/>
        </p:nvSpPr>
        <p:spPr>
          <a:xfrm rot="0">
            <a:off x="1104738" y="6493430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1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2333200" y="6493430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2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3566032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3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4798864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4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6027326" y="6479114"/>
            <a:ext cx="506287" cy="11167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44"/>
              </a:lnSpc>
            </a:pPr>
            <a:r>
              <a:rPr lang="en-US" sz="6960">
                <a:solidFill>
                  <a:srgbClr val="000000"/>
                </a:solidFill>
                <a:latin typeface="Noto Sans Bold"/>
              </a:rPr>
              <a:t>5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863080" y="5804184"/>
            <a:ext cx="3822405" cy="6152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72"/>
              </a:lnSpc>
            </a:pPr>
            <a:r>
              <a:rPr lang="en-US" sz="3480">
                <a:solidFill>
                  <a:srgbClr val="FFFFFF"/>
                </a:solidFill>
                <a:latin typeface="AC Soft Icecream"/>
              </a:rPr>
              <a:t>Μικροβιακή αντοχή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A1D0E80F40FC40A0AC5446D3E68E4C" ma:contentTypeVersion="18" ma:contentTypeDescription="Create a new document." ma:contentTypeScope="" ma:versionID="4afd713d915b64e70ac4f123b7419c20">
  <xsd:schema xmlns:xsd="http://www.w3.org/2001/XMLSchema" xmlns:xs="http://www.w3.org/2001/XMLSchema" xmlns:p="http://schemas.microsoft.com/office/2006/metadata/properties" xmlns:ns2="b52a108e-5039-4255-9b08-41efa128c942" xmlns:ns3="f3050677-c956-48d1-88f1-1e5f36ffa1d3" targetNamespace="http://schemas.microsoft.com/office/2006/metadata/properties" ma:root="true" ma:fieldsID="a06df7e705a3f35faa2a06a844f03163" ns2:_="" ns3:_="">
    <xsd:import namespace="b52a108e-5039-4255-9b08-41efa128c942"/>
    <xsd:import namespace="f3050677-c956-48d1-88f1-1e5f36ffa1d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2a108e-5039-4255-9b08-41efa128c9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3d606419-4bd4-4dd8-8f0f-b14ca53228e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050677-c956-48d1-88f1-1e5f36ffa1d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2554a29-e0a6-470a-b571-f2607765b0e7}" ma:internalName="TaxCatchAll" ma:showField="CatchAllData" ma:web="f3050677-c956-48d1-88f1-1e5f36ffa1d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5FC9BD1-25C4-4FB9-B5E0-E2072F35FA09}"/>
</file>

<file path=customXml/itemProps2.xml><?xml version="1.0" encoding="utf-8"?>
<ds:datastoreItem xmlns:ds="http://schemas.openxmlformats.org/officeDocument/2006/customXml" ds:itemID="{85F395DD-85A8-4CB6-A142-2ED8E360ADC3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DAF41qAN_Ek</dc:identifier>
  <dcterms:modified xsi:type="dcterms:W3CDTF">2011-08-01T06:04:30Z</dcterms:modified>
  <cp:revision>1</cp:revision>
  <dc:title>Βακτήρια </dc:title>
</cp:coreProperties>
</file>