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78" r:id="rId40"/>
    <p:sldId id="279" r:id="rId41"/>
  </p:sldIdLst>
  <p:sldSz cx="7556500" cy="106934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AC Soft Icecream" charset="1" panose="02000603000000000000"/>
      <p:regular r:id="rId10"/>
    </p:embeddedFont>
    <p:embeddedFont>
      <p:font typeface="AC Soft Icecream Italics" charset="1" panose="02000603000000000000"/>
      <p:regular r:id="rId11"/>
    </p:embeddedFont>
    <p:embeddedFont>
      <p:font typeface="Canva Sans" charset="1" panose="020B0503030501040103"/>
      <p:regular r:id="rId12"/>
    </p:embeddedFont>
    <p:embeddedFont>
      <p:font typeface="Canva Sans Bold" charset="1" panose="020B0803030501040103"/>
      <p:regular r:id="rId13"/>
    </p:embeddedFont>
    <p:embeddedFont>
      <p:font typeface="Canva Sans Italics" charset="1" panose="020B0503030501040103"/>
      <p:regular r:id="rId14"/>
    </p:embeddedFont>
    <p:embeddedFont>
      <p:font typeface="Canva Sans Bold Italics" charset="1" panose="020B0803030501040103"/>
      <p:regular r:id="rId15"/>
    </p:embeddedFont>
    <p:embeddedFont>
      <p:font typeface="Canva Sans Medium" charset="1" panose="020B0603030501040103"/>
      <p:regular r:id="rId16"/>
    </p:embeddedFont>
    <p:embeddedFont>
      <p:font typeface="Canva Sans Medium Italics" charset="1" panose="020B0603030501040103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3.fntdata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customXml" Target="../customXml/item1.xml"/><Relationship Id="rId7" Type="http://schemas.openxmlformats.org/officeDocument/2006/relationships/font" Target="fonts/font7.fntdata"/><Relationship Id="rId16" Type="http://schemas.openxmlformats.org/officeDocument/2006/relationships/font" Target="fonts/font16.fntdata"/><Relationship Id="rId2" Type="http://schemas.openxmlformats.org/officeDocument/2006/relationships/presProps" Target="presProps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11" Type="http://schemas.openxmlformats.org/officeDocument/2006/relationships/font" Target="fonts/font11.fntdata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6" Type="http://schemas.openxmlformats.org/officeDocument/2006/relationships/font" Target="fonts/font6.fntdata"/><Relationship Id="rId15" Type="http://schemas.openxmlformats.org/officeDocument/2006/relationships/font" Target="fonts/font15.fntdata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5" Type="http://schemas.openxmlformats.org/officeDocument/2006/relationships/tableStyles" Target="tableStyles.xml"/><Relationship Id="rId10" Type="http://schemas.openxmlformats.org/officeDocument/2006/relationships/font" Target="fonts/font10.fntdata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customXml" Target="../customXml/item3.xml"/><Relationship Id="rId14" Type="http://schemas.openxmlformats.org/officeDocument/2006/relationships/font" Target="fonts/font14.fntdata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" Type="http://schemas.openxmlformats.org/officeDocument/2006/relationships/theme" Target="theme/theme1.xml"/><Relationship Id="rId9" Type="http://schemas.openxmlformats.org/officeDocument/2006/relationships/font" Target="fonts/font9.fntdata"/><Relationship Id="rId43" Type="http://schemas.openxmlformats.org/officeDocument/2006/relationships/customXml" Target="../customXml/item2.xml"/><Relationship Id="rId8" Type="http://schemas.openxmlformats.org/officeDocument/2006/relationships/font" Target="fonts/font8.fntdata"/><Relationship Id="rId3" Type="http://schemas.openxmlformats.org/officeDocument/2006/relationships/viewProps" Target="viewProps.xml"/><Relationship Id="rId12" Type="http://schemas.openxmlformats.org/officeDocument/2006/relationships/font" Target="fonts/font12.fntdata"/><Relationship Id="rId17" Type="http://schemas.openxmlformats.org/officeDocument/2006/relationships/font" Target="fonts/font17.fntdata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2268000"/>
            <a:chOff x="0" y="0"/>
            <a:chExt cx="2400525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812800"/>
            </a:xfrm>
            <a:custGeom>
              <a:avLst/>
              <a:gdLst/>
              <a:ahLst/>
              <a:cxnLst/>
              <a:rect r="r" b="b" t="t" l="l"/>
              <a:pathLst>
                <a:path h="81280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767724"/>
                  </a:lnTo>
                  <a:cubicBezTo>
                    <a:pt x="2400525" y="779679"/>
                    <a:pt x="2395776" y="791144"/>
                    <a:pt x="2387323" y="799597"/>
                  </a:cubicBezTo>
                  <a:cubicBezTo>
                    <a:pt x="2378869" y="808051"/>
                    <a:pt x="2367404" y="812800"/>
                    <a:pt x="2355449" y="812800"/>
                  </a:cubicBezTo>
                  <a:lnTo>
                    <a:pt x="45076" y="812800"/>
                  </a:lnTo>
                  <a:cubicBezTo>
                    <a:pt x="20181" y="812800"/>
                    <a:pt x="0" y="792619"/>
                    <a:pt x="0" y="76772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33350"/>
              <a:ext cx="2400525" cy="9461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580"/>
                </a:lnSpc>
              </a:pPr>
              <a:r>
                <a:rPr lang="en-US" sz="4700">
                  <a:solidFill>
                    <a:srgbClr val="000000"/>
                  </a:solidFill>
                  <a:latin typeface="AC Soft Icecream"/>
                </a:rPr>
                <a:t>Εμβόλια 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56000" y="2551937"/>
            <a:ext cx="6048000" cy="3855600"/>
            <a:chOff x="0" y="0"/>
            <a:chExt cx="127498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74980" cy="812800"/>
            </a:xfrm>
            <a:custGeom>
              <a:avLst/>
              <a:gdLst/>
              <a:ahLst/>
              <a:cxnLst/>
              <a:rect r="r" b="b" t="t" l="l"/>
              <a:pathLst>
                <a:path h="812800" w="1274980">
                  <a:moveTo>
                    <a:pt x="44803" y="0"/>
                  </a:moveTo>
                  <a:lnTo>
                    <a:pt x="1230178" y="0"/>
                  </a:lnTo>
                  <a:cubicBezTo>
                    <a:pt x="1254922" y="0"/>
                    <a:pt x="1274980" y="20059"/>
                    <a:pt x="1274980" y="44803"/>
                  </a:cubicBezTo>
                  <a:lnTo>
                    <a:pt x="1274980" y="767997"/>
                  </a:lnTo>
                  <a:cubicBezTo>
                    <a:pt x="1274980" y="792741"/>
                    <a:pt x="1254922" y="812800"/>
                    <a:pt x="1230178" y="812800"/>
                  </a:cubicBezTo>
                  <a:lnTo>
                    <a:pt x="44803" y="812800"/>
                  </a:lnTo>
                  <a:cubicBezTo>
                    <a:pt x="20059" y="812800"/>
                    <a:pt x="0" y="792741"/>
                    <a:pt x="0" y="767997"/>
                  </a:cubicBezTo>
                  <a:lnTo>
                    <a:pt x="0" y="44803"/>
                  </a:lnTo>
                  <a:cubicBezTo>
                    <a:pt x="0" y="20059"/>
                    <a:pt x="20059" y="0"/>
                    <a:pt x="44803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2287" r="0" b="-2287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693287"/>
            <a:ext cx="6698316" cy="3242713"/>
            <a:chOff x="0" y="0"/>
            <a:chExt cx="2400525" cy="116211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1162115"/>
            </a:xfrm>
            <a:custGeom>
              <a:avLst/>
              <a:gdLst/>
              <a:ahLst/>
              <a:cxnLst/>
              <a:rect r="r" b="b" t="t" l="l"/>
              <a:pathLst>
                <a:path h="1162115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1119350"/>
                  </a:lnTo>
                  <a:cubicBezTo>
                    <a:pt x="2400525" y="1130692"/>
                    <a:pt x="2396020" y="1141570"/>
                    <a:pt x="2388000" y="1149590"/>
                  </a:cubicBezTo>
                  <a:cubicBezTo>
                    <a:pt x="2379980" y="1157610"/>
                    <a:pt x="2369102" y="1162115"/>
                    <a:pt x="2357761" y="1162115"/>
                  </a:cubicBezTo>
                  <a:lnTo>
                    <a:pt x="42765" y="1162115"/>
                  </a:lnTo>
                  <a:cubicBezTo>
                    <a:pt x="31423" y="1162115"/>
                    <a:pt x="20545" y="1157610"/>
                    <a:pt x="12525" y="1149590"/>
                  </a:cubicBezTo>
                  <a:cubicBezTo>
                    <a:pt x="4506" y="1141570"/>
                    <a:pt x="0" y="1130692"/>
                    <a:pt x="0" y="1119350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D9D9D9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85725"/>
              <a:ext cx="2400525" cy="12478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>
                <a:lnSpc>
                  <a:spcPts val="4059"/>
                </a:lnSpc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   Αποτελεσματικότητα σε :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Ιός της γριπης Α’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Κορονοϊός 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Ιός Έμπολα 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Ιός ηπατίτιδας Β’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2268000"/>
            <a:chOff x="0" y="0"/>
            <a:chExt cx="2400525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812800"/>
            </a:xfrm>
            <a:custGeom>
              <a:avLst/>
              <a:gdLst/>
              <a:ahLst/>
              <a:cxnLst/>
              <a:rect r="r" b="b" t="t" l="l"/>
              <a:pathLst>
                <a:path h="81280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767724"/>
                  </a:lnTo>
                  <a:cubicBezTo>
                    <a:pt x="2400525" y="779679"/>
                    <a:pt x="2395776" y="791144"/>
                    <a:pt x="2387323" y="799597"/>
                  </a:cubicBezTo>
                  <a:cubicBezTo>
                    <a:pt x="2378869" y="808051"/>
                    <a:pt x="2367404" y="812800"/>
                    <a:pt x="2355449" y="812800"/>
                  </a:cubicBezTo>
                  <a:lnTo>
                    <a:pt x="45076" y="812800"/>
                  </a:lnTo>
                  <a:cubicBezTo>
                    <a:pt x="20181" y="812800"/>
                    <a:pt x="0" y="792619"/>
                    <a:pt x="0" y="76772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33350"/>
              <a:ext cx="2400525" cy="9461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580"/>
                </a:lnSpc>
              </a:pPr>
              <a:r>
                <a:rPr lang="en-US" sz="4700">
                  <a:solidFill>
                    <a:srgbClr val="000000"/>
                  </a:solidFill>
                  <a:latin typeface="AC Soft Icecream"/>
                </a:rPr>
                <a:t>Εμβόλια 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56000" y="2551937"/>
            <a:ext cx="6048000" cy="3855600"/>
            <a:chOff x="0" y="0"/>
            <a:chExt cx="127498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74980" cy="812800"/>
            </a:xfrm>
            <a:custGeom>
              <a:avLst/>
              <a:gdLst/>
              <a:ahLst/>
              <a:cxnLst/>
              <a:rect r="r" b="b" t="t" l="l"/>
              <a:pathLst>
                <a:path h="812800" w="1274980">
                  <a:moveTo>
                    <a:pt x="44803" y="0"/>
                  </a:moveTo>
                  <a:lnTo>
                    <a:pt x="1230178" y="0"/>
                  </a:lnTo>
                  <a:cubicBezTo>
                    <a:pt x="1254922" y="0"/>
                    <a:pt x="1274980" y="20059"/>
                    <a:pt x="1274980" y="44803"/>
                  </a:cubicBezTo>
                  <a:lnTo>
                    <a:pt x="1274980" y="767997"/>
                  </a:lnTo>
                  <a:cubicBezTo>
                    <a:pt x="1274980" y="792741"/>
                    <a:pt x="1254922" y="812800"/>
                    <a:pt x="1230178" y="812800"/>
                  </a:cubicBezTo>
                  <a:lnTo>
                    <a:pt x="44803" y="812800"/>
                  </a:lnTo>
                  <a:cubicBezTo>
                    <a:pt x="20059" y="812800"/>
                    <a:pt x="0" y="792741"/>
                    <a:pt x="0" y="767997"/>
                  </a:cubicBezTo>
                  <a:lnTo>
                    <a:pt x="0" y="44803"/>
                  </a:lnTo>
                  <a:cubicBezTo>
                    <a:pt x="0" y="20059"/>
                    <a:pt x="20059" y="0"/>
                    <a:pt x="44803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2287" r="0" b="-2287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693287"/>
            <a:ext cx="6698316" cy="3242713"/>
            <a:chOff x="0" y="0"/>
            <a:chExt cx="2400525" cy="116211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1162115"/>
            </a:xfrm>
            <a:custGeom>
              <a:avLst/>
              <a:gdLst/>
              <a:ahLst/>
              <a:cxnLst/>
              <a:rect r="r" b="b" t="t" l="l"/>
              <a:pathLst>
                <a:path h="1162115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1119350"/>
                  </a:lnTo>
                  <a:cubicBezTo>
                    <a:pt x="2400525" y="1130692"/>
                    <a:pt x="2396020" y="1141570"/>
                    <a:pt x="2388000" y="1149590"/>
                  </a:cubicBezTo>
                  <a:cubicBezTo>
                    <a:pt x="2379980" y="1157610"/>
                    <a:pt x="2369102" y="1162115"/>
                    <a:pt x="2357761" y="1162115"/>
                  </a:cubicBezTo>
                  <a:lnTo>
                    <a:pt x="42765" y="1162115"/>
                  </a:lnTo>
                  <a:cubicBezTo>
                    <a:pt x="31423" y="1162115"/>
                    <a:pt x="20545" y="1157610"/>
                    <a:pt x="12525" y="1149590"/>
                  </a:cubicBezTo>
                  <a:cubicBezTo>
                    <a:pt x="4506" y="1141570"/>
                    <a:pt x="0" y="1130692"/>
                    <a:pt x="0" y="1119350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D9D9D9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85725"/>
              <a:ext cx="2400525" cy="12478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>
                <a:lnSpc>
                  <a:spcPts val="4059"/>
                </a:lnSpc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   Αποτελεσματικότητα σε :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Iός της πολιομυελίτιδας 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Iός της Παρωτίτιδας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Σταφυλόκοκκος 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Στρεπτόκοκκος 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2268000"/>
            <a:chOff x="0" y="0"/>
            <a:chExt cx="2400525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812800"/>
            </a:xfrm>
            <a:custGeom>
              <a:avLst/>
              <a:gdLst/>
              <a:ahLst/>
              <a:cxnLst/>
              <a:rect r="r" b="b" t="t" l="l"/>
              <a:pathLst>
                <a:path h="81280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767724"/>
                  </a:lnTo>
                  <a:cubicBezTo>
                    <a:pt x="2400525" y="779679"/>
                    <a:pt x="2395776" y="791144"/>
                    <a:pt x="2387323" y="799597"/>
                  </a:cubicBezTo>
                  <a:cubicBezTo>
                    <a:pt x="2378869" y="808051"/>
                    <a:pt x="2367404" y="812800"/>
                    <a:pt x="2355449" y="812800"/>
                  </a:cubicBezTo>
                  <a:lnTo>
                    <a:pt x="45076" y="812800"/>
                  </a:lnTo>
                  <a:cubicBezTo>
                    <a:pt x="20181" y="812800"/>
                    <a:pt x="0" y="792619"/>
                    <a:pt x="0" y="76772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33350"/>
              <a:ext cx="2400525" cy="9461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580"/>
                </a:lnSpc>
              </a:pPr>
              <a:r>
                <a:rPr lang="en-US" sz="4700">
                  <a:solidFill>
                    <a:srgbClr val="000000"/>
                  </a:solidFill>
                  <a:latin typeface="AC Soft Icecream"/>
                </a:rPr>
                <a:t>Αντιοροί 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56000" y="2551937"/>
            <a:ext cx="6048000" cy="3855600"/>
            <a:chOff x="0" y="0"/>
            <a:chExt cx="127498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74980" cy="812800"/>
            </a:xfrm>
            <a:custGeom>
              <a:avLst/>
              <a:gdLst/>
              <a:ahLst/>
              <a:cxnLst/>
              <a:rect r="r" b="b" t="t" l="l"/>
              <a:pathLst>
                <a:path h="812800" w="1274980">
                  <a:moveTo>
                    <a:pt x="44803" y="0"/>
                  </a:moveTo>
                  <a:lnTo>
                    <a:pt x="1230178" y="0"/>
                  </a:lnTo>
                  <a:cubicBezTo>
                    <a:pt x="1254922" y="0"/>
                    <a:pt x="1274980" y="20059"/>
                    <a:pt x="1274980" y="44803"/>
                  </a:cubicBezTo>
                  <a:lnTo>
                    <a:pt x="1274980" y="767997"/>
                  </a:lnTo>
                  <a:cubicBezTo>
                    <a:pt x="1274980" y="792741"/>
                    <a:pt x="1254922" y="812800"/>
                    <a:pt x="1230178" y="812800"/>
                  </a:cubicBezTo>
                  <a:lnTo>
                    <a:pt x="44803" y="812800"/>
                  </a:lnTo>
                  <a:cubicBezTo>
                    <a:pt x="20059" y="812800"/>
                    <a:pt x="0" y="792741"/>
                    <a:pt x="0" y="767997"/>
                  </a:cubicBezTo>
                  <a:lnTo>
                    <a:pt x="0" y="44803"/>
                  </a:lnTo>
                  <a:cubicBezTo>
                    <a:pt x="0" y="20059"/>
                    <a:pt x="20059" y="0"/>
                    <a:pt x="44803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2287" r="0" b="-2287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693287"/>
            <a:ext cx="6698316" cy="3242713"/>
            <a:chOff x="0" y="0"/>
            <a:chExt cx="2400525" cy="116211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1162115"/>
            </a:xfrm>
            <a:custGeom>
              <a:avLst/>
              <a:gdLst/>
              <a:ahLst/>
              <a:cxnLst/>
              <a:rect r="r" b="b" t="t" l="l"/>
              <a:pathLst>
                <a:path h="1162115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1119350"/>
                  </a:lnTo>
                  <a:cubicBezTo>
                    <a:pt x="2400525" y="1130692"/>
                    <a:pt x="2396020" y="1141570"/>
                    <a:pt x="2388000" y="1149590"/>
                  </a:cubicBezTo>
                  <a:cubicBezTo>
                    <a:pt x="2379980" y="1157610"/>
                    <a:pt x="2369102" y="1162115"/>
                    <a:pt x="2357761" y="1162115"/>
                  </a:cubicBezTo>
                  <a:lnTo>
                    <a:pt x="42765" y="1162115"/>
                  </a:lnTo>
                  <a:cubicBezTo>
                    <a:pt x="31423" y="1162115"/>
                    <a:pt x="20545" y="1157610"/>
                    <a:pt x="12525" y="1149590"/>
                  </a:cubicBezTo>
                  <a:cubicBezTo>
                    <a:pt x="4506" y="1141570"/>
                    <a:pt x="0" y="1130692"/>
                    <a:pt x="0" y="1119350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D9D9D9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85725"/>
              <a:ext cx="2400525" cy="12478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>
                <a:lnSpc>
                  <a:spcPts val="4059"/>
                </a:lnSpc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   Αποτελεσματικότητα σε :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Iός της πολιομυελίτιδας 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Iός της Παρωτίτιδας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Σταφυλόκοκκος 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Στρεπτόκοκκος 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2268000"/>
            <a:chOff x="0" y="0"/>
            <a:chExt cx="2400525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812800"/>
            </a:xfrm>
            <a:custGeom>
              <a:avLst/>
              <a:gdLst/>
              <a:ahLst/>
              <a:cxnLst/>
              <a:rect r="r" b="b" t="t" l="l"/>
              <a:pathLst>
                <a:path h="81280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767724"/>
                  </a:lnTo>
                  <a:cubicBezTo>
                    <a:pt x="2400525" y="779679"/>
                    <a:pt x="2395776" y="791144"/>
                    <a:pt x="2387323" y="799597"/>
                  </a:cubicBezTo>
                  <a:cubicBezTo>
                    <a:pt x="2378869" y="808051"/>
                    <a:pt x="2367404" y="812800"/>
                    <a:pt x="2355449" y="812800"/>
                  </a:cubicBezTo>
                  <a:lnTo>
                    <a:pt x="45076" y="812800"/>
                  </a:lnTo>
                  <a:cubicBezTo>
                    <a:pt x="20181" y="812800"/>
                    <a:pt x="0" y="792619"/>
                    <a:pt x="0" y="76772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33350"/>
              <a:ext cx="2400525" cy="9461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580"/>
                </a:lnSpc>
              </a:pPr>
              <a:r>
                <a:rPr lang="en-US" sz="4700">
                  <a:solidFill>
                    <a:srgbClr val="000000"/>
                  </a:solidFill>
                  <a:latin typeface="AC Soft Icecream"/>
                </a:rPr>
                <a:t>Αντιοροί 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56000" y="2551937"/>
            <a:ext cx="6048000" cy="3855600"/>
            <a:chOff x="0" y="0"/>
            <a:chExt cx="127498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74980" cy="812800"/>
            </a:xfrm>
            <a:custGeom>
              <a:avLst/>
              <a:gdLst/>
              <a:ahLst/>
              <a:cxnLst/>
              <a:rect r="r" b="b" t="t" l="l"/>
              <a:pathLst>
                <a:path h="812800" w="1274980">
                  <a:moveTo>
                    <a:pt x="44803" y="0"/>
                  </a:moveTo>
                  <a:lnTo>
                    <a:pt x="1230178" y="0"/>
                  </a:lnTo>
                  <a:cubicBezTo>
                    <a:pt x="1254922" y="0"/>
                    <a:pt x="1274980" y="20059"/>
                    <a:pt x="1274980" y="44803"/>
                  </a:cubicBezTo>
                  <a:lnTo>
                    <a:pt x="1274980" y="767997"/>
                  </a:lnTo>
                  <a:cubicBezTo>
                    <a:pt x="1274980" y="792741"/>
                    <a:pt x="1254922" y="812800"/>
                    <a:pt x="1230178" y="812800"/>
                  </a:cubicBezTo>
                  <a:lnTo>
                    <a:pt x="44803" y="812800"/>
                  </a:lnTo>
                  <a:cubicBezTo>
                    <a:pt x="20059" y="812800"/>
                    <a:pt x="0" y="792741"/>
                    <a:pt x="0" y="767997"/>
                  </a:cubicBezTo>
                  <a:lnTo>
                    <a:pt x="0" y="44803"/>
                  </a:lnTo>
                  <a:cubicBezTo>
                    <a:pt x="0" y="20059"/>
                    <a:pt x="20059" y="0"/>
                    <a:pt x="44803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2287" r="0" b="-2287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693287"/>
            <a:ext cx="6698316" cy="3242713"/>
            <a:chOff x="0" y="0"/>
            <a:chExt cx="2400525" cy="116211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1162115"/>
            </a:xfrm>
            <a:custGeom>
              <a:avLst/>
              <a:gdLst/>
              <a:ahLst/>
              <a:cxnLst/>
              <a:rect r="r" b="b" t="t" l="l"/>
              <a:pathLst>
                <a:path h="1162115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1119350"/>
                  </a:lnTo>
                  <a:cubicBezTo>
                    <a:pt x="2400525" y="1130692"/>
                    <a:pt x="2396020" y="1141570"/>
                    <a:pt x="2388000" y="1149590"/>
                  </a:cubicBezTo>
                  <a:cubicBezTo>
                    <a:pt x="2379980" y="1157610"/>
                    <a:pt x="2369102" y="1162115"/>
                    <a:pt x="2357761" y="1162115"/>
                  </a:cubicBezTo>
                  <a:lnTo>
                    <a:pt x="42765" y="1162115"/>
                  </a:lnTo>
                  <a:cubicBezTo>
                    <a:pt x="31423" y="1162115"/>
                    <a:pt x="20545" y="1157610"/>
                    <a:pt x="12525" y="1149590"/>
                  </a:cubicBezTo>
                  <a:cubicBezTo>
                    <a:pt x="4506" y="1141570"/>
                    <a:pt x="0" y="1130692"/>
                    <a:pt x="0" y="1119350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D9D9D9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85725"/>
              <a:ext cx="2400525" cy="12478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>
                <a:lnSpc>
                  <a:spcPts val="4059"/>
                </a:lnSpc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   Αποτελεσματικότητα σε :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Iός της πολιομυελίτιδας 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Iός της Παρωτίτιδας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Σταφυλόκοκκος 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Στρεπτόκοκκος 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2268000"/>
            <a:chOff x="0" y="0"/>
            <a:chExt cx="2400525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812800"/>
            </a:xfrm>
            <a:custGeom>
              <a:avLst/>
              <a:gdLst/>
              <a:ahLst/>
              <a:cxnLst/>
              <a:rect r="r" b="b" t="t" l="l"/>
              <a:pathLst>
                <a:path h="81280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767724"/>
                  </a:lnTo>
                  <a:cubicBezTo>
                    <a:pt x="2400525" y="779679"/>
                    <a:pt x="2395776" y="791144"/>
                    <a:pt x="2387323" y="799597"/>
                  </a:cubicBezTo>
                  <a:cubicBezTo>
                    <a:pt x="2378869" y="808051"/>
                    <a:pt x="2367404" y="812800"/>
                    <a:pt x="2355449" y="812800"/>
                  </a:cubicBezTo>
                  <a:lnTo>
                    <a:pt x="45076" y="812800"/>
                  </a:lnTo>
                  <a:cubicBezTo>
                    <a:pt x="20181" y="812800"/>
                    <a:pt x="0" y="792619"/>
                    <a:pt x="0" y="76772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33350"/>
              <a:ext cx="2400525" cy="9461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580"/>
                </a:lnSpc>
              </a:pPr>
              <a:r>
                <a:rPr lang="en-US" sz="4700">
                  <a:solidFill>
                    <a:srgbClr val="000000"/>
                  </a:solidFill>
                  <a:latin typeface="AC Soft Icecream"/>
                </a:rPr>
                <a:t>Εμβόλια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56000" y="2551937"/>
            <a:ext cx="6048000" cy="3855600"/>
            <a:chOff x="0" y="0"/>
            <a:chExt cx="127498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74980" cy="812800"/>
            </a:xfrm>
            <a:custGeom>
              <a:avLst/>
              <a:gdLst/>
              <a:ahLst/>
              <a:cxnLst/>
              <a:rect r="r" b="b" t="t" l="l"/>
              <a:pathLst>
                <a:path h="812800" w="1274980">
                  <a:moveTo>
                    <a:pt x="44803" y="0"/>
                  </a:moveTo>
                  <a:lnTo>
                    <a:pt x="1230178" y="0"/>
                  </a:lnTo>
                  <a:cubicBezTo>
                    <a:pt x="1254922" y="0"/>
                    <a:pt x="1274980" y="20059"/>
                    <a:pt x="1274980" y="44803"/>
                  </a:cubicBezTo>
                  <a:lnTo>
                    <a:pt x="1274980" y="767997"/>
                  </a:lnTo>
                  <a:cubicBezTo>
                    <a:pt x="1274980" y="792741"/>
                    <a:pt x="1254922" y="812800"/>
                    <a:pt x="1230178" y="812800"/>
                  </a:cubicBezTo>
                  <a:lnTo>
                    <a:pt x="44803" y="812800"/>
                  </a:lnTo>
                  <a:cubicBezTo>
                    <a:pt x="20059" y="812800"/>
                    <a:pt x="0" y="792741"/>
                    <a:pt x="0" y="767997"/>
                  </a:cubicBezTo>
                  <a:lnTo>
                    <a:pt x="0" y="44803"/>
                  </a:lnTo>
                  <a:cubicBezTo>
                    <a:pt x="0" y="20059"/>
                    <a:pt x="20059" y="0"/>
                    <a:pt x="44803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2287" r="0" b="-2287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693287"/>
            <a:ext cx="6698316" cy="3242713"/>
            <a:chOff x="0" y="0"/>
            <a:chExt cx="2400525" cy="116211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1162115"/>
            </a:xfrm>
            <a:custGeom>
              <a:avLst/>
              <a:gdLst/>
              <a:ahLst/>
              <a:cxnLst/>
              <a:rect r="r" b="b" t="t" l="l"/>
              <a:pathLst>
                <a:path h="1162115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1119350"/>
                  </a:lnTo>
                  <a:cubicBezTo>
                    <a:pt x="2400525" y="1130692"/>
                    <a:pt x="2396020" y="1141570"/>
                    <a:pt x="2388000" y="1149590"/>
                  </a:cubicBezTo>
                  <a:cubicBezTo>
                    <a:pt x="2379980" y="1157610"/>
                    <a:pt x="2369102" y="1162115"/>
                    <a:pt x="2357761" y="1162115"/>
                  </a:cubicBezTo>
                  <a:lnTo>
                    <a:pt x="42765" y="1162115"/>
                  </a:lnTo>
                  <a:cubicBezTo>
                    <a:pt x="31423" y="1162115"/>
                    <a:pt x="20545" y="1157610"/>
                    <a:pt x="12525" y="1149590"/>
                  </a:cubicBezTo>
                  <a:cubicBezTo>
                    <a:pt x="4506" y="1141570"/>
                    <a:pt x="0" y="1130692"/>
                    <a:pt x="0" y="1119350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D9D9D9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85725"/>
              <a:ext cx="2400525" cy="12478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>
                <a:lnSpc>
                  <a:spcPts val="4059"/>
                </a:lnSpc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   Αποτελεσματικότητα σε :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Κολοβακτηρίδιο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Σαλμονέλα 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Σιγκέλλα 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Κλωστηρίδιο 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2268000"/>
            <a:chOff x="0" y="0"/>
            <a:chExt cx="2400525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812800"/>
            </a:xfrm>
            <a:custGeom>
              <a:avLst/>
              <a:gdLst/>
              <a:ahLst/>
              <a:cxnLst/>
              <a:rect r="r" b="b" t="t" l="l"/>
              <a:pathLst>
                <a:path h="81280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767724"/>
                  </a:lnTo>
                  <a:cubicBezTo>
                    <a:pt x="2400525" y="779679"/>
                    <a:pt x="2395776" y="791144"/>
                    <a:pt x="2387323" y="799597"/>
                  </a:cubicBezTo>
                  <a:cubicBezTo>
                    <a:pt x="2378869" y="808051"/>
                    <a:pt x="2367404" y="812800"/>
                    <a:pt x="2355449" y="812800"/>
                  </a:cubicBezTo>
                  <a:lnTo>
                    <a:pt x="45076" y="812800"/>
                  </a:lnTo>
                  <a:cubicBezTo>
                    <a:pt x="20181" y="812800"/>
                    <a:pt x="0" y="792619"/>
                    <a:pt x="0" y="76772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33350"/>
              <a:ext cx="2400525" cy="9461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580"/>
                </a:lnSpc>
              </a:pPr>
              <a:r>
                <a:rPr lang="en-US" sz="4700">
                  <a:solidFill>
                    <a:srgbClr val="000000"/>
                  </a:solidFill>
                  <a:latin typeface="AC Soft Icecream"/>
                </a:rPr>
                <a:t>Εμβόλια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56000" y="2551937"/>
            <a:ext cx="6048000" cy="3855600"/>
            <a:chOff x="0" y="0"/>
            <a:chExt cx="127498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74980" cy="812800"/>
            </a:xfrm>
            <a:custGeom>
              <a:avLst/>
              <a:gdLst/>
              <a:ahLst/>
              <a:cxnLst/>
              <a:rect r="r" b="b" t="t" l="l"/>
              <a:pathLst>
                <a:path h="812800" w="1274980">
                  <a:moveTo>
                    <a:pt x="44803" y="0"/>
                  </a:moveTo>
                  <a:lnTo>
                    <a:pt x="1230178" y="0"/>
                  </a:lnTo>
                  <a:cubicBezTo>
                    <a:pt x="1254922" y="0"/>
                    <a:pt x="1274980" y="20059"/>
                    <a:pt x="1274980" y="44803"/>
                  </a:cubicBezTo>
                  <a:lnTo>
                    <a:pt x="1274980" y="767997"/>
                  </a:lnTo>
                  <a:cubicBezTo>
                    <a:pt x="1274980" y="792741"/>
                    <a:pt x="1254922" y="812800"/>
                    <a:pt x="1230178" y="812800"/>
                  </a:cubicBezTo>
                  <a:lnTo>
                    <a:pt x="44803" y="812800"/>
                  </a:lnTo>
                  <a:cubicBezTo>
                    <a:pt x="20059" y="812800"/>
                    <a:pt x="0" y="792741"/>
                    <a:pt x="0" y="767997"/>
                  </a:cubicBezTo>
                  <a:lnTo>
                    <a:pt x="0" y="44803"/>
                  </a:lnTo>
                  <a:cubicBezTo>
                    <a:pt x="0" y="20059"/>
                    <a:pt x="20059" y="0"/>
                    <a:pt x="44803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2287" r="0" b="-2287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693287"/>
            <a:ext cx="6698316" cy="3242713"/>
            <a:chOff x="0" y="0"/>
            <a:chExt cx="2400525" cy="116211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1162115"/>
            </a:xfrm>
            <a:custGeom>
              <a:avLst/>
              <a:gdLst/>
              <a:ahLst/>
              <a:cxnLst/>
              <a:rect r="r" b="b" t="t" l="l"/>
              <a:pathLst>
                <a:path h="1162115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1119350"/>
                  </a:lnTo>
                  <a:cubicBezTo>
                    <a:pt x="2400525" y="1130692"/>
                    <a:pt x="2396020" y="1141570"/>
                    <a:pt x="2388000" y="1149590"/>
                  </a:cubicBezTo>
                  <a:cubicBezTo>
                    <a:pt x="2379980" y="1157610"/>
                    <a:pt x="2369102" y="1162115"/>
                    <a:pt x="2357761" y="1162115"/>
                  </a:cubicBezTo>
                  <a:lnTo>
                    <a:pt x="42765" y="1162115"/>
                  </a:lnTo>
                  <a:cubicBezTo>
                    <a:pt x="31423" y="1162115"/>
                    <a:pt x="20545" y="1157610"/>
                    <a:pt x="12525" y="1149590"/>
                  </a:cubicBezTo>
                  <a:cubicBezTo>
                    <a:pt x="4506" y="1141570"/>
                    <a:pt x="0" y="1130692"/>
                    <a:pt x="0" y="1119350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D9D9D9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85725"/>
              <a:ext cx="2400525" cy="12478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>
                <a:lnSpc>
                  <a:spcPts val="4059"/>
                </a:lnSpc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   Αποτελεσματικότητα σε :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Κολοβακτηρίδιο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Σαλμονέλα 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Σιγκέλλα 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Κλωστηρίδιο 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2268000"/>
            <a:chOff x="0" y="0"/>
            <a:chExt cx="2400525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812800"/>
            </a:xfrm>
            <a:custGeom>
              <a:avLst/>
              <a:gdLst/>
              <a:ahLst/>
              <a:cxnLst/>
              <a:rect r="r" b="b" t="t" l="l"/>
              <a:pathLst>
                <a:path h="81280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767724"/>
                  </a:lnTo>
                  <a:cubicBezTo>
                    <a:pt x="2400525" y="779679"/>
                    <a:pt x="2395776" y="791144"/>
                    <a:pt x="2387323" y="799597"/>
                  </a:cubicBezTo>
                  <a:cubicBezTo>
                    <a:pt x="2378869" y="808051"/>
                    <a:pt x="2367404" y="812800"/>
                    <a:pt x="2355449" y="812800"/>
                  </a:cubicBezTo>
                  <a:lnTo>
                    <a:pt x="45076" y="812800"/>
                  </a:lnTo>
                  <a:cubicBezTo>
                    <a:pt x="20181" y="812800"/>
                    <a:pt x="0" y="792619"/>
                    <a:pt x="0" y="76772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33350"/>
              <a:ext cx="2400525" cy="9461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580"/>
                </a:lnSpc>
              </a:pPr>
              <a:r>
                <a:rPr lang="en-US" sz="4700">
                  <a:solidFill>
                    <a:srgbClr val="000000"/>
                  </a:solidFill>
                  <a:latin typeface="AC Soft Icecream"/>
                </a:rPr>
                <a:t>Αντιοροί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56000" y="2551937"/>
            <a:ext cx="6048000" cy="3855600"/>
            <a:chOff x="0" y="0"/>
            <a:chExt cx="127498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74980" cy="812800"/>
            </a:xfrm>
            <a:custGeom>
              <a:avLst/>
              <a:gdLst/>
              <a:ahLst/>
              <a:cxnLst/>
              <a:rect r="r" b="b" t="t" l="l"/>
              <a:pathLst>
                <a:path h="812800" w="1274980">
                  <a:moveTo>
                    <a:pt x="44803" y="0"/>
                  </a:moveTo>
                  <a:lnTo>
                    <a:pt x="1230178" y="0"/>
                  </a:lnTo>
                  <a:cubicBezTo>
                    <a:pt x="1254922" y="0"/>
                    <a:pt x="1274980" y="20059"/>
                    <a:pt x="1274980" y="44803"/>
                  </a:cubicBezTo>
                  <a:lnTo>
                    <a:pt x="1274980" y="767997"/>
                  </a:lnTo>
                  <a:cubicBezTo>
                    <a:pt x="1274980" y="792741"/>
                    <a:pt x="1254922" y="812800"/>
                    <a:pt x="1230178" y="812800"/>
                  </a:cubicBezTo>
                  <a:lnTo>
                    <a:pt x="44803" y="812800"/>
                  </a:lnTo>
                  <a:cubicBezTo>
                    <a:pt x="20059" y="812800"/>
                    <a:pt x="0" y="792741"/>
                    <a:pt x="0" y="767997"/>
                  </a:cubicBezTo>
                  <a:lnTo>
                    <a:pt x="0" y="44803"/>
                  </a:lnTo>
                  <a:cubicBezTo>
                    <a:pt x="0" y="20059"/>
                    <a:pt x="20059" y="0"/>
                    <a:pt x="44803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2287" r="0" b="-2287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693287"/>
            <a:ext cx="6698316" cy="3242713"/>
            <a:chOff x="0" y="0"/>
            <a:chExt cx="2400525" cy="116211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1162115"/>
            </a:xfrm>
            <a:custGeom>
              <a:avLst/>
              <a:gdLst/>
              <a:ahLst/>
              <a:cxnLst/>
              <a:rect r="r" b="b" t="t" l="l"/>
              <a:pathLst>
                <a:path h="1162115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1119350"/>
                  </a:lnTo>
                  <a:cubicBezTo>
                    <a:pt x="2400525" y="1130692"/>
                    <a:pt x="2396020" y="1141570"/>
                    <a:pt x="2388000" y="1149590"/>
                  </a:cubicBezTo>
                  <a:cubicBezTo>
                    <a:pt x="2379980" y="1157610"/>
                    <a:pt x="2369102" y="1162115"/>
                    <a:pt x="2357761" y="1162115"/>
                  </a:cubicBezTo>
                  <a:lnTo>
                    <a:pt x="42765" y="1162115"/>
                  </a:lnTo>
                  <a:cubicBezTo>
                    <a:pt x="31423" y="1162115"/>
                    <a:pt x="20545" y="1157610"/>
                    <a:pt x="12525" y="1149590"/>
                  </a:cubicBezTo>
                  <a:cubicBezTo>
                    <a:pt x="4506" y="1141570"/>
                    <a:pt x="0" y="1130692"/>
                    <a:pt x="0" y="1119350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D9D9D9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85725"/>
              <a:ext cx="2400525" cy="12478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>
                <a:lnSpc>
                  <a:spcPts val="4059"/>
                </a:lnSpc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   Αποτελεσματικότητα σε :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Κολοβακτηρίδιο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Σαλμονέλα 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Σιγκέλλα 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Κλωστηρίδιο 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2268000"/>
            <a:chOff x="0" y="0"/>
            <a:chExt cx="2400525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812800"/>
            </a:xfrm>
            <a:custGeom>
              <a:avLst/>
              <a:gdLst/>
              <a:ahLst/>
              <a:cxnLst/>
              <a:rect r="r" b="b" t="t" l="l"/>
              <a:pathLst>
                <a:path h="81280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767724"/>
                  </a:lnTo>
                  <a:cubicBezTo>
                    <a:pt x="2400525" y="779679"/>
                    <a:pt x="2395776" y="791144"/>
                    <a:pt x="2387323" y="799597"/>
                  </a:cubicBezTo>
                  <a:cubicBezTo>
                    <a:pt x="2378869" y="808051"/>
                    <a:pt x="2367404" y="812800"/>
                    <a:pt x="2355449" y="812800"/>
                  </a:cubicBezTo>
                  <a:lnTo>
                    <a:pt x="45076" y="812800"/>
                  </a:lnTo>
                  <a:cubicBezTo>
                    <a:pt x="20181" y="812800"/>
                    <a:pt x="0" y="792619"/>
                    <a:pt x="0" y="76772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33350"/>
              <a:ext cx="2400525" cy="9461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580"/>
                </a:lnSpc>
              </a:pPr>
              <a:r>
                <a:rPr lang="en-US" sz="4700">
                  <a:solidFill>
                    <a:srgbClr val="000000"/>
                  </a:solidFill>
                  <a:latin typeface="AC Soft Icecream"/>
                </a:rPr>
                <a:t>Αντιοροί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56000" y="2551937"/>
            <a:ext cx="6048000" cy="3855600"/>
            <a:chOff x="0" y="0"/>
            <a:chExt cx="127498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74980" cy="812800"/>
            </a:xfrm>
            <a:custGeom>
              <a:avLst/>
              <a:gdLst/>
              <a:ahLst/>
              <a:cxnLst/>
              <a:rect r="r" b="b" t="t" l="l"/>
              <a:pathLst>
                <a:path h="812800" w="1274980">
                  <a:moveTo>
                    <a:pt x="44803" y="0"/>
                  </a:moveTo>
                  <a:lnTo>
                    <a:pt x="1230178" y="0"/>
                  </a:lnTo>
                  <a:cubicBezTo>
                    <a:pt x="1254922" y="0"/>
                    <a:pt x="1274980" y="20059"/>
                    <a:pt x="1274980" y="44803"/>
                  </a:cubicBezTo>
                  <a:lnTo>
                    <a:pt x="1274980" y="767997"/>
                  </a:lnTo>
                  <a:cubicBezTo>
                    <a:pt x="1274980" y="792741"/>
                    <a:pt x="1254922" y="812800"/>
                    <a:pt x="1230178" y="812800"/>
                  </a:cubicBezTo>
                  <a:lnTo>
                    <a:pt x="44803" y="812800"/>
                  </a:lnTo>
                  <a:cubicBezTo>
                    <a:pt x="20059" y="812800"/>
                    <a:pt x="0" y="792741"/>
                    <a:pt x="0" y="767997"/>
                  </a:cubicBezTo>
                  <a:lnTo>
                    <a:pt x="0" y="44803"/>
                  </a:lnTo>
                  <a:cubicBezTo>
                    <a:pt x="0" y="20059"/>
                    <a:pt x="20059" y="0"/>
                    <a:pt x="44803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2287" r="0" b="-2287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693287"/>
            <a:ext cx="6698316" cy="3242713"/>
            <a:chOff x="0" y="0"/>
            <a:chExt cx="2400525" cy="116211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1162115"/>
            </a:xfrm>
            <a:custGeom>
              <a:avLst/>
              <a:gdLst/>
              <a:ahLst/>
              <a:cxnLst/>
              <a:rect r="r" b="b" t="t" l="l"/>
              <a:pathLst>
                <a:path h="1162115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1119350"/>
                  </a:lnTo>
                  <a:cubicBezTo>
                    <a:pt x="2400525" y="1130692"/>
                    <a:pt x="2396020" y="1141570"/>
                    <a:pt x="2388000" y="1149590"/>
                  </a:cubicBezTo>
                  <a:cubicBezTo>
                    <a:pt x="2379980" y="1157610"/>
                    <a:pt x="2369102" y="1162115"/>
                    <a:pt x="2357761" y="1162115"/>
                  </a:cubicBezTo>
                  <a:lnTo>
                    <a:pt x="42765" y="1162115"/>
                  </a:lnTo>
                  <a:cubicBezTo>
                    <a:pt x="31423" y="1162115"/>
                    <a:pt x="20545" y="1157610"/>
                    <a:pt x="12525" y="1149590"/>
                  </a:cubicBezTo>
                  <a:cubicBezTo>
                    <a:pt x="4506" y="1141570"/>
                    <a:pt x="0" y="1130692"/>
                    <a:pt x="0" y="1119350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D9D9D9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85725"/>
              <a:ext cx="2400525" cy="12478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>
                <a:lnSpc>
                  <a:spcPts val="4059"/>
                </a:lnSpc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   Αποτελεσματικότητα σε :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Κολοβακτηρίδιο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Σαλμονέλα 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Σιγκέλλα 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Κλωστηρίδιο 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2268000"/>
            <a:chOff x="0" y="0"/>
            <a:chExt cx="2400525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812800"/>
            </a:xfrm>
            <a:custGeom>
              <a:avLst/>
              <a:gdLst/>
              <a:ahLst/>
              <a:cxnLst/>
              <a:rect r="r" b="b" t="t" l="l"/>
              <a:pathLst>
                <a:path h="81280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767724"/>
                  </a:lnTo>
                  <a:cubicBezTo>
                    <a:pt x="2400525" y="779679"/>
                    <a:pt x="2395776" y="791144"/>
                    <a:pt x="2387323" y="799597"/>
                  </a:cubicBezTo>
                  <a:cubicBezTo>
                    <a:pt x="2378869" y="808051"/>
                    <a:pt x="2367404" y="812800"/>
                    <a:pt x="2355449" y="812800"/>
                  </a:cubicBezTo>
                  <a:lnTo>
                    <a:pt x="45076" y="812800"/>
                  </a:lnTo>
                  <a:cubicBezTo>
                    <a:pt x="20181" y="812800"/>
                    <a:pt x="0" y="792619"/>
                    <a:pt x="0" y="76772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33350"/>
              <a:ext cx="2400525" cy="9461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580"/>
                </a:lnSpc>
              </a:pPr>
              <a:r>
                <a:rPr lang="en-US" sz="4700">
                  <a:solidFill>
                    <a:srgbClr val="000000"/>
                  </a:solidFill>
                  <a:latin typeface="AC Soft Icecream"/>
                </a:rPr>
                <a:t>Εμβόλια 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56000" y="2551937"/>
            <a:ext cx="6048000" cy="3855600"/>
            <a:chOff x="0" y="0"/>
            <a:chExt cx="127498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74980" cy="812800"/>
            </a:xfrm>
            <a:custGeom>
              <a:avLst/>
              <a:gdLst/>
              <a:ahLst/>
              <a:cxnLst/>
              <a:rect r="r" b="b" t="t" l="l"/>
              <a:pathLst>
                <a:path h="812800" w="1274980">
                  <a:moveTo>
                    <a:pt x="44803" y="0"/>
                  </a:moveTo>
                  <a:lnTo>
                    <a:pt x="1230178" y="0"/>
                  </a:lnTo>
                  <a:cubicBezTo>
                    <a:pt x="1254922" y="0"/>
                    <a:pt x="1274980" y="20059"/>
                    <a:pt x="1274980" y="44803"/>
                  </a:cubicBezTo>
                  <a:lnTo>
                    <a:pt x="1274980" y="767997"/>
                  </a:lnTo>
                  <a:cubicBezTo>
                    <a:pt x="1274980" y="792741"/>
                    <a:pt x="1254922" y="812800"/>
                    <a:pt x="1230178" y="812800"/>
                  </a:cubicBezTo>
                  <a:lnTo>
                    <a:pt x="44803" y="812800"/>
                  </a:lnTo>
                  <a:cubicBezTo>
                    <a:pt x="20059" y="812800"/>
                    <a:pt x="0" y="792741"/>
                    <a:pt x="0" y="767997"/>
                  </a:cubicBezTo>
                  <a:lnTo>
                    <a:pt x="0" y="44803"/>
                  </a:lnTo>
                  <a:cubicBezTo>
                    <a:pt x="0" y="20059"/>
                    <a:pt x="20059" y="0"/>
                    <a:pt x="44803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2287" r="0" b="-2287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693287"/>
            <a:ext cx="6698316" cy="3315437"/>
            <a:chOff x="0" y="0"/>
            <a:chExt cx="2400525" cy="118817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1188178"/>
            </a:xfrm>
            <a:custGeom>
              <a:avLst/>
              <a:gdLst/>
              <a:ahLst/>
              <a:cxnLst/>
              <a:rect r="r" b="b" t="t" l="l"/>
              <a:pathLst>
                <a:path h="1188178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1145413"/>
                  </a:lnTo>
                  <a:cubicBezTo>
                    <a:pt x="2400525" y="1156755"/>
                    <a:pt x="2396020" y="1167632"/>
                    <a:pt x="2388000" y="1175652"/>
                  </a:cubicBezTo>
                  <a:cubicBezTo>
                    <a:pt x="2379980" y="1183672"/>
                    <a:pt x="2369102" y="1188178"/>
                    <a:pt x="2357761" y="1188178"/>
                  </a:cubicBezTo>
                  <a:lnTo>
                    <a:pt x="42765" y="1188178"/>
                  </a:lnTo>
                  <a:cubicBezTo>
                    <a:pt x="31423" y="1188178"/>
                    <a:pt x="20545" y="1183672"/>
                    <a:pt x="12525" y="1175652"/>
                  </a:cubicBezTo>
                  <a:cubicBezTo>
                    <a:pt x="4506" y="1167632"/>
                    <a:pt x="0" y="1156755"/>
                    <a:pt x="0" y="1145413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D9D9D9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85725"/>
              <a:ext cx="2400525" cy="12739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>
                <a:lnSpc>
                  <a:spcPts val="4059"/>
                </a:lnSpc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   Αποτελεσματικότητα σε :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Πνευμονιόκοκκος 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Βάκιλλος 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Ελικοβακτήριο του πυλωρού 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Μυκοβακτηρίδιο της φυματίωσης 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2268000"/>
            <a:chOff x="0" y="0"/>
            <a:chExt cx="2400525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812800"/>
            </a:xfrm>
            <a:custGeom>
              <a:avLst/>
              <a:gdLst/>
              <a:ahLst/>
              <a:cxnLst/>
              <a:rect r="r" b="b" t="t" l="l"/>
              <a:pathLst>
                <a:path h="81280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767724"/>
                  </a:lnTo>
                  <a:cubicBezTo>
                    <a:pt x="2400525" y="779679"/>
                    <a:pt x="2395776" y="791144"/>
                    <a:pt x="2387323" y="799597"/>
                  </a:cubicBezTo>
                  <a:cubicBezTo>
                    <a:pt x="2378869" y="808051"/>
                    <a:pt x="2367404" y="812800"/>
                    <a:pt x="2355449" y="812800"/>
                  </a:cubicBezTo>
                  <a:lnTo>
                    <a:pt x="45076" y="812800"/>
                  </a:lnTo>
                  <a:cubicBezTo>
                    <a:pt x="20181" y="812800"/>
                    <a:pt x="0" y="792619"/>
                    <a:pt x="0" y="76772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33350"/>
              <a:ext cx="2400525" cy="9461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580"/>
                </a:lnSpc>
              </a:pPr>
              <a:r>
                <a:rPr lang="en-US" sz="4700">
                  <a:solidFill>
                    <a:srgbClr val="000000"/>
                  </a:solidFill>
                  <a:latin typeface="AC Soft Icecream"/>
                </a:rPr>
                <a:t>Εμβόλια 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56000" y="2551937"/>
            <a:ext cx="6048000" cy="3855600"/>
            <a:chOff x="0" y="0"/>
            <a:chExt cx="127498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74980" cy="812800"/>
            </a:xfrm>
            <a:custGeom>
              <a:avLst/>
              <a:gdLst/>
              <a:ahLst/>
              <a:cxnLst/>
              <a:rect r="r" b="b" t="t" l="l"/>
              <a:pathLst>
                <a:path h="812800" w="1274980">
                  <a:moveTo>
                    <a:pt x="44803" y="0"/>
                  </a:moveTo>
                  <a:lnTo>
                    <a:pt x="1230178" y="0"/>
                  </a:lnTo>
                  <a:cubicBezTo>
                    <a:pt x="1254922" y="0"/>
                    <a:pt x="1274980" y="20059"/>
                    <a:pt x="1274980" y="44803"/>
                  </a:cubicBezTo>
                  <a:lnTo>
                    <a:pt x="1274980" y="767997"/>
                  </a:lnTo>
                  <a:cubicBezTo>
                    <a:pt x="1274980" y="792741"/>
                    <a:pt x="1254922" y="812800"/>
                    <a:pt x="1230178" y="812800"/>
                  </a:cubicBezTo>
                  <a:lnTo>
                    <a:pt x="44803" y="812800"/>
                  </a:lnTo>
                  <a:cubicBezTo>
                    <a:pt x="20059" y="812800"/>
                    <a:pt x="0" y="792741"/>
                    <a:pt x="0" y="767997"/>
                  </a:cubicBezTo>
                  <a:lnTo>
                    <a:pt x="0" y="44803"/>
                  </a:lnTo>
                  <a:cubicBezTo>
                    <a:pt x="0" y="20059"/>
                    <a:pt x="20059" y="0"/>
                    <a:pt x="44803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2287" r="0" b="-2287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693287"/>
            <a:ext cx="6698316" cy="3315437"/>
            <a:chOff x="0" y="0"/>
            <a:chExt cx="2400525" cy="118817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1188178"/>
            </a:xfrm>
            <a:custGeom>
              <a:avLst/>
              <a:gdLst/>
              <a:ahLst/>
              <a:cxnLst/>
              <a:rect r="r" b="b" t="t" l="l"/>
              <a:pathLst>
                <a:path h="1188178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1145413"/>
                  </a:lnTo>
                  <a:cubicBezTo>
                    <a:pt x="2400525" y="1156755"/>
                    <a:pt x="2396020" y="1167632"/>
                    <a:pt x="2388000" y="1175652"/>
                  </a:cubicBezTo>
                  <a:cubicBezTo>
                    <a:pt x="2379980" y="1183672"/>
                    <a:pt x="2369102" y="1188178"/>
                    <a:pt x="2357761" y="1188178"/>
                  </a:cubicBezTo>
                  <a:lnTo>
                    <a:pt x="42765" y="1188178"/>
                  </a:lnTo>
                  <a:cubicBezTo>
                    <a:pt x="31423" y="1188178"/>
                    <a:pt x="20545" y="1183672"/>
                    <a:pt x="12525" y="1175652"/>
                  </a:cubicBezTo>
                  <a:cubicBezTo>
                    <a:pt x="4506" y="1167632"/>
                    <a:pt x="0" y="1156755"/>
                    <a:pt x="0" y="1145413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D9D9D9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85725"/>
              <a:ext cx="2400525" cy="12739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>
                <a:lnSpc>
                  <a:spcPts val="4059"/>
                </a:lnSpc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   Αποτελεσματικότητα σε :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Πνευμονιόκοκκος 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Βάκιλλος 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Ελικοβακτήριο του πυλωρού 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Μυκοβακτηρίδιο της φυματίωσης 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2268000"/>
            <a:chOff x="0" y="0"/>
            <a:chExt cx="2400525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812800"/>
            </a:xfrm>
            <a:custGeom>
              <a:avLst/>
              <a:gdLst/>
              <a:ahLst/>
              <a:cxnLst/>
              <a:rect r="r" b="b" t="t" l="l"/>
              <a:pathLst>
                <a:path h="81280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767724"/>
                  </a:lnTo>
                  <a:cubicBezTo>
                    <a:pt x="2400525" y="779679"/>
                    <a:pt x="2395776" y="791144"/>
                    <a:pt x="2387323" y="799597"/>
                  </a:cubicBezTo>
                  <a:cubicBezTo>
                    <a:pt x="2378869" y="808051"/>
                    <a:pt x="2367404" y="812800"/>
                    <a:pt x="2355449" y="812800"/>
                  </a:cubicBezTo>
                  <a:lnTo>
                    <a:pt x="45076" y="812800"/>
                  </a:lnTo>
                  <a:cubicBezTo>
                    <a:pt x="20181" y="812800"/>
                    <a:pt x="0" y="792619"/>
                    <a:pt x="0" y="76772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33350"/>
              <a:ext cx="2400525" cy="9461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580"/>
                </a:lnSpc>
              </a:pPr>
              <a:r>
                <a:rPr lang="en-US" sz="4700">
                  <a:solidFill>
                    <a:srgbClr val="000000"/>
                  </a:solidFill>
                  <a:latin typeface="AC Soft Icecream"/>
                </a:rPr>
                <a:t>Αντιοροί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56000" y="2551937"/>
            <a:ext cx="6048000" cy="3855600"/>
            <a:chOff x="0" y="0"/>
            <a:chExt cx="127498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74980" cy="812800"/>
            </a:xfrm>
            <a:custGeom>
              <a:avLst/>
              <a:gdLst/>
              <a:ahLst/>
              <a:cxnLst/>
              <a:rect r="r" b="b" t="t" l="l"/>
              <a:pathLst>
                <a:path h="812800" w="1274980">
                  <a:moveTo>
                    <a:pt x="44803" y="0"/>
                  </a:moveTo>
                  <a:lnTo>
                    <a:pt x="1230178" y="0"/>
                  </a:lnTo>
                  <a:cubicBezTo>
                    <a:pt x="1254922" y="0"/>
                    <a:pt x="1274980" y="20059"/>
                    <a:pt x="1274980" y="44803"/>
                  </a:cubicBezTo>
                  <a:lnTo>
                    <a:pt x="1274980" y="767997"/>
                  </a:lnTo>
                  <a:cubicBezTo>
                    <a:pt x="1274980" y="792741"/>
                    <a:pt x="1254922" y="812800"/>
                    <a:pt x="1230178" y="812800"/>
                  </a:cubicBezTo>
                  <a:lnTo>
                    <a:pt x="44803" y="812800"/>
                  </a:lnTo>
                  <a:cubicBezTo>
                    <a:pt x="20059" y="812800"/>
                    <a:pt x="0" y="792741"/>
                    <a:pt x="0" y="767997"/>
                  </a:cubicBezTo>
                  <a:lnTo>
                    <a:pt x="0" y="44803"/>
                  </a:lnTo>
                  <a:cubicBezTo>
                    <a:pt x="0" y="20059"/>
                    <a:pt x="20059" y="0"/>
                    <a:pt x="44803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2287" r="0" b="-2287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693287"/>
            <a:ext cx="6698316" cy="3315437"/>
            <a:chOff x="0" y="0"/>
            <a:chExt cx="2400525" cy="118817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1188178"/>
            </a:xfrm>
            <a:custGeom>
              <a:avLst/>
              <a:gdLst/>
              <a:ahLst/>
              <a:cxnLst/>
              <a:rect r="r" b="b" t="t" l="l"/>
              <a:pathLst>
                <a:path h="1188178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1145413"/>
                  </a:lnTo>
                  <a:cubicBezTo>
                    <a:pt x="2400525" y="1156755"/>
                    <a:pt x="2396020" y="1167632"/>
                    <a:pt x="2388000" y="1175652"/>
                  </a:cubicBezTo>
                  <a:cubicBezTo>
                    <a:pt x="2379980" y="1183672"/>
                    <a:pt x="2369102" y="1188178"/>
                    <a:pt x="2357761" y="1188178"/>
                  </a:cubicBezTo>
                  <a:lnTo>
                    <a:pt x="42765" y="1188178"/>
                  </a:lnTo>
                  <a:cubicBezTo>
                    <a:pt x="31423" y="1188178"/>
                    <a:pt x="20545" y="1183672"/>
                    <a:pt x="12525" y="1175652"/>
                  </a:cubicBezTo>
                  <a:cubicBezTo>
                    <a:pt x="4506" y="1167632"/>
                    <a:pt x="0" y="1156755"/>
                    <a:pt x="0" y="1145413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D9D9D9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85725"/>
              <a:ext cx="2400525" cy="12739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>
                <a:lnSpc>
                  <a:spcPts val="4059"/>
                </a:lnSpc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   Αποτελεσματικότητα σε :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Πνευμονιόκοκκος 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Βάκιλλος 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Ελικοβακτήριο του πυλωρού 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Μυκοβακτηρίδιο της φυματίωσης 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2268000"/>
            <a:chOff x="0" y="0"/>
            <a:chExt cx="2400525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812800"/>
            </a:xfrm>
            <a:custGeom>
              <a:avLst/>
              <a:gdLst/>
              <a:ahLst/>
              <a:cxnLst/>
              <a:rect r="r" b="b" t="t" l="l"/>
              <a:pathLst>
                <a:path h="81280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767724"/>
                  </a:lnTo>
                  <a:cubicBezTo>
                    <a:pt x="2400525" y="779679"/>
                    <a:pt x="2395776" y="791144"/>
                    <a:pt x="2387323" y="799597"/>
                  </a:cubicBezTo>
                  <a:cubicBezTo>
                    <a:pt x="2378869" y="808051"/>
                    <a:pt x="2367404" y="812800"/>
                    <a:pt x="2355449" y="812800"/>
                  </a:cubicBezTo>
                  <a:lnTo>
                    <a:pt x="45076" y="812800"/>
                  </a:lnTo>
                  <a:cubicBezTo>
                    <a:pt x="20181" y="812800"/>
                    <a:pt x="0" y="792619"/>
                    <a:pt x="0" y="76772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33350"/>
              <a:ext cx="2400525" cy="9461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580"/>
                </a:lnSpc>
              </a:pPr>
              <a:r>
                <a:rPr lang="en-US" sz="4700">
                  <a:solidFill>
                    <a:srgbClr val="000000"/>
                  </a:solidFill>
                  <a:latin typeface="AC Soft Icecream"/>
                </a:rPr>
                <a:t>Εμβόλια 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56000" y="2551937"/>
            <a:ext cx="6048000" cy="3855600"/>
            <a:chOff x="0" y="0"/>
            <a:chExt cx="127498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74980" cy="812800"/>
            </a:xfrm>
            <a:custGeom>
              <a:avLst/>
              <a:gdLst/>
              <a:ahLst/>
              <a:cxnLst/>
              <a:rect r="r" b="b" t="t" l="l"/>
              <a:pathLst>
                <a:path h="812800" w="1274980">
                  <a:moveTo>
                    <a:pt x="44803" y="0"/>
                  </a:moveTo>
                  <a:lnTo>
                    <a:pt x="1230178" y="0"/>
                  </a:lnTo>
                  <a:cubicBezTo>
                    <a:pt x="1254922" y="0"/>
                    <a:pt x="1274980" y="20059"/>
                    <a:pt x="1274980" y="44803"/>
                  </a:cubicBezTo>
                  <a:lnTo>
                    <a:pt x="1274980" y="767997"/>
                  </a:lnTo>
                  <a:cubicBezTo>
                    <a:pt x="1274980" y="792741"/>
                    <a:pt x="1254922" y="812800"/>
                    <a:pt x="1230178" y="812800"/>
                  </a:cubicBezTo>
                  <a:lnTo>
                    <a:pt x="44803" y="812800"/>
                  </a:lnTo>
                  <a:cubicBezTo>
                    <a:pt x="20059" y="812800"/>
                    <a:pt x="0" y="792741"/>
                    <a:pt x="0" y="767997"/>
                  </a:cubicBezTo>
                  <a:lnTo>
                    <a:pt x="0" y="44803"/>
                  </a:lnTo>
                  <a:cubicBezTo>
                    <a:pt x="0" y="20059"/>
                    <a:pt x="20059" y="0"/>
                    <a:pt x="44803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2287" r="0" b="-2287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693287"/>
            <a:ext cx="6698316" cy="3242713"/>
            <a:chOff x="0" y="0"/>
            <a:chExt cx="2400525" cy="116211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1162115"/>
            </a:xfrm>
            <a:custGeom>
              <a:avLst/>
              <a:gdLst/>
              <a:ahLst/>
              <a:cxnLst/>
              <a:rect r="r" b="b" t="t" l="l"/>
              <a:pathLst>
                <a:path h="1162115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1119350"/>
                  </a:lnTo>
                  <a:cubicBezTo>
                    <a:pt x="2400525" y="1130692"/>
                    <a:pt x="2396020" y="1141570"/>
                    <a:pt x="2388000" y="1149590"/>
                  </a:cubicBezTo>
                  <a:cubicBezTo>
                    <a:pt x="2379980" y="1157610"/>
                    <a:pt x="2369102" y="1162115"/>
                    <a:pt x="2357761" y="1162115"/>
                  </a:cubicBezTo>
                  <a:lnTo>
                    <a:pt x="42765" y="1162115"/>
                  </a:lnTo>
                  <a:cubicBezTo>
                    <a:pt x="31423" y="1162115"/>
                    <a:pt x="20545" y="1157610"/>
                    <a:pt x="12525" y="1149590"/>
                  </a:cubicBezTo>
                  <a:cubicBezTo>
                    <a:pt x="4506" y="1141570"/>
                    <a:pt x="0" y="1130692"/>
                    <a:pt x="0" y="1119350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D9D9D9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85725"/>
              <a:ext cx="2400525" cy="12478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>
                <a:lnSpc>
                  <a:spcPts val="4059"/>
                </a:lnSpc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   Αποτελεσματικότητα σε :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Ιός της γριπης Α’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Κορονοϊός 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Ιός Έμπολα 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Ιός ηπατίτιδας Β’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2268000"/>
            <a:chOff x="0" y="0"/>
            <a:chExt cx="2400525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812800"/>
            </a:xfrm>
            <a:custGeom>
              <a:avLst/>
              <a:gdLst/>
              <a:ahLst/>
              <a:cxnLst/>
              <a:rect r="r" b="b" t="t" l="l"/>
              <a:pathLst>
                <a:path h="81280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767724"/>
                  </a:lnTo>
                  <a:cubicBezTo>
                    <a:pt x="2400525" y="779679"/>
                    <a:pt x="2395776" y="791144"/>
                    <a:pt x="2387323" y="799597"/>
                  </a:cubicBezTo>
                  <a:cubicBezTo>
                    <a:pt x="2378869" y="808051"/>
                    <a:pt x="2367404" y="812800"/>
                    <a:pt x="2355449" y="812800"/>
                  </a:cubicBezTo>
                  <a:lnTo>
                    <a:pt x="45076" y="812800"/>
                  </a:lnTo>
                  <a:cubicBezTo>
                    <a:pt x="20181" y="812800"/>
                    <a:pt x="0" y="792619"/>
                    <a:pt x="0" y="76772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33350"/>
              <a:ext cx="2400525" cy="9461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580"/>
                </a:lnSpc>
              </a:pPr>
              <a:r>
                <a:rPr lang="en-US" sz="4700">
                  <a:solidFill>
                    <a:srgbClr val="000000"/>
                  </a:solidFill>
                  <a:latin typeface="AC Soft Icecream"/>
                </a:rPr>
                <a:t>Αντιοροί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56000" y="2551937"/>
            <a:ext cx="6048000" cy="3855600"/>
            <a:chOff x="0" y="0"/>
            <a:chExt cx="127498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74980" cy="812800"/>
            </a:xfrm>
            <a:custGeom>
              <a:avLst/>
              <a:gdLst/>
              <a:ahLst/>
              <a:cxnLst/>
              <a:rect r="r" b="b" t="t" l="l"/>
              <a:pathLst>
                <a:path h="812800" w="1274980">
                  <a:moveTo>
                    <a:pt x="44803" y="0"/>
                  </a:moveTo>
                  <a:lnTo>
                    <a:pt x="1230178" y="0"/>
                  </a:lnTo>
                  <a:cubicBezTo>
                    <a:pt x="1254922" y="0"/>
                    <a:pt x="1274980" y="20059"/>
                    <a:pt x="1274980" y="44803"/>
                  </a:cubicBezTo>
                  <a:lnTo>
                    <a:pt x="1274980" y="767997"/>
                  </a:lnTo>
                  <a:cubicBezTo>
                    <a:pt x="1274980" y="792741"/>
                    <a:pt x="1254922" y="812800"/>
                    <a:pt x="1230178" y="812800"/>
                  </a:cubicBezTo>
                  <a:lnTo>
                    <a:pt x="44803" y="812800"/>
                  </a:lnTo>
                  <a:cubicBezTo>
                    <a:pt x="20059" y="812800"/>
                    <a:pt x="0" y="792741"/>
                    <a:pt x="0" y="767997"/>
                  </a:cubicBezTo>
                  <a:lnTo>
                    <a:pt x="0" y="44803"/>
                  </a:lnTo>
                  <a:cubicBezTo>
                    <a:pt x="0" y="20059"/>
                    <a:pt x="20059" y="0"/>
                    <a:pt x="44803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2287" r="0" b="-2287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693287"/>
            <a:ext cx="6698316" cy="3315437"/>
            <a:chOff x="0" y="0"/>
            <a:chExt cx="2400525" cy="118817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1188178"/>
            </a:xfrm>
            <a:custGeom>
              <a:avLst/>
              <a:gdLst/>
              <a:ahLst/>
              <a:cxnLst/>
              <a:rect r="r" b="b" t="t" l="l"/>
              <a:pathLst>
                <a:path h="1188178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1145413"/>
                  </a:lnTo>
                  <a:cubicBezTo>
                    <a:pt x="2400525" y="1156755"/>
                    <a:pt x="2396020" y="1167632"/>
                    <a:pt x="2388000" y="1175652"/>
                  </a:cubicBezTo>
                  <a:cubicBezTo>
                    <a:pt x="2379980" y="1183672"/>
                    <a:pt x="2369102" y="1188178"/>
                    <a:pt x="2357761" y="1188178"/>
                  </a:cubicBezTo>
                  <a:lnTo>
                    <a:pt x="42765" y="1188178"/>
                  </a:lnTo>
                  <a:cubicBezTo>
                    <a:pt x="31423" y="1188178"/>
                    <a:pt x="20545" y="1183672"/>
                    <a:pt x="12525" y="1175652"/>
                  </a:cubicBezTo>
                  <a:cubicBezTo>
                    <a:pt x="4506" y="1167632"/>
                    <a:pt x="0" y="1156755"/>
                    <a:pt x="0" y="1145413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D9D9D9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85725"/>
              <a:ext cx="2400525" cy="12739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>
                <a:lnSpc>
                  <a:spcPts val="4059"/>
                </a:lnSpc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   Αποτελεσματικότητα σε :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Πνευμονιόκοκκος 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Βάκιλλος 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Ελικοβακτήριο του πυλωρού 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Μυκοβακτηρίδιο της φυματίωσης 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2268000"/>
            <a:chOff x="0" y="0"/>
            <a:chExt cx="2400525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812800"/>
            </a:xfrm>
            <a:custGeom>
              <a:avLst/>
              <a:gdLst/>
              <a:ahLst/>
              <a:cxnLst/>
              <a:rect r="r" b="b" t="t" l="l"/>
              <a:pathLst>
                <a:path h="81280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767724"/>
                  </a:lnTo>
                  <a:cubicBezTo>
                    <a:pt x="2400525" y="779679"/>
                    <a:pt x="2395776" y="791144"/>
                    <a:pt x="2387323" y="799597"/>
                  </a:cubicBezTo>
                  <a:cubicBezTo>
                    <a:pt x="2378869" y="808051"/>
                    <a:pt x="2367404" y="812800"/>
                    <a:pt x="2355449" y="812800"/>
                  </a:cubicBezTo>
                  <a:lnTo>
                    <a:pt x="45076" y="812800"/>
                  </a:lnTo>
                  <a:cubicBezTo>
                    <a:pt x="20181" y="812800"/>
                    <a:pt x="0" y="792619"/>
                    <a:pt x="0" y="76772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33350"/>
              <a:ext cx="2400525" cy="9461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580"/>
                </a:lnSpc>
              </a:pPr>
              <a:r>
                <a:rPr lang="en-US" sz="4700">
                  <a:solidFill>
                    <a:srgbClr val="000000"/>
                  </a:solidFill>
                  <a:latin typeface="AC Soft Icecream"/>
                </a:rPr>
                <a:t>Εμβόλια 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56000" y="2551937"/>
            <a:ext cx="6048000" cy="3855600"/>
            <a:chOff x="0" y="0"/>
            <a:chExt cx="127498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74980" cy="812800"/>
            </a:xfrm>
            <a:custGeom>
              <a:avLst/>
              <a:gdLst/>
              <a:ahLst/>
              <a:cxnLst/>
              <a:rect r="r" b="b" t="t" l="l"/>
              <a:pathLst>
                <a:path h="812800" w="1274980">
                  <a:moveTo>
                    <a:pt x="44803" y="0"/>
                  </a:moveTo>
                  <a:lnTo>
                    <a:pt x="1230178" y="0"/>
                  </a:lnTo>
                  <a:cubicBezTo>
                    <a:pt x="1254922" y="0"/>
                    <a:pt x="1274980" y="20059"/>
                    <a:pt x="1274980" y="44803"/>
                  </a:cubicBezTo>
                  <a:lnTo>
                    <a:pt x="1274980" y="767997"/>
                  </a:lnTo>
                  <a:cubicBezTo>
                    <a:pt x="1274980" y="792741"/>
                    <a:pt x="1254922" y="812800"/>
                    <a:pt x="1230178" y="812800"/>
                  </a:cubicBezTo>
                  <a:lnTo>
                    <a:pt x="44803" y="812800"/>
                  </a:lnTo>
                  <a:cubicBezTo>
                    <a:pt x="20059" y="812800"/>
                    <a:pt x="0" y="792741"/>
                    <a:pt x="0" y="767997"/>
                  </a:cubicBezTo>
                  <a:lnTo>
                    <a:pt x="0" y="44803"/>
                  </a:lnTo>
                  <a:cubicBezTo>
                    <a:pt x="0" y="20059"/>
                    <a:pt x="20059" y="0"/>
                    <a:pt x="44803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2287" r="0" b="-2287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693287"/>
            <a:ext cx="6698316" cy="3242713"/>
            <a:chOff x="0" y="0"/>
            <a:chExt cx="2400525" cy="116211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1162115"/>
            </a:xfrm>
            <a:custGeom>
              <a:avLst/>
              <a:gdLst/>
              <a:ahLst/>
              <a:cxnLst/>
              <a:rect r="r" b="b" t="t" l="l"/>
              <a:pathLst>
                <a:path h="1162115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1119350"/>
                  </a:lnTo>
                  <a:cubicBezTo>
                    <a:pt x="2400525" y="1130692"/>
                    <a:pt x="2396020" y="1141570"/>
                    <a:pt x="2388000" y="1149590"/>
                  </a:cubicBezTo>
                  <a:cubicBezTo>
                    <a:pt x="2379980" y="1157610"/>
                    <a:pt x="2369102" y="1162115"/>
                    <a:pt x="2357761" y="1162115"/>
                  </a:cubicBezTo>
                  <a:lnTo>
                    <a:pt x="42765" y="1162115"/>
                  </a:lnTo>
                  <a:cubicBezTo>
                    <a:pt x="31423" y="1162115"/>
                    <a:pt x="20545" y="1157610"/>
                    <a:pt x="12525" y="1149590"/>
                  </a:cubicBezTo>
                  <a:cubicBezTo>
                    <a:pt x="4506" y="1141570"/>
                    <a:pt x="0" y="1130692"/>
                    <a:pt x="0" y="1119350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D9D9D9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85725"/>
              <a:ext cx="2400525" cy="12478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>
                <a:lnSpc>
                  <a:spcPts val="4059"/>
                </a:lnSpc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   Αποτελεσματικότητα σε :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Δονάκιο της χολέρας 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Λεγειονέλλα 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Πυογόνος Σταφυλόκοκκος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Μηνιγγιτιδόκοκκος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2268000"/>
            <a:chOff x="0" y="0"/>
            <a:chExt cx="2400525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812800"/>
            </a:xfrm>
            <a:custGeom>
              <a:avLst/>
              <a:gdLst/>
              <a:ahLst/>
              <a:cxnLst/>
              <a:rect r="r" b="b" t="t" l="l"/>
              <a:pathLst>
                <a:path h="81280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767724"/>
                  </a:lnTo>
                  <a:cubicBezTo>
                    <a:pt x="2400525" y="779679"/>
                    <a:pt x="2395776" y="791144"/>
                    <a:pt x="2387323" y="799597"/>
                  </a:cubicBezTo>
                  <a:cubicBezTo>
                    <a:pt x="2378869" y="808051"/>
                    <a:pt x="2367404" y="812800"/>
                    <a:pt x="2355449" y="812800"/>
                  </a:cubicBezTo>
                  <a:lnTo>
                    <a:pt x="45076" y="812800"/>
                  </a:lnTo>
                  <a:cubicBezTo>
                    <a:pt x="20181" y="812800"/>
                    <a:pt x="0" y="792619"/>
                    <a:pt x="0" y="76772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33350"/>
              <a:ext cx="2400525" cy="9461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580"/>
                </a:lnSpc>
              </a:pPr>
              <a:r>
                <a:rPr lang="en-US" sz="4700">
                  <a:solidFill>
                    <a:srgbClr val="000000"/>
                  </a:solidFill>
                  <a:latin typeface="AC Soft Icecream"/>
                </a:rPr>
                <a:t>Εμβόλια 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56000" y="2551937"/>
            <a:ext cx="6048000" cy="3855600"/>
            <a:chOff x="0" y="0"/>
            <a:chExt cx="127498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74980" cy="812800"/>
            </a:xfrm>
            <a:custGeom>
              <a:avLst/>
              <a:gdLst/>
              <a:ahLst/>
              <a:cxnLst/>
              <a:rect r="r" b="b" t="t" l="l"/>
              <a:pathLst>
                <a:path h="812800" w="1274980">
                  <a:moveTo>
                    <a:pt x="44803" y="0"/>
                  </a:moveTo>
                  <a:lnTo>
                    <a:pt x="1230178" y="0"/>
                  </a:lnTo>
                  <a:cubicBezTo>
                    <a:pt x="1254922" y="0"/>
                    <a:pt x="1274980" y="20059"/>
                    <a:pt x="1274980" y="44803"/>
                  </a:cubicBezTo>
                  <a:lnTo>
                    <a:pt x="1274980" y="767997"/>
                  </a:lnTo>
                  <a:cubicBezTo>
                    <a:pt x="1274980" y="792741"/>
                    <a:pt x="1254922" y="812800"/>
                    <a:pt x="1230178" y="812800"/>
                  </a:cubicBezTo>
                  <a:lnTo>
                    <a:pt x="44803" y="812800"/>
                  </a:lnTo>
                  <a:cubicBezTo>
                    <a:pt x="20059" y="812800"/>
                    <a:pt x="0" y="792741"/>
                    <a:pt x="0" y="767997"/>
                  </a:cubicBezTo>
                  <a:lnTo>
                    <a:pt x="0" y="44803"/>
                  </a:lnTo>
                  <a:cubicBezTo>
                    <a:pt x="0" y="20059"/>
                    <a:pt x="20059" y="0"/>
                    <a:pt x="44803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2287" r="0" b="-2287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693287"/>
            <a:ext cx="6698316" cy="3242713"/>
            <a:chOff x="0" y="0"/>
            <a:chExt cx="2400525" cy="116211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1162115"/>
            </a:xfrm>
            <a:custGeom>
              <a:avLst/>
              <a:gdLst/>
              <a:ahLst/>
              <a:cxnLst/>
              <a:rect r="r" b="b" t="t" l="l"/>
              <a:pathLst>
                <a:path h="1162115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1119350"/>
                  </a:lnTo>
                  <a:cubicBezTo>
                    <a:pt x="2400525" y="1130692"/>
                    <a:pt x="2396020" y="1141570"/>
                    <a:pt x="2388000" y="1149590"/>
                  </a:cubicBezTo>
                  <a:cubicBezTo>
                    <a:pt x="2379980" y="1157610"/>
                    <a:pt x="2369102" y="1162115"/>
                    <a:pt x="2357761" y="1162115"/>
                  </a:cubicBezTo>
                  <a:lnTo>
                    <a:pt x="42765" y="1162115"/>
                  </a:lnTo>
                  <a:cubicBezTo>
                    <a:pt x="31423" y="1162115"/>
                    <a:pt x="20545" y="1157610"/>
                    <a:pt x="12525" y="1149590"/>
                  </a:cubicBezTo>
                  <a:cubicBezTo>
                    <a:pt x="4506" y="1141570"/>
                    <a:pt x="0" y="1130692"/>
                    <a:pt x="0" y="1119350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D9D9D9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85725"/>
              <a:ext cx="2400525" cy="12478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>
                <a:lnSpc>
                  <a:spcPts val="4059"/>
                </a:lnSpc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   Αποτελεσματικότητα σε :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Δονάκιο της χολέρας 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Λεγειονέλλα 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Πυογόνος Σταφυλόκοκκος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Μηνιγγιτιδόκοκκος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2268000"/>
            <a:chOff x="0" y="0"/>
            <a:chExt cx="2400525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812800"/>
            </a:xfrm>
            <a:custGeom>
              <a:avLst/>
              <a:gdLst/>
              <a:ahLst/>
              <a:cxnLst/>
              <a:rect r="r" b="b" t="t" l="l"/>
              <a:pathLst>
                <a:path h="81280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767724"/>
                  </a:lnTo>
                  <a:cubicBezTo>
                    <a:pt x="2400525" y="779679"/>
                    <a:pt x="2395776" y="791144"/>
                    <a:pt x="2387323" y="799597"/>
                  </a:cubicBezTo>
                  <a:cubicBezTo>
                    <a:pt x="2378869" y="808051"/>
                    <a:pt x="2367404" y="812800"/>
                    <a:pt x="2355449" y="812800"/>
                  </a:cubicBezTo>
                  <a:lnTo>
                    <a:pt x="45076" y="812800"/>
                  </a:lnTo>
                  <a:cubicBezTo>
                    <a:pt x="20181" y="812800"/>
                    <a:pt x="0" y="792619"/>
                    <a:pt x="0" y="76772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33350"/>
              <a:ext cx="2400525" cy="9461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580"/>
                </a:lnSpc>
              </a:pPr>
              <a:r>
                <a:rPr lang="en-US" sz="4700">
                  <a:solidFill>
                    <a:srgbClr val="000000"/>
                  </a:solidFill>
                  <a:latin typeface="AC Soft Icecream"/>
                </a:rPr>
                <a:t>Αντιοροί 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56000" y="2551937"/>
            <a:ext cx="6048000" cy="3855600"/>
            <a:chOff x="0" y="0"/>
            <a:chExt cx="127498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74980" cy="812800"/>
            </a:xfrm>
            <a:custGeom>
              <a:avLst/>
              <a:gdLst/>
              <a:ahLst/>
              <a:cxnLst/>
              <a:rect r="r" b="b" t="t" l="l"/>
              <a:pathLst>
                <a:path h="812800" w="1274980">
                  <a:moveTo>
                    <a:pt x="44803" y="0"/>
                  </a:moveTo>
                  <a:lnTo>
                    <a:pt x="1230178" y="0"/>
                  </a:lnTo>
                  <a:cubicBezTo>
                    <a:pt x="1254922" y="0"/>
                    <a:pt x="1274980" y="20059"/>
                    <a:pt x="1274980" y="44803"/>
                  </a:cubicBezTo>
                  <a:lnTo>
                    <a:pt x="1274980" y="767997"/>
                  </a:lnTo>
                  <a:cubicBezTo>
                    <a:pt x="1274980" y="792741"/>
                    <a:pt x="1254922" y="812800"/>
                    <a:pt x="1230178" y="812800"/>
                  </a:cubicBezTo>
                  <a:lnTo>
                    <a:pt x="44803" y="812800"/>
                  </a:lnTo>
                  <a:cubicBezTo>
                    <a:pt x="20059" y="812800"/>
                    <a:pt x="0" y="792741"/>
                    <a:pt x="0" y="767997"/>
                  </a:cubicBezTo>
                  <a:lnTo>
                    <a:pt x="0" y="44803"/>
                  </a:lnTo>
                  <a:cubicBezTo>
                    <a:pt x="0" y="20059"/>
                    <a:pt x="20059" y="0"/>
                    <a:pt x="44803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2287" r="0" b="-2287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693287"/>
            <a:ext cx="6698316" cy="3242713"/>
            <a:chOff x="0" y="0"/>
            <a:chExt cx="2400525" cy="116211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1162115"/>
            </a:xfrm>
            <a:custGeom>
              <a:avLst/>
              <a:gdLst/>
              <a:ahLst/>
              <a:cxnLst/>
              <a:rect r="r" b="b" t="t" l="l"/>
              <a:pathLst>
                <a:path h="1162115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1119350"/>
                  </a:lnTo>
                  <a:cubicBezTo>
                    <a:pt x="2400525" y="1130692"/>
                    <a:pt x="2396020" y="1141570"/>
                    <a:pt x="2388000" y="1149590"/>
                  </a:cubicBezTo>
                  <a:cubicBezTo>
                    <a:pt x="2379980" y="1157610"/>
                    <a:pt x="2369102" y="1162115"/>
                    <a:pt x="2357761" y="1162115"/>
                  </a:cubicBezTo>
                  <a:lnTo>
                    <a:pt x="42765" y="1162115"/>
                  </a:lnTo>
                  <a:cubicBezTo>
                    <a:pt x="31423" y="1162115"/>
                    <a:pt x="20545" y="1157610"/>
                    <a:pt x="12525" y="1149590"/>
                  </a:cubicBezTo>
                  <a:cubicBezTo>
                    <a:pt x="4506" y="1141570"/>
                    <a:pt x="0" y="1130692"/>
                    <a:pt x="0" y="1119350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D9D9D9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85725"/>
              <a:ext cx="2400525" cy="12478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>
                <a:lnSpc>
                  <a:spcPts val="4059"/>
                </a:lnSpc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   Αποτελεσματικότητα σε :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Δονάκιο της χολέρας 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Λεγειονέλλα 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Πυογόνος Σταφυλόκοκκος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Μηνιγγιτιδόκοκκος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2268000"/>
            <a:chOff x="0" y="0"/>
            <a:chExt cx="2400525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812800"/>
            </a:xfrm>
            <a:custGeom>
              <a:avLst/>
              <a:gdLst/>
              <a:ahLst/>
              <a:cxnLst/>
              <a:rect r="r" b="b" t="t" l="l"/>
              <a:pathLst>
                <a:path h="81280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767724"/>
                  </a:lnTo>
                  <a:cubicBezTo>
                    <a:pt x="2400525" y="779679"/>
                    <a:pt x="2395776" y="791144"/>
                    <a:pt x="2387323" y="799597"/>
                  </a:cubicBezTo>
                  <a:cubicBezTo>
                    <a:pt x="2378869" y="808051"/>
                    <a:pt x="2367404" y="812800"/>
                    <a:pt x="2355449" y="812800"/>
                  </a:cubicBezTo>
                  <a:lnTo>
                    <a:pt x="45076" y="812800"/>
                  </a:lnTo>
                  <a:cubicBezTo>
                    <a:pt x="20181" y="812800"/>
                    <a:pt x="0" y="792619"/>
                    <a:pt x="0" y="76772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33350"/>
              <a:ext cx="2400525" cy="9461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580"/>
                </a:lnSpc>
              </a:pPr>
              <a:r>
                <a:rPr lang="en-US" sz="4700">
                  <a:solidFill>
                    <a:srgbClr val="000000"/>
                  </a:solidFill>
                  <a:latin typeface="AC Soft Icecream"/>
                </a:rPr>
                <a:t>Αντιοροί 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56000" y="2551937"/>
            <a:ext cx="6048000" cy="3855600"/>
            <a:chOff x="0" y="0"/>
            <a:chExt cx="127498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74980" cy="812800"/>
            </a:xfrm>
            <a:custGeom>
              <a:avLst/>
              <a:gdLst/>
              <a:ahLst/>
              <a:cxnLst/>
              <a:rect r="r" b="b" t="t" l="l"/>
              <a:pathLst>
                <a:path h="812800" w="1274980">
                  <a:moveTo>
                    <a:pt x="44803" y="0"/>
                  </a:moveTo>
                  <a:lnTo>
                    <a:pt x="1230178" y="0"/>
                  </a:lnTo>
                  <a:cubicBezTo>
                    <a:pt x="1254922" y="0"/>
                    <a:pt x="1274980" y="20059"/>
                    <a:pt x="1274980" y="44803"/>
                  </a:cubicBezTo>
                  <a:lnTo>
                    <a:pt x="1274980" y="767997"/>
                  </a:lnTo>
                  <a:cubicBezTo>
                    <a:pt x="1274980" y="792741"/>
                    <a:pt x="1254922" y="812800"/>
                    <a:pt x="1230178" y="812800"/>
                  </a:cubicBezTo>
                  <a:lnTo>
                    <a:pt x="44803" y="812800"/>
                  </a:lnTo>
                  <a:cubicBezTo>
                    <a:pt x="20059" y="812800"/>
                    <a:pt x="0" y="792741"/>
                    <a:pt x="0" y="767997"/>
                  </a:cubicBezTo>
                  <a:lnTo>
                    <a:pt x="0" y="44803"/>
                  </a:lnTo>
                  <a:cubicBezTo>
                    <a:pt x="0" y="20059"/>
                    <a:pt x="20059" y="0"/>
                    <a:pt x="44803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2287" r="0" b="-2287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693287"/>
            <a:ext cx="6698316" cy="3242713"/>
            <a:chOff x="0" y="0"/>
            <a:chExt cx="2400525" cy="116211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1162115"/>
            </a:xfrm>
            <a:custGeom>
              <a:avLst/>
              <a:gdLst/>
              <a:ahLst/>
              <a:cxnLst/>
              <a:rect r="r" b="b" t="t" l="l"/>
              <a:pathLst>
                <a:path h="1162115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1119350"/>
                  </a:lnTo>
                  <a:cubicBezTo>
                    <a:pt x="2400525" y="1130692"/>
                    <a:pt x="2396020" y="1141570"/>
                    <a:pt x="2388000" y="1149590"/>
                  </a:cubicBezTo>
                  <a:cubicBezTo>
                    <a:pt x="2379980" y="1157610"/>
                    <a:pt x="2369102" y="1162115"/>
                    <a:pt x="2357761" y="1162115"/>
                  </a:cubicBezTo>
                  <a:lnTo>
                    <a:pt x="42765" y="1162115"/>
                  </a:lnTo>
                  <a:cubicBezTo>
                    <a:pt x="31423" y="1162115"/>
                    <a:pt x="20545" y="1157610"/>
                    <a:pt x="12525" y="1149590"/>
                  </a:cubicBezTo>
                  <a:cubicBezTo>
                    <a:pt x="4506" y="1141570"/>
                    <a:pt x="0" y="1130692"/>
                    <a:pt x="0" y="1119350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D9D9D9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85725"/>
              <a:ext cx="2400525" cy="12478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>
                <a:lnSpc>
                  <a:spcPts val="4059"/>
                </a:lnSpc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   Αποτελεσματικότητα σε :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Δονάκιο της χολέρας 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Λεγειονέλλα 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Πυογόνος Σταφυλόκοκκος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Μηνιγγιτιδόκοκκος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2268000"/>
            <a:chOff x="0" y="0"/>
            <a:chExt cx="2400525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812800"/>
            </a:xfrm>
            <a:custGeom>
              <a:avLst/>
              <a:gdLst/>
              <a:ahLst/>
              <a:cxnLst/>
              <a:rect r="r" b="b" t="t" l="l"/>
              <a:pathLst>
                <a:path h="81280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767724"/>
                  </a:lnTo>
                  <a:cubicBezTo>
                    <a:pt x="2400525" y="779679"/>
                    <a:pt x="2395776" y="791144"/>
                    <a:pt x="2387323" y="799597"/>
                  </a:cubicBezTo>
                  <a:cubicBezTo>
                    <a:pt x="2378869" y="808051"/>
                    <a:pt x="2367404" y="812800"/>
                    <a:pt x="2355449" y="812800"/>
                  </a:cubicBezTo>
                  <a:lnTo>
                    <a:pt x="45076" y="812800"/>
                  </a:lnTo>
                  <a:cubicBezTo>
                    <a:pt x="20181" y="812800"/>
                    <a:pt x="0" y="792619"/>
                    <a:pt x="0" y="76772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33350"/>
              <a:ext cx="2400525" cy="9461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580"/>
                </a:lnSpc>
              </a:pPr>
              <a:r>
                <a:rPr lang="en-US" sz="4700">
                  <a:solidFill>
                    <a:srgbClr val="000000"/>
                  </a:solidFill>
                  <a:latin typeface="AC Soft Icecream"/>
                </a:rPr>
                <a:t>Αντιοροί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56000" y="2551937"/>
            <a:ext cx="6048000" cy="3855600"/>
            <a:chOff x="0" y="0"/>
            <a:chExt cx="127498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74980" cy="812800"/>
            </a:xfrm>
            <a:custGeom>
              <a:avLst/>
              <a:gdLst/>
              <a:ahLst/>
              <a:cxnLst/>
              <a:rect r="r" b="b" t="t" l="l"/>
              <a:pathLst>
                <a:path h="812800" w="1274980">
                  <a:moveTo>
                    <a:pt x="44803" y="0"/>
                  </a:moveTo>
                  <a:lnTo>
                    <a:pt x="1230178" y="0"/>
                  </a:lnTo>
                  <a:cubicBezTo>
                    <a:pt x="1254922" y="0"/>
                    <a:pt x="1274980" y="20059"/>
                    <a:pt x="1274980" y="44803"/>
                  </a:cubicBezTo>
                  <a:lnTo>
                    <a:pt x="1274980" y="767997"/>
                  </a:lnTo>
                  <a:cubicBezTo>
                    <a:pt x="1274980" y="792741"/>
                    <a:pt x="1254922" y="812800"/>
                    <a:pt x="1230178" y="812800"/>
                  </a:cubicBezTo>
                  <a:lnTo>
                    <a:pt x="44803" y="812800"/>
                  </a:lnTo>
                  <a:cubicBezTo>
                    <a:pt x="20059" y="812800"/>
                    <a:pt x="0" y="792741"/>
                    <a:pt x="0" y="767997"/>
                  </a:cubicBezTo>
                  <a:lnTo>
                    <a:pt x="0" y="44803"/>
                  </a:lnTo>
                  <a:cubicBezTo>
                    <a:pt x="0" y="20059"/>
                    <a:pt x="20059" y="0"/>
                    <a:pt x="44803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2287" r="0" b="-2287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693287"/>
            <a:ext cx="6698316" cy="3242713"/>
            <a:chOff x="0" y="0"/>
            <a:chExt cx="2400525" cy="116211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1162115"/>
            </a:xfrm>
            <a:custGeom>
              <a:avLst/>
              <a:gdLst/>
              <a:ahLst/>
              <a:cxnLst/>
              <a:rect r="r" b="b" t="t" l="l"/>
              <a:pathLst>
                <a:path h="1162115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1119350"/>
                  </a:lnTo>
                  <a:cubicBezTo>
                    <a:pt x="2400525" y="1130692"/>
                    <a:pt x="2396020" y="1141570"/>
                    <a:pt x="2388000" y="1149590"/>
                  </a:cubicBezTo>
                  <a:cubicBezTo>
                    <a:pt x="2379980" y="1157610"/>
                    <a:pt x="2369102" y="1162115"/>
                    <a:pt x="2357761" y="1162115"/>
                  </a:cubicBezTo>
                  <a:lnTo>
                    <a:pt x="42765" y="1162115"/>
                  </a:lnTo>
                  <a:cubicBezTo>
                    <a:pt x="31423" y="1162115"/>
                    <a:pt x="20545" y="1157610"/>
                    <a:pt x="12525" y="1149590"/>
                  </a:cubicBezTo>
                  <a:cubicBezTo>
                    <a:pt x="4506" y="1141570"/>
                    <a:pt x="0" y="1130692"/>
                    <a:pt x="0" y="1119350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D9D9D9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85725"/>
              <a:ext cx="2400525" cy="12478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>
                <a:lnSpc>
                  <a:spcPts val="4059"/>
                </a:lnSpc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   Αποτελεσματικότητα σε :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Ιός της γριπης Α’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Κορονοϊός 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Ιός Έμπολα 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Ιός ηπατίτιδας Β’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2268000"/>
            <a:chOff x="0" y="0"/>
            <a:chExt cx="2400525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812800"/>
            </a:xfrm>
            <a:custGeom>
              <a:avLst/>
              <a:gdLst/>
              <a:ahLst/>
              <a:cxnLst/>
              <a:rect r="r" b="b" t="t" l="l"/>
              <a:pathLst>
                <a:path h="81280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767724"/>
                  </a:lnTo>
                  <a:cubicBezTo>
                    <a:pt x="2400525" y="779679"/>
                    <a:pt x="2395776" y="791144"/>
                    <a:pt x="2387323" y="799597"/>
                  </a:cubicBezTo>
                  <a:cubicBezTo>
                    <a:pt x="2378869" y="808051"/>
                    <a:pt x="2367404" y="812800"/>
                    <a:pt x="2355449" y="812800"/>
                  </a:cubicBezTo>
                  <a:lnTo>
                    <a:pt x="45076" y="812800"/>
                  </a:lnTo>
                  <a:cubicBezTo>
                    <a:pt x="20181" y="812800"/>
                    <a:pt x="0" y="792619"/>
                    <a:pt x="0" y="76772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33350"/>
              <a:ext cx="2400525" cy="9461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580"/>
                </a:lnSpc>
              </a:pPr>
              <a:r>
                <a:rPr lang="en-US" sz="4700">
                  <a:solidFill>
                    <a:srgbClr val="000000"/>
                  </a:solidFill>
                  <a:latin typeface="AC Soft Icecream"/>
                </a:rPr>
                <a:t>Αντιοροί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56000" y="2551937"/>
            <a:ext cx="6048000" cy="3855600"/>
            <a:chOff x="0" y="0"/>
            <a:chExt cx="127498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74980" cy="812800"/>
            </a:xfrm>
            <a:custGeom>
              <a:avLst/>
              <a:gdLst/>
              <a:ahLst/>
              <a:cxnLst/>
              <a:rect r="r" b="b" t="t" l="l"/>
              <a:pathLst>
                <a:path h="812800" w="1274980">
                  <a:moveTo>
                    <a:pt x="44803" y="0"/>
                  </a:moveTo>
                  <a:lnTo>
                    <a:pt x="1230178" y="0"/>
                  </a:lnTo>
                  <a:cubicBezTo>
                    <a:pt x="1254922" y="0"/>
                    <a:pt x="1274980" y="20059"/>
                    <a:pt x="1274980" y="44803"/>
                  </a:cubicBezTo>
                  <a:lnTo>
                    <a:pt x="1274980" y="767997"/>
                  </a:lnTo>
                  <a:cubicBezTo>
                    <a:pt x="1274980" y="792741"/>
                    <a:pt x="1254922" y="812800"/>
                    <a:pt x="1230178" y="812800"/>
                  </a:cubicBezTo>
                  <a:lnTo>
                    <a:pt x="44803" y="812800"/>
                  </a:lnTo>
                  <a:cubicBezTo>
                    <a:pt x="20059" y="812800"/>
                    <a:pt x="0" y="792741"/>
                    <a:pt x="0" y="767997"/>
                  </a:cubicBezTo>
                  <a:lnTo>
                    <a:pt x="0" y="44803"/>
                  </a:lnTo>
                  <a:cubicBezTo>
                    <a:pt x="0" y="20059"/>
                    <a:pt x="20059" y="0"/>
                    <a:pt x="44803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2287" r="0" b="-2287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693287"/>
            <a:ext cx="6698316" cy="3242713"/>
            <a:chOff x="0" y="0"/>
            <a:chExt cx="2400525" cy="116211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1162115"/>
            </a:xfrm>
            <a:custGeom>
              <a:avLst/>
              <a:gdLst/>
              <a:ahLst/>
              <a:cxnLst/>
              <a:rect r="r" b="b" t="t" l="l"/>
              <a:pathLst>
                <a:path h="1162115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1119350"/>
                  </a:lnTo>
                  <a:cubicBezTo>
                    <a:pt x="2400525" y="1130692"/>
                    <a:pt x="2396020" y="1141570"/>
                    <a:pt x="2388000" y="1149590"/>
                  </a:cubicBezTo>
                  <a:cubicBezTo>
                    <a:pt x="2379980" y="1157610"/>
                    <a:pt x="2369102" y="1162115"/>
                    <a:pt x="2357761" y="1162115"/>
                  </a:cubicBezTo>
                  <a:lnTo>
                    <a:pt x="42765" y="1162115"/>
                  </a:lnTo>
                  <a:cubicBezTo>
                    <a:pt x="31423" y="1162115"/>
                    <a:pt x="20545" y="1157610"/>
                    <a:pt x="12525" y="1149590"/>
                  </a:cubicBezTo>
                  <a:cubicBezTo>
                    <a:pt x="4506" y="1141570"/>
                    <a:pt x="0" y="1130692"/>
                    <a:pt x="0" y="1119350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D9D9D9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85725"/>
              <a:ext cx="2400525" cy="12478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>
                <a:lnSpc>
                  <a:spcPts val="4059"/>
                </a:lnSpc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   Αποτελεσματικότητα σε :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Ιός της γριπης Α’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Κορονοϊός 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Ιός Έμπολα 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Ιός ηπατίτιδας Β’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2268000"/>
            <a:chOff x="0" y="0"/>
            <a:chExt cx="2400525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812800"/>
            </a:xfrm>
            <a:custGeom>
              <a:avLst/>
              <a:gdLst/>
              <a:ahLst/>
              <a:cxnLst/>
              <a:rect r="r" b="b" t="t" l="l"/>
              <a:pathLst>
                <a:path h="81280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767724"/>
                  </a:lnTo>
                  <a:cubicBezTo>
                    <a:pt x="2400525" y="779679"/>
                    <a:pt x="2395776" y="791144"/>
                    <a:pt x="2387323" y="799597"/>
                  </a:cubicBezTo>
                  <a:cubicBezTo>
                    <a:pt x="2378869" y="808051"/>
                    <a:pt x="2367404" y="812800"/>
                    <a:pt x="2355449" y="812800"/>
                  </a:cubicBezTo>
                  <a:lnTo>
                    <a:pt x="45076" y="812800"/>
                  </a:lnTo>
                  <a:cubicBezTo>
                    <a:pt x="20181" y="812800"/>
                    <a:pt x="0" y="792619"/>
                    <a:pt x="0" y="76772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33350"/>
              <a:ext cx="2400525" cy="9461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580"/>
                </a:lnSpc>
              </a:pPr>
              <a:r>
                <a:rPr lang="en-US" sz="4700">
                  <a:solidFill>
                    <a:srgbClr val="000000"/>
                  </a:solidFill>
                  <a:latin typeface="AC Soft Icecream"/>
                </a:rPr>
                <a:t>Εμβόλια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56000" y="2551937"/>
            <a:ext cx="6048000" cy="3855600"/>
            <a:chOff x="0" y="0"/>
            <a:chExt cx="127498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74980" cy="812800"/>
            </a:xfrm>
            <a:custGeom>
              <a:avLst/>
              <a:gdLst/>
              <a:ahLst/>
              <a:cxnLst/>
              <a:rect r="r" b="b" t="t" l="l"/>
              <a:pathLst>
                <a:path h="812800" w="1274980">
                  <a:moveTo>
                    <a:pt x="44803" y="0"/>
                  </a:moveTo>
                  <a:lnTo>
                    <a:pt x="1230178" y="0"/>
                  </a:lnTo>
                  <a:cubicBezTo>
                    <a:pt x="1254922" y="0"/>
                    <a:pt x="1274980" y="20059"/>
                    <a:pt x="1274980" y="44803"/>
                  </a:cubicBezTo>
                  <a:lnTo>
                    <a:pt x="1274980" y="767997"/>
                  </a:lnTo>
                  <a:cubicBezTo>
                    <a:pt x="1274980" y="792741"/>
                    <a:pt x="1254922" y="812800"/>
                    <a:pt x="1230178" y="812800"/>
                  </a:cubicBezTo>
                  <a:lnTo>
                    <a:pt x="44803" y="812800"/>
                  </a:lnTo>
                  <a:cubicBezTo>
                    <a:pt x="20059" y="812800"/>
                    <a:pt x="0" y="792741"/>
                    <a:pt x="0" y="767997"/>
                  </a:cubicBezTo>
                  <a:lnTo>
                    <a:pt x="0" y="44803"/>
                  </a:lnTo>
                  <a:cubicBezTo>
                    <a:pt x="0" y="20059"/>
                    <a:pt x="20059" y="0"/>
                    <a:pt x="44803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2287" r="0" b="-2287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693287"/>
            <a:ext cx="6698316" cy="4353674"/>
            <a:chOff x="0" y="0"/>
            <a:chExt cx="2400525" cy="156025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1560259"/>
            </a:xfrm>
            <a:custGeom>
              <a:avLst/>
              <a:gdLst/>
              <a:ahLst/>
              <a:cxnLst/>
              <a:rect r="r" b="b" t="t" l="l"/>
              <a:pathLst>
                <a:path h="1560259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1517494"/>
                  </a:lnTo>
                  <a:cubicBezTo>
                    <a:pt x="2400525" y="1528836"/>
                    <a:pt x="2396020" y="1539713"/>
                    <a:pt x="2388000" y="1547733"/>
                  </a:cubicBezTo>
                  <a:cubicBezTo>
                    <a:pt x="2379980" y="1555753"/>
                    <a:pt x="2369102" y="1560259"/>
                    <a:pt x="2357761" y="1560259"/>
                  </a:cubicBezTo>
                  <a:lnTo>
                    <a:pt x="42765" y="1560259"/>
                  </a:lnTo>
                  <a:cubicBezTo>
                    <a:pt x="31423" y="1560259"/>
                    <a:pt x="20545" y="1555753"/>
                    <a:pt x="12525" y="1547733"/>
                  </a:cubicBezTo>
                  <a:cubicBezTo>
                    <a:pt x="4506" y="1539713"/>
                    <a:pt x="0" y="1528836"/>
                    <a:pt x="0" y="1517494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D9D9D9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85725"/>
              <a:ext cx="2400525" cy="16459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>
                <a:lnSpc>
                  <a:spcPts val="4059"/>
                </a:lnSpc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   Αποτελεσματικότητα σε :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Ιός Ηπατίτιδας Α’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Ιός της ανεμοβλογιάς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 spc="-57">
                  <a:solidFill>
                    <a:srgbClr val="000000"/>
                  </a:solidFill>
                  <a:latin typeface="AC Soft Icecream"/>
                </a:rPr>
                <a:t> Ιός των ανθρωπίνων θηλωμάτων 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Ιός της Ιλαράς</a:t>
              </a:r>
            </a:p>
            <a:p>
              <a:pPr>
                <a:lnSpc>
                  <a:spcPts val="419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95714" y="10140063"/>
            <a:ext cx="7168573" cy="337121"/>
            <a:chOff x="0" y="0"/>
            <a:chExt cx="2569055" cy="120817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569055" cy="120817"/>
            </a:xfrm>
            <a:custGeom>
              <a:avLst/>
              <a:gdLst/>
              <a:ahLst/>
              <a:cxnLst/>
              <a:rect r="r" b="b" t="t" l="l"/>
              <a:pathLst>
                <a:path h="120817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120817"/>
                  </a:lnTo>
                  <a:lnTo>
                    <a:pt x="0" y="120817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28575"/>
              <a:ext cx="2569055" cy="1493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-173505" y="10477184"/>
            <a:ext cx="7733505" cy="214816"/>
            <a:chOff x="0" y="0"/>
            <a:chExt cx="2771514" cy="76985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771514" cy="76985"/>
            </a:xfrm>
            <a:custGeom>
              <a:avLst/>
              <a:gdLst/>
              <a:ahLst/>
              <a:cxnLst/>
              <a:rect r="r" b="b" t="t" l="l"/>
              <a:pathLst>
                <a:path h="76985" w="2771514">
                  <a:moveTo>
                    <a:pt x="0" y="0"/>
                  </a:moveTo>
                  <a:lnTo>
                    <a:pt x="2771514" y="0"/>
                  </a:lnTo>
                  <a:lnTo>
                    <a:pt x="2771514" y="76985"/>
                  </a:lnTo>
                  <a:lnTo>
                    <a:pt x="0" y="76985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28575"/>
              <a:ext cx="2771514" cy="1055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443217" y="10140063"/>
            <a:ext cx="6698316" cy="168560"/>
            <a:chOff x="0" y="0"/>
            <a:chExt cx="2400525" cy="6040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00525" cy="60408"/>
            </a:xfrm>
            <a:custGeom>
              <a:avLst/>
              <a:gdLst/>
              <a:ahLst/>
              <a:cxnLst/>
              <a:rect r="r" b="b" t="t" l="l"/>
              <a:pathLst>
                <a:path h="60408" w="2400525">
                  <a:moveTo>
                    <a:pt x="0" y="0"/>
                  </a:moveTo>
                  <a:lnTo>
                    <a:pt x="2400525" y="0"/>
                  </a:lnTo>
                  <a:lnTo>
                    <a:pt x="2400525" y="60408"/>
                  </a:lnTo>
                  <a:lnTo>
                    <a:pt x="0" y="60408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28575"/>
              <a:ext cx="2400525" cy="889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2268000"/>
            <a:chOff x="0" y="0"/>
            <a:chExt cx="2400525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812800"/>
            </a:xfrm>
            <a:custGeom>
              <a:avLst/>
              <a:gdLst/>
              <a:ahLst/>
              <a:cxnLst/>
              <a:rect r="r" b="b" t="t" l="l"/>
              <a:pathLst>
                <a:path h="81280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767724"/>
                  </a:lnTo>
                  <a:cubicBezTo>
                    <a:pt x="2400525" y="779679"/>
                    <a:pt x="2395776" y="791144"/>
                    <a:pt x="2387323" y="799597"/>
                  </a:cubicBezTo>
                  <a:cubicBezTo>
                    <a:pt x="2378869" y="808051"/>
                    <a:pt x="2367404" y="812800"/>
                    <a:pt x="2355449" y="812800"/>
                  </a:cubicBezTo>
                  <a:lnTo>
                    <a:pt x="45076" y="812800"/>
                  </a:lnTo>
                  <a:cubicBezTo>
                    <a:pt x="20181" y="812800"/>
                    <a:pt x="0" y="792619"/>
                    <a:pt x="0" y="76772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33350"/>
              <a:ext cx="2400525" cy="9461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580"/>
                </a:lnSpc>
              </a:pPr>
              <a:r>
                <a:rPr lang="en-US" sz="4700">
                  <a:solidFill>
                    <a:srgbClr val="000000"/>
                  </a:solidFill>
                  <a:latin typeface="AC Soft Icecream"/>
                </a:rPr>
                <a:t>Εμβόλια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56000" y="2551937"/>
            <a:ext cx="6048000" cy="3855600"/>
            <a:chOff x="0" y="0"/>
            <a:chExt cx="127498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74980" cy="812800"/>
            </a:xfrm>
            <a:custGeom>
              <a:avLst/>
              <a:gdLst/>
              <a:ahLst/>
              <a:cxnLst/>
              <a:rect r="r" b="b" t="t" l="l"/>
              <a:pathLst>
                <a:path h="812800" w="1274980">
                  <a:moveTo>
                    <a:pt x="44803" y="0"/>
                  </a:moveTo>
                  <a:lnTo>
                    <a:pt x="1230178" y="0"/>
                  </a:lnTo>
                  <a:cubicBezTo>
                    <a:pt x="1254922" y="0"/>
                    <a:pt x="1274980" y="20059"/>
                    <a:pt x="1274980" y="44803"/>
                  </a:cubicBezTo>
                  <a:lnTo>
                    <a:pt x="1274980" y="767997"/>
                  </a:lnTo>
                  <a:cubicBezTo>
                    <a:pt x="1274980" y="792741"/>
                    <a:pt x="1254922" y="812800"/>
                    <a:pt x="1230178" y="812800"/>
                  </a:cubicBezTo>
                  <a:lnTo>
                    <a:pt x="44803" y="812800"/>
                  </a:lnTo>
                  <a:cubicBezTo>
                    <a:pt x="20059" y="812800"/>
                    <a:pt x="0" y="792741"/>
                    <a:pt x="0" y="767997"/>
                  </a:cubicBezTo>
                  <a:lnTo>
                    <a:pt x="0" y="44803"/>
                  </a:lnTo>
                  <a:cubicBezTo>
                    <a:pt x="0" y="20059"/>
                    <a:pt x="20059" y="0"/>
                    <a:pt x="44803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2287" r="0" b="-2287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693287"/>
            <a:ext cx="6698316" cy="4353674"/>
            <a:chOff x="0" y="0"/>
            <a:chExt cx="2400525" cy="156025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1560259"/>
            </a:xfrm>
            <a:custGeom>
              <a:avLst/>
              <a:gdLst/>
              <a:ahLst/>
              <a:cxnLst/>
              <a:rect r="r" b="b" t="t" l="l"/>
              <a:pathLst>
                <a:path h="1560259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1517494"/>
                  </a:lnTo>
                  <a:cubicBezTo>
                    <a:pt x="2400525" y="1528836"/>
                    <a:pt x="2396020" y="1539713"/>
                    <a:pt x="2388000" y="1547733"/>
                  </a:cubicBezTo>
                  <a:cubicBezTo>
                    <a:pt x="2379980" y="1555753"/>
                    <a:pt x="2369102" y="1560259"/>
                    <a:pt x="2357761" y="1560259"/>
                  </a:cubicBezTo>
                  <a:lnTo>
                    <a:pt x="42765" y="1560259"/>
                  </a:lnTo>
                  <a:cubicBezTo>
                    <a:pt x="31423" y="1560259"/>
                    <a:pt x="20545" y="1555753"/>
                    <a:pt x="12525" y="1547733"/>
                  </a:cubicBezTo>
                  <a:cubicBezTo>
                    <a:pt x="4506" y="1539713"/>
                    <a:pt x="0" y="1528836"/>
                    <a:pt x="0" y="1517494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D9D9D9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85725"/>
              <a:ext cx="2400525" cy="16459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>
                <a:lnSpc>
                  <a:spcPts val="4059"/>
                </a:lnSpc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   Αποτελεσματικότητα σε :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Ιός Ηπατίτιδας Α’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Ιός της ανεμοβλογιάς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 spc="-57">
                  <a:solidFill>
                    <a:srgbClr val="000000"/>
                  </a:solidFill>
                  <a:latin typeface="AC Soft Icecream"/>
                </a:rPr>
                <a:t> Ιός των ανθρωπίνων θηλωμάτων 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Ιός της Ιλαράς</a:t>
              </a:r>
            </a:p>
            <a:p>
              <a:pPr>
                <a:lnSpc>
                  <a:spcPts val="419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95714" y="10140063"/>
            <a:ext cx="7168573" cy="337121"/>
            <a:chOff x="0" y="0"/>
            <a:chExt cx="2569055" cy="120817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569055" cy="120817"/>
            </a:xfrm>
            <a:custGeom>
              <a:avLst/>
              <a:gdLst/>
              <a:ahLst/>
              <a:cxnLst/>
              <a:rect r="r" b="b" t="t" l="l"/>
              <a:pathLst>
                <a:path h="120817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120817"/>
                  </a:lnTo>
                  <a:lnTo>
                    <a:pt x="0" y="120817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28575"/>
              <a:ext cx="2569055" cy="1493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-173505" y="10477184"/>
            <a:ext cx="7733505" cy="214816"/>
            <a:chOff x="0" y="0"/>
            <a:chExt cx="2771514" cy="76985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771514" cy="76985"/>
            </a:xfrm>
            <a:custGeom>
              <a:avLst/>
              <a:gdLst/>
              <a:ahLst/>
              <a:cxnLst/>
              <a:rect r="r" b="b" t="t" l="l"/>
              <a:pathLst>
                <a:path h="76985" w="2771514">
                  <a:moveTo>
                    <a:pt x="0" y="0"/>
                  </a:moveTo>
                  <a:lnTo>
                    <a:pt x="2771514" y="0"/>
                  </a:lnTo>
                  <a:lnTo>
                    <a:pt x="2771514" y="76985"/>
                  </a:lnTo>
                  <a:lnTo>
                    <a:pt x="0" y="76985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28575"/>
              <a:ext cx="2771514" cy="1055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443217" y="10140063"/>
            <a:ext cx="6698316" cy="168560"/>
            <a:chOff x="0" y="0"/>
            <a:chExt cx="2400525" cy="6040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00525" cy="60408"/>
            </a:xfrm>
            <a:custGeom>
              <a:avLst/>
              <a:gdLst/>
              <a:ahLst/>
              <a:cxnLst/>
              <a:rect r="r" b="b" t="t" l="l"/>
              <a:pathLst>
                <a:path h="60408" w="2400525">
                  <a:moveTo>
                    <a:pt x="0" y="0"/>
                  </a:moveTo>
                  <a:lnTo>
                    <a:pt x="2400525" y="0"/>
                  </a:lnTo>
                  <a:lnTo>
                    <a:pt x="2400525" y="60408"/>
                  </a:lnTo>
                  <a:lnTo>
                    <a:pt x="0" y="60408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28575"/>
              <a:ext cx="2400525" cy="889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2268000"/>
            <a:chOff x="0" y="0"/>
            <a:chExt cx="2400525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812800"/>
            </a:xfrm>
            <a:custGeom>
              <a:avLst/>
              <a:gdLst/>
              <a:ahLst/>
              <a:cxnLst/>
              <a:rect r="r" b="b" t="t" l="l"/>
              <a:pathLst>
                <a:path h="81280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767724"/>
                  </a:lnTo>
                  <a:cubicBezTo>
                    <a:pt x="2400525" y="779679"/>
                    <a:pt x="2395776" y="791144"/>
                    <a:pt x="2387323" y="799597"/>
                  </a:cubicBezTo>
                  <a:cubicBezTo>
                    <a:pt x="2378869" y="808051"/>
                    <a:pt x="2367404" y="812800"/>
                    <a:pt x="2355449" y="812800"/>
                  </a:cubicBezTo>
                  <a:lnTo>
                    <a:pt x="45076" y="812800"/>
                  </a:lnTo>
                  <a:cubicBezTo>
                    <a:pt x="20181" y="812800"/>
                    <a:pt x="0" y="792619"/>
                    <a:pt x="0" y="76772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33350"/>
              <a:ext cx="2400525" cy="9461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580"/>
                </a:lnSpc>
              </a:pPr>
              <a:r>
                <a:rPr lang="en-US" sz="4700">
                  <a:solidFill>
                    <a:srgbClr val="000000"/>
                  </a:solidFill>
                  <a:latin typeface="AC Soft Icecream"/>
                </a:rPr>
                <a:t>Αντιοροί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56000" y="2551937"/>
            <a:ext cx="6048000" cy="3855600"/>
            <a:chOff x="0" y="0"/>
            <a:chExt cx="127498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74980" cy="812800"/>
            </a:xfrm>
            <a:custGeom>
              <a:avLst/>
              <a:gdLst/>
              <a:ahLst/>
              <a:cxnLst/>
              <a:rect r="r" b="b" t="t" l="l"/>
              <a:pathLst>
                <a:path h="812800" w="1274980">
                  <a:moveTo>
                    <a:pt x="44803" y="0"/>
                  </a:moveTo>
                  <a:lnTo>
                    <a:pt x="1230178" y="0"/>
                  </a:lnTo>
                  <a:cubicBezTo>
                    <a:pt x="1254922" y="0"/>
                    <a:pt x="1274980" y="20059"/>
                    <a:pt x="1274980" y="44803"/>
                  </a:cubicBezTo>
                  <a:lnTo>
                    <a:pt x="1274980" y="767997"/>
                  </a:lnTo>
                  <a:cubicBezTo>
                    <a:pt x="1274980" y="792741"/>
                    <a:pt x="1254922" y="812800"/>
                    <a:pt x="1230178" y="812800"/>
                  </a:cubicBezTo>
                  <a:lnTo>
                    <a:pt x="44803" y="812800"/>
                  </a:lnTo>
                  <a:cubicBezTo>
                    <a:pt x="20059" y="812800"/>
                    <a:pt x="0" y="792741"/>
                    <a:pt x="0" y="767997"/>
                  </a:cubicBezTo>
                  <a:lnTo>
                    <a:pt x="0" y="44803"/>
                  </a:lnTo>
                  <a:cubicBezTo>
                    <a:pt x="0" y="20059"/>
                    <a:pt x="20059" y="0"/>
                    <a:pt x="44803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2287" r="0" b="-2287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693287"/>
            <a:ext cx="6698316" cy="4353674"/>
            <a:chOff x="0" y="0"/>
            <a:chExt cx="2400525" cy="156025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1560259"/>
            </a:xfrm>
            <a:custGeom>
              <a:avLst/>
              <a:gdLst/>
              <a:ahLst/>
              <a:cxnLst/>
              <a:rect r="r" b="b" t="t" l="l"/>
              <a:pathLst>
                <a:path h="1560259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1517494"/>
                  </a:lnTo>
                  <a:cubicBezTo>
                    <a:pt x="2400525" y="1528836"/>
                    <a:pt x="2396020" y="1539713"/>
                    <a:pt x="2388000" y="1547733"/>
                  </a:cubicBezTo>
                  <a:cubicBezTo>
                    <a:pt x="2379980" y="1555753"/>
                    <a:pt x="2369102" y="1560259"/>
                    <a:pt x="2357761" y="1560259"/>
                  </a:cubicBezTo>
                  <a:lnTo>
                    <a:pt x="42765" y="1560259"/>
                  </a:lnTo>
                  <a:cubicBezTo>
                    <a:pt x="31423" y="1560259"/>
                    <a:pt x="20545" y="1555753"/>
                    <a:pt x="12525" y="1547733"/>
                  </a:cubicBezTo>
                  <a:cubicBezTo>
                    <a:pt x="4506" y="1539713"/>
                    <a:pt x="0" y="1528836"/>
                    <a:pt x="0" y="1517494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D9D9D9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85725"/>
              <a:ext cx="2400525" cy="16459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>
                <a:lnSpc>
                  <a:spcPts val="4059"/>
                </a:lnSpc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   Αποτελεσματικότητα σε :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Ιός Ηπατίτιδας Α’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Ιός της ανεμοβλογιάς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 spc="-57">
                  <a:solidFill>
                    <a:srgbClr val="000000"/>
                  </a:solidFill>
                  <a:latin typeface="AC Soft Icecream"/>
                </a:rPr>
                <a:t> Ιός των ανθρωπίνων θηλωμάτων 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Ιός της Ιλαράς</a:t>
              </a:r>
            </a:p>
            <a:p>
              <a:pPr>
                <a:lnSpc>
                  <a:spcPts val="419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95714" y="10140063"/>
            <a:ext cx="7168573" cy="337121"/>
            <a:chOff x="0" y="0"/>
            <a:chExt cx="2569055" cy="120817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569055" cy="120817"/>
            </a:xfrm>
            <a:custGeom>
              <a:avLst/>
              <a:gdLst/>
              <a:ahLst/>
              <a:cxnLst/>
              <a:rect r="r" b="b" t="t" l="l"/>
              <a:pathLst>
                <a:path h="120817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120817"/>
                  </a:lnTo>
                  <a:lnTo>
                    <a:pt x="0" y="120817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28575"/>
              <a:ext cx="2569055" cy="1493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-173505" y="10477184"/>
            <a:ext cx="7733505" cy="214816"/>
            <a:chOff x="0" y="0"/>
            <a:chExt cx="2771514" cy="76985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771514" cy="76985"/>
            </a:xfrm>
            <a:custGeom>
              <a:avLst/>
              <a:gdLst/>
              <a:ahLst/>
              <a:cxnLst/>
              <a:rect r="r" b="b" t="t" l="l"/>
              <a:pathLst>
                <a:path h="76985" w="2771514">
                  <a:moveTo>
                    <a:pt x="0" y="0"/>
                  </a:moveTo>
                  <a:lnTo>
                    <a:pt x="2771514" y="0"/>
                  </a:lnTo>
                  <a:lnTo>
                    <a:pt x="2771514" y="76985"/>
                  </a:lnTo>
                  <a:lnTo>
                    <a:pt x="0" y="76985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28575"/>
              <a:ext cx="2771514" cy="1055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443217" y="10140063"/>
            <a:ext cx="6698316" cy="168560"/>
            <a:chOff x="0" y="0"/>
            <a:chExt cx="2400525" cy="6040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00525" cy="60408"/>
            </a:xfrm>
            <a:custGeom>
              <a:avLst/>
              <a:gdLst/>
              <a:ahLst/>
              <a:cxnLst/>
              <a:rect r="r" b="b" t="t" l="l"/>
              <a:pathLst>
                <a:path h="60408" w="2400525">
                  <a:moveTo>
                    <a:pt x="0" y="0"/>
                  </a:moveTo>
                  <a:lnTo>
                    <a:pt x="2400525" y="0"/>
                  </a:lnTo>
                  <a:lnTo>
                    <a:pt x="2400525" y="60408"/>
                  </a:lnTo>
                  <a:lnTo>
                    <a:pt x="0" y="60408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28575"/>
              <a:ext cx="2400525" cy="889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2268000"/>
            <a:chOff x="0" y="0"/>
            <a:chExt cx="2400525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812800"/>
            </a:xfrm>
            <a:custGeom>
              <a:avLst/>
              <a:gdLst/>
              <a:ahLst/>
              <a:cxnLst/>
              <a:rect r="r" b="b" t="t" l="l"/>
              <a:pathLst>
                <a:path h="81280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767724"/>
                  </a:lnTo>
                  <a:cubicBezTo>
                    <a:pt x="2400525" y="779679"/>
                    <a:pt x="2395776" y="791144"/>
                    <a:pt x="2387323" y="799597"/>
                  </a:cubicBezTo>
                  <a:cubicBezTo>
                    <a:pt x="2378869" y="808051"/>
                    <a:pt x="2367404" y="812800"/>
                    <a:pt x="2355449" y="812800"/>
                  </a:cubicBezTo>
                  <a:lnTo>
                    <a:pt x="45076" y="812800"/>
                  </a:lnTo>
                  <a:cubicBezTo>
                    <a:pt x="20181" y="812800"/>
                    <a:pt x="0" y="792619"/>
                    <a:pt x="0" y="76772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33350"/>
              <a:ext cx="2400525" cy="9461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580"/>
                </a:lnSpc>
              </a:pPr>
              <a:r>
                <a:rPr lang="en-US" sz="4700">
                  <a:solidFill>
                    <a:srgbClr val="000000"/>
                  </a:solidFill>
                  <a:latin typeface="AC Soft Icecream"/>
                </a:rPr>
                <a:t>Αντιοροί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56000" y="2551937"/>
            <a:ext cx="6048000" cy="3855600"/>
            <a:chOff x="0" y="0"/>
            <a:chExt cx="127498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74980" cy="812800"/>
            </a:xfrm>
            <a:custGeom>
              <a:avLst/>
              <a:gdLst/>
              <a:ahLst/>
              <a:cxnLst/>
              <a:rect r="r" b="b" t="t" l="l"/>
              <a:pathLst>
                <a:path h="812800" w="1274980">
                  <a:moveTo>
                    <a:pt x="44803" y="0"/>
                  </a:moveTo>
                  <a:lnTo>
                    <a:pt x="1230178" y="0"/>
                  </a:lnTo>
                  <a:cubicBezTo>
                    <a:pt x="1254922" y="0"/>
                    <a:pt x="1274980" y="20059"/>
                    <a:pt x="1274980" y="44803"/>
                  </a:cubicBezTo>
                  <a:lnTo>
                    <a:pt x="1274980" y="767997"/>
                  </a:lnTo>
                  <a:cubicBezTo>
                    <a:pt x="1274980" y="792741"/>
                    <a:pt x="1254922" y="812800"/>
                    <a:pt x="1230178" y="812800"/>
                  </a:cubicBezTo>
                  <a:lnTo>
                    <a:pt x="44803" y="812800"/>
                  </a:lnTo>
                  <a:cubicBezTo>
                    <a:pt x="20059" y="812800"/>
                    <a:pt x="0" y="792741"/>
                    <a:pt x="0" y="767997"/>
                  </a:cubicBezTo>
                  <a:lnTo>
                    <a:pt x="0" y="44803"/>
                  </a:lnTo>
                  <a:cubicBezTo>
                    <a:pt x="0" y="20059"/>
                    <a:pt x="20059" y="0"/>
                    <a:pt x="44803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2287" r="0" b="-2287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693287"/>
            <a:ext cx="6698316" cy="4353674"/>
            <a:chOff x="0" y="0"/>
            <a:chExt cx="2400525" cy="156025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1560259"/>
            </a:xfrm>
            <a:custGeom>
              <a:avLst/>
              <a:gdLst/>
              <a:ahLst/>
              <a:cxnLst/>
              <a:rect r="r" b="b" t="t" l="l"/>
              <a:pathLst>
                <a:path h="1560259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1517494"/>
                  </a:lnTo>
                  <a:cubicBezTo>
                    <a:pt x="2400525" y="1528836"/>
                    <a:pt x="2396020" y="1539713"/>
                    <a:pt x="2388000" y="1547733"/>
                  </a:cubicBezTo>
                  <a:cubicBezTo>
                    <a:pt x="2379980" y="1555753"/>
                    <a:pt x="2369102" y="1560259"/>
                    <a:pt x="2357761" y="1560259"/>
                  </a:cubicBezTo>
                  <a:lnTo>
                    <a:pt x="42765" y="1560259"/>
                  </a:lnTo>
                  <a:cubicBezTo>
                    <a:pt x="31423" y="1560259"/>
                    <a:pt x="20545" y="1555753"/>
                    <a:pt x="12525" y="1547733"/>
                  </a:cubicBezTo>
                  <a:cubicBezTo>
                    <a:pt x="4506" y="1539713"/>
                    <a:pt x="0" y="1528836"/>
                    <a:pt x="0" y="1517494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D9D9D9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85725"/>
              <a:ext cx="2400525" cy="16459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>
                <a:lnSpc>
                  <a:spcPts val="4059"/>
                </a:lnSpc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   Αποτελεσματικότητα σε :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Ιός Ηπατίτιδας Α’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Ιός της ανεμοβλογιάς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 spc="-57">
                  <a:solidFill>
                    <a:srgbClr val="000000"/>
                  </a:solidFill>
                  <a:latin typeface="AC Soft Icecream"/>
                </a:rPr>
                <a:t> Ιός των ανθρωπίνων θηλωμάτων 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Ιός της Ιλαράς</a:t>
              </a:r>
            </a:p>
            <a:p>
              <a:pPr>
                <a:lnSpc>
                  <a:spcPts val="419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95714" y="10140063"/>
            <a:ext cx="7168573" cy="337121"/>
            <a:chOff x="0" y="0"/>
            <a:chExt cx="2569055" cy="120817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569055" cy="120817"/>
            </a:xfrm>
            <a:custGeom>
              <a:avLst/>
              <a:gdLst/>
              <a:ahLst/>
              <a:cxnLst/>
              <a:rect r="r" b="b" t="t" l="l"/>
              <a:pathLst>
                <a:path h="120817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120817"/>
                  </a:lnTo>
                  <a:lnTo>
                    <a:pt x="0" y="120817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28575"/>
              <a:ext cx="2569055" cy="1493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-173505" y="10477184"/>
            <a:ext cx="7733505" cy="214816"/>
            <a:chOff x="0" y="0"/>
            <a:chExt cx="2771514" cy="76985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771514" cy="76985"/>
            </a:xfrm>
            <a:custGeom>
              <a:avLst/>
              <a:gdLst/>
              <a:ahLst/>
              <a:cxnLst/>
              <a:rect r="r" b="b" t="t" l="l"/>
              <a:pathLst>
                <a:path h="76985" w="2771514">
                  <a:moveTo>
                    <a:pt x="0" y="0"/>
                  </a:moveTo>
                  <a:lnTo>
                    <a:pt x="2771514" y="0"/>
                  </a:lnTo>
                  <a:lnTo>
                    <a:pt x="2771514" y="76985"/>
                  </a:lnTo>
                  <a:lnTo>
                    <a:pt x="0" y="76985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28575"/>
              <a:ext cx="2771514" cy="1055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443217" y="10140063"/>
            <a:ext cx="6698316" cy="168560"/>
            <a:chOff x="0" y="0"/>
            <a:chExt cx="2400525" cy="6040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400525" cy="60408"/>
            </a:xfrm>
            <a:custGeom>
              <a:avLst/>
              <a:gdLst/>
              <a:ahLst/>
              <a:cxnLst/>
              <a:rect r="r" b="b" t="t" l="l"/>
              <a:pathLst>
                <a:path h="60408" w="2400525">
                  <a:moveTo>
                    <a:pt x="0" y="0"/>
                  </a:moveTo>
                  <a:lnTo>
                    <a:pt x="2400525" y="0"/>
                  </a:lnTo>
                  <a:lnTo>
                    <a:pt x="2400525" y="60408"/>
                  </a:lnTo>
                  <a:lnTo>
                    <a:pt x="0" y="60408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28575"/>
              <a:ext cx="2400525" cy="889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2268000"/>
            <a:chOff x="0" y="0"/>
            <a:chExt cx="2400525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812800"/>
            </a:xfrm>
            <a:custGeom>
              <a:avLst/>
              <a:gdLst/>
              <a:ahLst/>
              <a:cxnLst/>
              <a:rect r="r" b="b" t="t" l="l"/>
              <a:pathLst>
                <a:path h="81280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767724"/>
                  </a:lnTo>
                  <a:cubicBezTo>
                    <a:pt x="2400525" y="779679"/>
                    <a:pt x="2395776" y="791144"/>
                    <a:pt x="2387323" y="799597"/>
                  </a:cubicBezTo>
                  <a:cubicBezTo>
                    <a:pt x="2378869" y="808051"/>
                    <a:pt x="2367404" y="812800"/>
                    <a:pt x="2355449" y="812800"/>
                  </a:cubicBezTo>
                  <a:lnTo>
                    <a:pt x="45076" y="812800"/>
                  </a:lnTo>
                  <a:cubicBezTo>
                    <a:pt x="20181" y="812800"/>
                    <a:pt x="0" y="792619"/>
                    <a:pt x="0" y="76772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33350"/>
              <a:ext cx="2400525" cy="9461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6580"/>
                </a:lnSpc>
              </a:pPr>
              <a:r>
                <a:rPr lang="en-US" sz="4700">
                  <a:solidFill>
                    <a:srgbClr val="000000"/>
                  </a:solidFill>
                  <a:latin typeface="AC Soft Icecream"/>
                </a:rPr>
                <a:t>Εμβόλια 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56000" y="2551937"/>
            <a:ext cx="6048000" cy="3855600"/>
            <a:chOff x="0" y="0"/>
            <a:chExt cx="127498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74980" cy="812800"/>
            </a:xfrm>
            <a:custGeom>
              <a:avLst/>
              <a:gdLst/>
              <a:ahLst/>
              <a:cxnLst/>
              <a:rect r="r" b="b" t="t" l="l"/>
              <a:pathLst>
                <a:path h="812800" w="1274980">
                  <a:moveTo>
                    <a:pt x="44803" y="0"/>
                  </a:moveTo>
                  <a:lnTo>
                    <a:pt x="1230178" y="0"/>
                  </a:lnTo>
                  <a:cubicBezTo>
                    <a:pt x="1254922" y="0"/>
                    <a:pt x="1274980" y="20059"/>
                    <a:pt x="1274980" y="44803"/>
                  </a:cubicBezTo>
                  <a:lnTo>
                    <a:pt x="1274980" y="767997"/>
                  </a:lnTo>
                  <a:cubicBezTo>
                    <a:pt x="1274980" y="792741"/>
                    <a:pt x="1254922" y="812800"/>
                    <a:pt x="1230178" y="812800"/>
                  </a:cubicBezTo>
                  <a:lnTo>
                    <a:pt x="44803" y="812800"/>
                  </a:lnTo>
                  <a:cubicBezTo>
                    <a:pt x="20059" y="812800"/>
                    <a:pt x="0" y="792741"/>
                    <a:pt x="0" y="767997"/>
                  </a:cubicBezTo>
                  <a:lnTo>
                    <a:pt x="0" y="44803"/>
                  </a:lnTo>
                  <a:cubicBezTo>
                    <a:pt x="0" y="20059"/>
                    <a:pt x="20059" y="0"/>
                    <a:pt x="44803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2287" r="0" b="-2287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693287"/>
            <a:ext cx="6698316" cy="3242713"/>
            <a:chOff x="0" y="0"/>
            <a:chExt cx="2400525" cy="116211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400525" cy="1162115"/>
            </a:xfrm>
            <a:custGeom>
              <a:avLst/>
              <a:gdLst/>
              <a:ahLst/>
              <a:cxnLst/>
              <a:rect r="r" b="b" t="t" l="l"/>
              <a:pathLst>
                <a:path h="1162115" w="2400525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1119350"/>
                  </a:lnTo>
                  <a:cubicBezTo>
                    <a:pt x="2400525" y="1130692"/>
                    <a:pt x="2396020" y="1141570"/>
                    <a:pt x="2388000" y="1149590"/>
                  </a:cubicBezTo>
                  <a:cubicBezTo>
                    <a:pt x="2379980" y="1157610"/>
                    <a:pt x="2369102" y="1162115"/>
                    <a:pt x="2357761" y="1162115"/>
                  </a:cubicBezTo>
                  <a:lnTo>
                    <a:pt x="42765" y="1162115"/>
                  </a:lnTo>
                  <a:cubicBezTo>
                    <a:pt x="31423" y="1162115"/>
                    <a:pt x="20545" y="1157610"/>
                    <a:pt x="12525" y="1149590"/>
                  </a:cubicBezTo>
                  <a:cubicBezTo>
                    <a:pt x="4506" y="1141570"/>
                    <a:pt x="0" y="1130692"/>
                    <a:pt x="0" y="1119350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D9D9D9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-85725"/>
              <a:ext cx="2400525" cy="12478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>
                <a:lnSpc>
                  <a:spcPts val="4059"/>
                </a:lnSpc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   Αποτελεσματικότητα σε :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Iός της πολιομυελίτιδας 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Iός της Παρωτίτιδας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Σταφυλόκοκκος </a:t>
              </a:r>
            </a:p>
            <a:p>
              <a:pPr marL="626106" indent="-313053" lvl="1">
                <a:lnSpc>
                  <a:spcPts val="4059"/>
                </a:lnSpc>
                <a:buAutoNum type="arabicPeriod" startAt="1"/>
              </a:pPr>
              <a:r>
                <a:rPr lang="en-US" sz="2899">
                  <a:solidFill>
                    <a:srgbClr val="000000"/>
                  </a:solidFill>
                  <a:latin typeface="AC Soft Icecream"/>
                </a:rPr>
                <a:t> Στρεπτόκοκκος 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A1D0E80F40FC40A0AC5446D3E68E4C" ma:contentTypeVersion="18" ma:contentTypeDescription="Create a new document." ma:contentTypeScope="" ma:versionID="4afd713d915b64e70ac4f123b7419c20">
  <xsd:schema xmlns:xsd="http://www.w3.org/2001/XMLSchema" xmlns:xs="http://www.w3.org/2001/XMLSchema" xmlns:p="http://schemas.microsoft.com/office/2006/metadata/properties" xmlns:ns2="b52a108e-5039-4255-9b08-41efa128c942" xmlns:ns3="f3050677-c956-48d1-88f1-1e5f36ffa1d3" targetNamespace="http://schemas.microsoft.com/office/2006/metadata/properties" ma:root="true" ma:fieldsID="a06df7e705a3f35faa2a06a844f03163" ns2:_="" ns3:_="">
    <xsd:import namespace="b52a108e-5039-4255-9b08-41efa128c942"/>
    <xsd:import namespace="f3050677-c956-48d1-88f1-1e5f36ffa1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2a108e-5039-4255-9b08-41efa128c9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d606419-4bd4-4dd8-8f0f-b14ca53228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50677-c956-48d1-88f1-1e5f36ffa1d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2554a29-e0a6-470a-b571-f2607765b0e7}" ma:internalName="TaxCatchAll" ma:showField="CatchAllData" ma:web="f3050677-c956-48d1-88f1-1e5f36ffa1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2a108e-5039-4255-9b08-41efa128c942">
      <Terms xmlns="http://schemas.microsoft.com/office/infopath/2007/PartnerControls"/>
    </lcf76f155ced4ddcb4097134ff3c332f>
    <TaxCatchAll xmlns="f3050677-c956-48d1-88f1-1e5f36ffa1d3" xsi:nil="true"/>
  </documentManagement>
</p:properties>
</file>

<file path=customXml/itemProps1.xml><?xml version="1.0" encoding="utf-8"?>
<ds:datastoreItem xmlns:ds="http://schemas.openxmlformats.org/officeDocument/2006/customXml" ds:itemID="{4158034C-51D9-4558-8C39-75D03B7A1ED1}"/>
</file>

<file path=customXml/itemProps2.xml><?xml version="1.0" encoding="utf-8"?>
<ds:datastoreItem xmlns:ds="http://schemas.openxmlformats.org/officeDocument/2006/customXml" ds:itemID="{FE8053D7-E33E-4339-9391-CA8135B1CC95}"/>
</file>

<file path=customXml/itemProps3.xml><?xml version="1.0" encoding="utf-8"?>
<ds:datastoreItem xmlns:ds="http://schemas.openxmlformats.org/officeDocument/2006/customXml" ds:itemID="{AD0D11CA-9210-4F91-9367-27DC971B56B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Εμβόλιο&amp; αντίοροι</dc:title>
  <cp:revision>1</cp:revision>
  <dcterms:created xsi:type="dcterms:W3CDTF">2006-08-16T00:00:00Z</dcterms:created>
  <dcterms:modified xsi:type="dcterms:W3CDTF">2011-08-01T06:04:30Z</dcterms:modified>
  <dc:identifier>DAF6EXPqIds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0x0101001FA1D0E80F40FC40A0AC5446D3E68E4C</vt:lpwstr>
  </property>
</Properties>
</file>