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C Soft Icecream" charset="1" panose="02000603000000000000"/>
      <p:regular r:id="rId10"/>
    </p:embeddedFont>
    <p:embeddedFont>
      <p:font typeface="AC Soft Icecream Italics" charset="1" panose="02000603000000000000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  <p:embeddedFont>
      <p:font typeface="Canva Sans Medium" charset="1" panose="020B0603030501040103"/>
      <p:regular r:id="rId16"/>
    </p:embeddedFont>
    <p:embeddedFont>
      <p:font typeface="Canva Sans Medium Italics" charset="1" panose="020B06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8" Type="http://schemas.openxmlformats.org/officeDocument/2006/relationships/font" Target="fonts/font8.fntdata"/><Relationship Id="rId21" Type="http://schemas.openxmlformats.org/officeDocument/2006/relationships/slide" Target="slides/slide4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slide" Target="slides/slide8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slide" Target="slides/slide3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7.xml"/><Relationship Id="rId6" Type="http://schemas.openxmlformats.org/officeDocument/2006/relationships/font" Target="fonts/font6.fntdata"/><Relationship Id="rId15" Type="http://schemas.openxmlformats.org/officeDocument/2006/relationships/font" Target="fonts/font15.fntdata"/><Relationship Id="rId23" Type="http://schemas.openxmlformats.org/officeDocument/2006/relationships/slide" Target="slides/slide6.xml"/><Relationship Id="rId5" Type="http://schemas.openxmlformats.org/officeDocument/2006/relationships/tableStyles" Target="tableStyles.xml"/><Relationship Id="rId28" Type="http://schemas.openxmlformats.org/officeDocument/2006/relationships/customXml" Target="../customXml/item1.xml"/><Relationship Id="rId10" Type="http://schemas.openxmlformats.org/officeDocument/2006/relationships/font" Target="fonts/font10.fntdata"/><Relationship Id="rId19" Type="http://schemas.openxmlformats.org/officeDocument/2006/relationships/slide" Target="slides/slide2.xml"/><Relationship Id="rId14" Type="http://schemas.openxmlformats.org/officeDocument/2006/relationships/font" Target="fonts/font14.fntdata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2400525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-9736" t="0" r="-9736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696411"/>
            <a:chOff x="0" y="0"/>
            <a:chExt cx="2400525" cy="13247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324710"/>
            </a:xfrm>
            <a:custGeom>
              <a:avLst/>
              <a:gdLst/>
              <a:ahLst/>
              <a:cxnLst/>
              <a:rect r="r" b="b" t="t" l="l"/>
              <a:pathLst>
                <a:path h="1324710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81946"/>
                  </a:lnTo>
                  <a:cubicBezTo>
                    <a:pt x="2400525" y="1293288"/>
                    <a:pt x="2396020" y="1304165"/>
                    <a:pt x="2388000" y="1312185"/>
                  </a:cubicBezTo>
                  <a:cubicBezTo>
                    <a:pt x="2379980" y="1320205"/>
                    <a:pt x="2369102" y="1324710"/>
                    <a:pt x="2357761" y="1324710"/>
                  </a:cubicBezTo>
                  <a:lnTo>
                    <a:pt x="42765" y="1324710"/>
                  </a:lnTo>
                  <a:cubicBezTo>
                    <a:pt x="31423" y="1324710"/>
                    <a:pt x="20545" y="1320205"/>
                    <a:pt x="12525" y="1312185"/>
                  </a:cubicBezTo>
                  <a:cubicBezTo>
                    <a:pt x="4506" y="1304165"/>
                    <a:pt x="0" y="1293288"/>
                    <a:pt x="0" y="128194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410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just">
                <a:lnSpc>
                  <a:spcPts val="3919"/>
                </a:lnSpc>
              </a:pPr>
              <a:r>
                <a:rPr lang="en-US" sz="2799" spc="-55">
                  <a:solidFill>
                    <a:srgbClr val="000000"/>
                  </a:solidFill>
                  <a:latin typeface="AC Soft Icecream"/>
                </a:rPr>
                <a:t>Προκαλεί μόλυνση του αναπνευστικού συστήματος. </a:t>
              </a:r>
            </a:p>
            <a:p>
              <a:pPr algn="just">
                <a:lnSpc>
                  <a:spcPts val="3919"/>
                </a:lnSpc>
              </a:pPr>
              <a:r>
                <a:rPr lang="en-US" sz="2799" spc="-55">
                  <a:solidFill>
                    <a:srgbClr val="000000"/>
                  </a:solidFill>
                  <a:latin typeface="AC Soft Icecream"/>
                </a:rPr>
                <a:t>Μπορεί να μεταδοθεί μέσω της επαφής με μολυσμένα άτομα. </a:t>
              </a:r>
            </a:p>
            <a:p>
              <a:pPr algn="just">
                <a:lnSpc>
                  <a:spcPts val="3919"/>
                </a:lnSpc>
              </a:pPr>
              <a:r>
                <a:rPr lang="en-US" sz="2799" spc="-55">
                  <a:solidFill>
                    <a:srgbClr val="000000"/>
                  </a:solidFill>
                  <a:latin typeface="AC Soft Icecream"/>
                </a:rPr>
                <a:t>Η τήρηση μέτρων όπως η χρήση μάσκας και το πλύσιμο των χεριών βοηθά στην πρόληψη της μετάδοσής του.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43217" y="373905"/>
            <a:ext cx="6698316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C Soft Icecream"/>
              </a:rPr>
              <a:t>Κορονοϊός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C Soft Icecream"/>
              </a:rPr>
              <a:t>(Covid-19)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30842" y="0"/>
            <a:ext cx="6698316" cy="2125525"/>
            <a:chOff x="0" y="0"/>
            <a:chExt cx="2400525" cy="7617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61740"/>
            </a:xfrm>
            <a:custGeom>
              <a:avLst/>
              <a:gdLst/>
              <a:ahLst/>
              <a:cxnLst/>
              <a:rect r="r" b="b" t="t" l="l"/>
              <a:pathLst>
                <a:path h="76174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16664"/>
                  </a:lnTo>
                  <a:cubicBezTo>
                    <a:pt x="2400525" y="728619"/>
                    <a:pt x="2395776" y="740084"/>
                    <a:pt x="2387323" y="748537"/>
                  </a:cubicBezTo>
                  <a:cubicBezTo>
                    <a:pt x="2378869" y="756991"/>
                    <a:pt x="2367404" y="761740"/>
                    <a:pt x="2355449" y="761740"/>
                  </a:cubicBezTo>
                  <a:lnTo>
                    <a:pt x="45076" y="761740"/>
                  </a:lnTo>
                  <a:cubicBezTo>
                    <a:pt x="20181" y="761740"/>
                    <a:pt x="0" y="741559"/>
                    <a:pt x="0" y="71666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855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Ιός της ιλαράς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(Morbillivirus - Μeasles)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-6678" t="0" r="-6678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47398"/>
            <a:ext cx="6698316" cy="3696411"/>
            <a:chOff x="0" y="0"/>
            <a:chExt cx="2400525" cy="13247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324710"/>
            </a:xfrm>
            <a:custGeom>
              <a:avLst/>
              <a:gdLst/>
              <a:ahLst/>
              <a:cxnLst/>
              <a:rect r="r" b="b" t="t" l="l"/>
              <a:pathLst>
                <a:path h="1324710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81946"/>
                  </a:lnTo>
                  <a:cubicBezTo>
                    <a:pt x="2400525" y="1293288"/>
                    <a:pt x="2396020" y="1304165"/>
                    <a:pt x="2388000" y="1312185"/>
                  </a:cubicBezTo>
                  <a:cubicBezTo>
                    <a:pt x="2379980" y="1320205"/>
                    <a:pt x="2369102" y="1324710"/>
                    <a:pt x="2357761" y="1324710"/>
                  </a:cubicBezTo>
                  <a:lnTo>
                    <a:pt x="42765" y="1324710"/>
                  </a:lnTo>
                  <a:cubicBezTo>
                    <a:pt x="31423" y="1324710"/>
                    <a:pt x="20545" y="1320205"/>
                    <a:pt x="12525" y="1312185"/>
                  </a:cubicBezTo>
                  <a:cubicBezTo>
                    <a:pt x="4506" y="1304165"/>
                    <a:pt x="0" y="1293288"/>
                    <a:pt x="0" y="128194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410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AC Soft Icecream"/>
                </a:rPr>
                <a:t>Προκαλεί τη νόσο της ιλαράς. Τα συμπτώματα εμφανίζονται συνήθως 10-12 ημέρες μετά τη μόλυνση και αρχικά περιλαμβάνουν κρυολόγημα με καταρροή, βήχα, ήπιο πυρετό και επιπεφυκίτιδα. Μεταδίδεται πολύ γρήγορα σε άτομα κάθε ηλικίας.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2400525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362172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8823" r="0" b="-8823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30842" y="6311944"/>
            <a:ext cx="6698316" cy="4191711"/>
            <a:chOff x="0" y="0"/>
            <a:chExt cx="2400525" cy="15022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502215"/>
            </a:xfrm>
            <a:custGeom>
              <a:avLst/>
              <a:gdLst/>
              <a:ahLst/>
              <a:cxnLst/>
              <a:rect r="r" b="b" t="t" l="l"/>
              <a:pathLst>
                <a:path h="15022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459450"/>
                  </a:lnTo>
                  <a:cubicBezTo>
                    <a:pt x="2400525" y="1470792"/>
                    <a:pt x="2396020" y="1481669"/>
                    <a:pt x="2388000" y="1489689"/>
                  </a:cubicBezTo>
                  <a:cubicBezTo>
                    <a:pt x="2379980" y="1497709"/>
                    <a:pt x="2369102" y="1502215"/>
                    <a:pt x="2357761" y="1502215"/>
                  </a:cubicBezTo>
                  <a:lnTo>
                    <a:pt x="42765" y="1502215"/>
                  </a:lnTo>
                  <a:cubicBezTo>
                    <a:pt x="31423" y="1502215"/>
                    <a:pt x="20545" y="1497709"/>
                    <a:pt x="12525" y="1489689"/>
                  </a:cubicBezTo>
                  <a:cubicBezTo>
                    <a:pt x="4506" y="1481669"/>
                    <a:pt x="0" y="1470792"/>
                    <a:pt x="0" y="14594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587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AC Soft Icecream"/>
                </a:rPr>
                <a:t> Ο ιός Ινφλουέντζα τύπου Α προκαλεί μόλυνση του αναπνευστικού συστήματος, τη γνωστή γρίπη των χοίρων. Συνοδεύεται από </a:t>
              </a:r>
              <a:r>
                <a:rPr lang="en-US" sz="2799">
                  <a:solidFill>
                    <a:srgbClr val="000000"/>
                  </a:solidFill>
                  <a:latin typeface="AC Soft Icecream"/>
                </a:rPr>
                <a:t>συμπτώματα όπως πυρετό, βήχα, πονοκέφαλο, και κούραση. Η καλύτερη προστασία είναι ο εμβολιασμός και η τήρηση καλών πρακτικών υγιεινής.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30842" y="451787"/>
            <a:ext cx="6698316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C Soft Icecream"/>
              </a:rPr>
              <a:t>Ιός της γρίπης Α’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C Soft Icecream"/>
              </a:rPr>
              <a:t>(Influenza Α)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936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Ιός ηπατίτιδας Β’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(HBV)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-40230" t="-641" r="-33931" b="-5876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610645"/>
            <a:chOff x="0" y="0"/>
            <a:chExt cx="2400525" cy="129397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293974"/>
            </a:xfrm>
            <a:custGeom>
              <a:avLst/>
              <a:gdLst/>
              <a:ahLst/>
              <a:cxnLst/>
              <a:rect r="r" b="b" t="t" l="l"/>
              <a:pathLst>
                <a:path h="1293974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51209"/>
                  </a:lnTo>
                  <a:cubicBezTo>
                    <a:pt x="2400525" y="1262551"/>
                    <a:pt x="2396020" y="1273428"/>
                    <a:pt x="2388000" y="1281448"/>
                  </a:cubicBezTo>
                  <a:cubicBezTo>
                    <a:pt x="2379980" y="1289468"/>
                    <a:pt x="2369102" y="1293974"/>
                    <a:pt x="2357761" y="1293974"/>
                  </a:cubicBezTo>
                  <a:lnTo>
                    <a:pt x="42765" y="1293974"/>
                  </a:lnTo>
                  <a:cubicBezTo>
                    <a:pt x="31423" y="1293974"/>
                    <a:pt x="20545" y="1289468"/>
                    <a:pt x="12525" y="1281448"/>
                  </a:cubicBezTo>
                  <a:cubicBezTo>
                    <a:pt x="4506" y="1273428"/>
                    <a:pt x="0" y="1262551"/>
                    <a:pt x="0" y="1251209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2400525" cy="1389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 Προσβάλλει το ήπαρ (συκώτι)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προκαλώντας φλεγμονή. Μεταδίδεται μέσω της επαφής με μολυσμένα σωματικά υγρά. Ορισμένα συμπτώματα είναι ο ίκτερος, σκουρόχρωμα ούρα και κόπωση.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936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Ιός ηπατίτιδας Α’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(HΑV)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-40230" t="-641" r="-33931" b="-5876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4420362"/>
            <a:chOff x="0" y="0"/>
            <a:chExt cx="2400525" cy="158415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584158"/>
            </a:xfrm>
            <a:custGeom>
              <a:avLst/>
              <a:gdLst/>
              <a:ahLst/>
              <a:cxnLst/>
              <a:rect r="r" b="b" t="t" l="l"/>
              <a:pathLst>
                <a:path h="158415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541393"/>
                  </a:lnTo>
                  <a:cubicBezTo>
                    <a:pt x="2400525" y="1552735"/>
                    <a:pt x="2396020" y="1563613"/>
                    <a:pt x="2388000" y="1571632"/>
                  </a:cubicBezTo>
                  <a:cubicBezTo>
                    <a:pt x="2379980" y="1579652"/>
                    <a:pt x="2369102" y="1584158"/>
                    <a:pt x="2357761" y="1584158"/>
                  </a:cubicBezTo>
                  <a:lnTo>
                    <a:pt x="42765" y="1584158"/>
                  </a:lnTo>
                  <a:cubicBezTo>
                    <a:pt x="31423" y="1584158"/>
                    <a:pt x="20545" y="1579652"/>
                    <a:pt x="12525" y="1571632"/>
                  </a:cubicBezTo>
                  <a:cubicBezTo>
                    <a:pt x="4506" y="1563613"/>
                    <a:pt x="0" y="1552735"/>
                    <a:pt x="0" y="154139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2400525" cy="16794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Προσβάλλει το ήπαρ (συκώτι)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προκαλώντας φλεγμονή. Η ασθένεια μπορεί να προκαλέσει κόπωση, πυρετό, δυσκοιλιότητα, και απώλεια όρεξης.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936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-79">
                  <a:solidFill>
                    <a:srgbClr val="000000"/>
                  </a:solidFill>
                  <a:latin typeface="AC Soft Icecream"/>
                </a:rPr>
                <a:t>Ιός των ανθρωπίνων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 spc="-79">
                  <a:solidFill>
                    <a:srgbClr val="000000"/>
                  </a:solidFill>
                  <a:latin typeface="AC Soft Icecream"/>
                </a:rPr>
                <a:t>θηλωμάτων 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(HPV)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08" r="0" b="-108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696411"/>
            <a:chOff x="0" y="0"/>
            <a:chExt cx="2400525" cy="13247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324710"/>
            </a:xfrm>
            <a:custGeom>
              <a:avLst/>
              <a:gdLst/>
              <a:ahLst/>
              <a:cxnLst/>
              <a:rect r="r" b="b" t="t" l="l"/>
              <a:pathLst>
                <a:path h="1324710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81946"/>
                  </a:lnTo>
                  <a:cubicBezTo>
                    <a:pt x="2400525" y="1293288"/>
                    <a:pt x="2396020" y="1304165"/>
                    <a:pt x="2388000" y="1312185"/>
                  </a:cubicBezTo>
                  <a:cubicBezTo>
                    <a:pt x="2379980" y="1320205"/>
                    <a:pt x="2369102" y="1324710"/>
                    <a:pt x="2357761" y="1324710"/>
                  </a:cubicBezTo>
                  <a:lnTo>
                    <a:pt x="42765" y="1324710"/>
                  </a:lnTo>
                  <a:cubicBezTo>
                    <a:pt x="31423" y="1324710"/>
                    <a:pt x="20545" y="1320205"/>
                    <a:pt x="12525" y="1312185"/>
                  </a:cubicBezTo>
                  <a:cubicBezTo>
                    <a:pt x="4506" y="1304165"/>
                    <a:pt x="0" y="1293288"/>
                    <a:pt x="0" y="128194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410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AC Soft Icecream"/>
                </a:rPr>
                <a:t> Mολύνει το δέρμα και τις βλεννογόνους μεμβράνες των ανθρώπων και ορισμένων ζώων. Μεταδίδεται κυρίως σεξουαλικά με άμεση επαφή με άτομο που έχει μολυνθεί από τον ιό. 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AC Soft Icecream"/>
                </a:rPr>
                <a:t>Μπορεί να προκαλέσει καρκίνο τραχήλου της μήτρας.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40625"/>
            <a:chOff x="0" y="0"/>
            <a:chExt cx="2400525" cy="6954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695476"/>
            </a:xfrm>
            <a:custGeom>
              <a:avLst/>
              <a:gdLst/>
              <a:ahLst/>
              <a:cxnLst/>
              <a:rect r="r" b="b" t="t" l="l"/>
              <a:pathLst>
                <a:path h="695476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50400"/>
                  </a:lnTo>
                  <a:cubicBezTo>
                    <a:pt x="2400525" y="662355"/>
                    <a:pt x="2395776" y="673820"/>
                    <a:pt x="2387323" y="682274"/>
                  </a:cubicBezTo>
                  <a:cubicBezTo>
                    <a:pt x="2378869" y="690727"/>
                    <a:pt x="2367404" y="695476"/>
                    <a:pt x="2355449" y="695476"/>
                  </a:cubicBezTo>
                  <a:lnTo>
                    <a:pt x="45076" y="695476"/>
                  </a:lnTo>
                  <a:cubicBezTo>
                    <a:pt x="20181" y="695476"/>
                    <a:pt x="0" y="675295"/>
                    <a:pt x="0" y="650400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193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83">
                  <a:solidFill>
                    <a:srgbClr val="000000"/>
                  </a:solidFill>
                  <a:latin typeface="AC Soft Icecream"/>
                </a:rPr>
                <a:t>Ιός Έμπολα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 spc="83">
                  <a:solidFill>
                    <a:srgbClr val="000000"/>
                  </a:solidFill>
                  <a:latin typeface="AC Soft Icecream"/>
                </a:rPr>
                <a:t>(Εbola virus)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389156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9215" r="0" b="-921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469397"/>
            <a:ext cx="6698316" cy="3829787"/>
            <a:chOff x="0" y="0"/>
            <a:chExt cx="2400525" cy="13725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372509"/>
            </a:xfrm>
            <a:custGeom>
              <a:avLst/>
              <a:gdLst/>
              <a:ahLst/>
              <a:cxnLst/>
              <a:rect r="r" b="b" t="t" l="l"/>
              <a:pathLst>
                <a:path h="1372509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329744"/>
                  </a:lnTo>
                  <a:cubicBezTo>
                    <a:pt x="2400525" y="1341086"/>
                    <a:pt x="2396020" y="1351964"/>
                    <a:pt x="2388000" y="1359984"/>
                  </a:cubicBezTo>
                  <a:cubicBezTo>
                    <a:pt x="2379980" y="1368004"/>
                    <a:pt x="2369102" y="1372509"/>
                    <a:pt x="2357761" y="1372509"/>
                  </a:cubicBezTo>
                  <a:lnTo>
                    <a:pt x="42765" y="1372509"/>
                  </a:lnTo>
                  <a:cubicBezTo>
                    <a:pt x="31423" y="1372509"/>
                    <a:pt x="20545" y="1368004"/>
                    <a:pt x="12525" y="1359984"/>
                  </a:cubicBezTo>
                  <a:cubicBezTo>
                    <a:pt x="4506" y="1351964"/>
                    <a:pt x="0" y="1341086"/>
                    <a:pt x="0" y="132974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4582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Ανακαλύφθηκε το 1976 κοντά στον ποταμό Έμπολα στη Λαϊκή Δημοκρατία του Κονγκό.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Προκαλεί τον </a:t>
              </a: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αιμορραγικό πυρετό Εμπόλα σε ανθρώπους και άλλα θηλαστικά. Τα αρχικά συμπτώματα είναι πυρετός, πονοκέφαλος, μυαλγίες.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936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Iός της Παρωτίτιδας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(Mumps virus)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8823" r="-45950" b="-62882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47398"/>
            <a:ext cx="6698316" cy="3696411"/>
            <a:chOff x="0" y="0"/>
            <a:chExt cx="2400525" cy="13247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324710"/>
            </a:xfrm>
            <a:custGeom>
              <a:avLst/>
              <a:gdLst/>
              <a:ahLst/>
              <a:cxnLst/>
              <a:rect r="r" b="b" t="t" l="l"/>
              <a:pathLst>
                <a:path h="1324710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81946"/>
                  </a:lnTo>
                  <a:cubicBezTo>
                    <a:pt x="2400525" y="1293288"/>
                    <a:pt x="2396020" y="1304165"/>
                    <a:pt x="2388000" y="1312185"/>
                  </a:cubicBezTo>
                  <a:cubicBezTo>
                    <a:pt x="2379980" y="1320205"/>
                    <a:pt x="2369102" y="1324710"/>
                    <a:pt x="2357761" y="1324710"/>
                  </a:cubicBezTo>
                  <a:lnTo>
                    <a:pt x="42765" y="1324710"/>
                  </a:lnTo>
                  <a:cubicBezTo>
                    <a:pt x="31423" y="1324710"/>
                    <a:pt x="20545" y="1320205"/>
                    <a:pt x="12525" y="1312185"/>
                  </a:cubicBezTo>
                  <a:cubicBezTo>
                    <a:pt x="4506" y="1304165"/>
                    <a:pt x="0" y="1293288"/>
                    <a:pt x="0" y="128194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410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AC Soft Icecream"/>
                </a:rPr>
                <a:t> Προκαλεί την παρωτίτιδα, μια λοίμωξη που επηρεάζει κυρίως τους παρωτίδες αδένες, οι οποίοι μπορεί να προκαλέσουν πρήξιμο και πόνο στον λαιμό, καθώς και πυρετό.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936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Ιός της ανεμοβλογιάς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 (VZV)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-6707" t="0" r="-6707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47398"/>
            <a:ext cx="6698316" cy="3563036"/>
            <a:chOff x="0" y="0"/>
            <a:chExt cx="2400525" cy="127691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276912"/>
            </a:xfrm>
            <a:custGeom>
              <a:avLst/>
              <a:gdLst/>
              <a:ahLst/>
              <a:cxnLst/>
              <a:rect r="r" b="b" t="t" l="l"/>
              <a:pathLst>
                <a:path h="1276912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34147"/>
                  </a:lnTo>
                  <a:cubicBezTo>
                    <a:pt x="2400525" y="1245489"/>
                    <a:pt x="2396020" y="1256366"/>
                    <a:pt x="2388000" y="1264386"/>
                  </a:cubicBezTo>
                  <a:cubicBezTo>
                    <a:pt x="2379980" y="1272406"/>
                    <a:pt x="2369102" y="1276912"/>
                    <a:pt x="2357761" y="1276912"/>
                  </a:cubicBezTo>
                  <a:lnTo>
                    <a:pt x="42765" y="1276912"/>
                  </a:lnTo>
                  <a:cubicBezTo>
                    <a:pt x="31423" y="1276912"/>
                    <a:pt x="20545" y="1272406"/>
                    <a:pt x="12525" y="1264386"/>
                  </a:cubicBezTo>
                  <a:cubicBezTo>
                    <a:pt x="4506" y="1256366"/>
                    <a:pt x="0" y="1245489"/>
                    <a:pt x="0" y="1234147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362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AC Soft Icecream"/>
                </a:rPr>
                <a:t> Προκαλεί την ανεμοβλογιά, δηλαδή, την εμφάνιση εξανθημάτων με πυρετό. Είναι κυρίως παιδική αλλά μπορεί να μείνει σε λανθάνουσα μορφή και να εκδηλωθεί αργότερα σαν έρπης ζωστήρας. Μεταδίδεται με μολυσμένα σταγονίδια.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064464"/>
            <a:chOff x="0" y="0"/>
            <a:chExt cx="2400525" cy="7398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39857"/>
            </a:xfrm>
            <a:custGeom>
              <a:avLst/>
              <a:gdLst/>
              <a:ahLst/>
              <a:cxnLst/>
              <a:rect r="r" b="b" t="t" l="l"/>
              <a:pathLst>
                <a:path h="739857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94781"/>
                  </a:lnTo>
                  <a:cubicBezTo>
                    <a:pt x="2400525" y="706736"/>
                    <a:pt x="2395776" y="718201"/>
                    <a:pt x="2387323" y="726655"/>
                  </a:cubicBezTo>
                  <a:cubicBezTo>
                    <a:pt x="2378869" y="735108"/>
                    <a:pt x="2367404" y="739857"/>
                    <a:pt x="2355449" y="739857"/>
                  </a:cubicBezTo>
                  <a:lnTo>
                    <a:pt x="45076" y="739857"/>
                  </a:lnTo>
                  <a:cubicBezTo>
                    <a:pt x="20181" y="739857"/>
                    <a:pt x="0" y="719676"/>
                    <a:pt x="0" y="694781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636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Iός της πολιομυελίτιδας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(Poliovirus)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68375" y="2298776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8431" r="0" b="-2843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388689"/>
            <a:ext cx="6698316" cy="3696411"/>
            <a:chOff x="0" y="0"/>
            <a:chExt cx="2400525" cy="13247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324710"/>
            </a:xfrm>
            <a:custGeom>
              <a:avLst/>
              <a:gdLst/>
              <a:ahLst/>
              <a:cxnLst/>
              <a:rect r="r" b="b" t="t" l="l"/>
              <a:pathLst>
                <a:path h="1324710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81946"/>
                  </a:lnTo>
                  <a:cubicBezTo>
                    <a:pt x="2400525" y="1293288"/>
                    <a:pt x="2396020" y="1304165"/>
                    <a:pt x="2388000" y="1312185"/>
                  </a:cubicBezTo>
                  <a:cubicBezTo>
                    <a:pt x="2379980" y="1320205"/>
                    <a:pt x="2369102" y="1324710"/>
                    <a:pt x="2357761" y="1324710"/>
                  </a:cubicBezTo>
                  <a:lnTo>
                    <a:pt x="42765" y="1324710"/>
                  </a:lnTo>
                  <a:cubicBezTo>
                    <a:pt x="31423" y="1324710"/>
                    <a:pt x="20545" y="1320205"/>
                    <a:pt x="12525" y="1312185"/>
                  </a:cubicBezTo>
                  <a:cubicBezTo>
                    <a:pt x="4506" y="1304165"/>
                    <a:pt x="0" y="1293288"/>
                    <a:pt x="0" y="128194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410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AC Soft Icecream"/>
                </a:rPr>
                <a:t>Προκαλεί μια σοβαρή λοίμωξη που επηρεάζει το νευρικό σύστημα, προκαλώντας πολιομυελίτιδα, μια ασθένεια που μπορεί να οδηγήσει σε παράλυση και, σε σοβαρές περιπτώσεις, στον θάνατο.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1D0E80F40FC40A0AC5446D3E68E4C" ma:contentTypeVersion="18" ma:contentTypeDescription="Create a new document." ma:contentTypeScope="" ma:versionID="4afd713d915b64e70ac4f123b7419c20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06df7e705a3f35faa2a06a844f03163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6D68D7CA-D9EA-4F70-A43A-5ADDDC8B3AC6}"/>
</file>

<file path=customXml/itemProps2.xml><?xml version="1.0" encoding="utf-8"?>
<ds:datastoreItem xmlns:ds="http://schemas.openxmlformats.org/officeDocument/2006/customXml" ds:itemID="{70A448E0-C87C-4813-A696-42E36C2C6B27}"/>
</file>

<file path=customXml/itemProps3.xml><?xml version="1.0" encoding="utf-8"?>
<ds:datastoreItem xmlns:ds="http://schemas.openxmlformats.org/officeDocument/2006/customXml" ds:itemID="{2343262C-30E2-4E35-8688-D68BFF325A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Ιοί </dc:title>
  <cp:revision>1</cp:revision>
  <dcterms:created xsi:type="dcterms:W3CDTF">2006-08-16T00:00:00Z</dcterms:created>
  <dcterms:modified xsi:type="dcterms:W3CDTF">2011-08-01T06:04:30Z</dcterms:modified>
  <dc:identifier>DAF40XBBdx4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