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40"/>
    <p:sldId id="257" r:id="rId41"/>
    <p:sldId id="258" r:id="rId42"/>
    <p:sldId id="259" r:id="rId43"/>
    <p:sldId id="260" r:id="rId44"/>
    <p:sldId id="261" r:id="rId45"/>
    <p:sldId id="262" r:id="rId46"/>
    <p:sldId id="263" r:id="rId47"/>
    <p:sldId id="264" r:id="rId48"/>
    <p:sldId id="265" r:id="rId49"/>
  </p:sldIdLst>
  <p:sldSz cx="7556500" cy="106934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Noto Sans" charset="1" panose="020B0502040504020204"/>
      <p:regular r:id="rId10"/>
    </p:embeddedFont>
    <p:embeddedFont>
      <p:font typeface="Noto Sans Bold" charset="1" panose="020B0802040504020204"/>
      <p:regular r:id="rId11"/>
    </p:embeddedFont>
    <p:embeddedFont>
      <p:font typeface="Noto Sans Italics" charset="1" panose="020B0502040504090204"/>
      <p:regular r:id="rId12"/>
    </p:embeddedFont>
    <p:embeddedFont>
      <p:font typeface="Noto Sans Bold Italics" charset="1" panose="020B0802040504090204"/>
      <p:regular r:id="rId13"/>
    </p:embeddedFont>
    <p:embeddedFont>
      <p:font typeface="AC Soft Icecream" charset="1" panose="02000603000000000000"/>
      <p:regular r:id="rId14"/>
    </p:embeddedFont>
    <p:embeddedFont>
      <p:font typeface="AC Soft Icecream Italics" charset="1" panose="02000603000000000000"/>
      <p:regular r:id="rId15"/>
    </p:embeddedFont>
    <p:embeddedFont>
      <p:font typeface="Canva Sans" charset="1" panose="020B0503030501040103"/>
      <p:regular r:id="rId16"/>
    </p:embeddedFont>
    <p:embeddedFont>
      <p:font typeface="Canva Sans Bold" charset="1" panose="020B0803030501040103"/>
      <p:regular r:id="rId17"/>
    </p:embeddedFont>
    <p:embeddedFont>
      <p:font typeface="Canva Sans Italics" charset="1" panose="020B0503030501040103"/>
      <p:regular r:id="rId18"/>
    </p:embeddedFont>
    <p:embeddedFont>
      <p:font typeface="Canva Sans Bold Italics" charset="1" panose="020B0803030501040103"/>
      <p:regular r:id="rId19"/>
    </p:embeddedFont>
    <p:embeddedFont>
      <p:font typeface="Canva Sans Medium" charset="1" panose="020B0603030501040103"/>
      <p:regular r:id="rId20"/>
    </p:embeddedFont>
    <p:embeddedFont>
      <p:font typeface="Canva Sans Medium Italics" charset="1" panose="020B0603030501040103"/>
      <p:regular r:id="rId21"/>
    </p:embeddedFont>
    <p:embeddedFont>
      <p:font typeface="Noto Serif Display" charset="1" panose="02020502080505020204"/>
      <p:regular r:id="rId22"/>
    </p:embeddedFont>
    <p:embeddedFont>
      <p:font typeface="Noto Serif Display Bold" charset="1" panose="02020802080505020204"/>
      <p:regular r:id="rId23"/>
    </p:embeddedFont>
    <p:embeddedFont>
      <p:font typeface="Noto Serif Display Italics" charset="1" panose="02020502080505090204"/>
      <p:regular r:id="rId24"/>
    </p:embeddedFont>
    <p:embeddedFont>
      <p:font typeface="Noto Serif Display Bold Italics" charset="1" panose="02020802080505090204"/>
      <p:regular r:id="rId25"/>
    </p:embeddedFont>
    <p:embeddedFont>
      <p:font typeface="Noto Serif Display Thin" charset="1" panose="02020202080505020204"/>
      <p:regular r:id="rId26"/>
    </p:embeddedFont>
    <p:embeddedFont>
      <p:font typeface="Noto Serif Display Thin Italics" charset="1" panose="02020202080505090204"/>
      <p:regular r:id="rId27"/>
    </p:embeddedFont>
    <p:embeddedFont>
      <p:font typeface="Noto Serif Display Extra-Light" charset="1" panose="02020302080505020204"/>
      <p:regular r:id="rId28"/>
    </p:embeddedFont>
    <p:embeddedFont>
      <p:font typeface="Noto Serif Display Extra-Light Italics" charset="1" panose="02020302080505090204"/>
      <p:regular r:id="rId29"/>
    </p:embeddedFont>
    <p:embeddedFont>
      <p:font typeface="Noto Serif Display Light" charset="1" panose="02020402080505020204"/>
      <p:regular r:id="rId30"/>
    </p:embeddedFont>
    <p:embeddedFont>
      <p:font typeface="Noto Serif Display Light Italics" charset="1" panose="02020402080505090204"/>
      <p:regular r:id="rId31"/>
    </p:embeddedFont>
    <p:embeddedFont>
      <p:font typeface="Noto Serif Display Medium" charset="1" panose="02020602080505020204"/>
      <p:regular r:id="rId32"/>
    </p:embeddedFont>
    <p:embeddedFont>
      <p:font typeface="Noto Serif Display Medium Italics" charset="1" panose="02020602080505090204"/>
      <p:regular r:id="rId33"/>
    </p:embeddedFont>
    <p:embeddedFont>
      <p:font typeface="Noto Serif Display Semi-Bold" charset="1" panose="02020702080505020204"/>
      <p:regular r:id="rId34"/>
    </p:embeddedFont>
    <p:embeddedFont>
      <p:font typeface="Noto Serif Display Semi-Bold Italics" charset="1" panose="02020702080505090204"/>
      <p:regular r:id="rId35"/>
    </p:embeddedFont>
    <p:embeddedFont>
      <p:font typeface="Noto Serif Display Ultra-Bold" charset="1" panose="02020902080505020204"/>
      <p:regular r:id="rId36"/>
    </p:embeddedFont>
    <p:embeddedFont>
      <p:font typeface="Noto Serif Display Ultra-Bold Italics" charset="1" panose="02020902080505090204"/>
      <p:regular r:id="rId37"/>
    </p:embeddedFont>
    <p:embeddedFont>
      <p:font typeface="Noto Serif Display Heavy" charset="1" panose="02020A02080505020204"/>
      <p:regular r:id="rId38"/>
    </p:embeddedFont>
    <p:embeddedFont>
      <p:font typeface="Noto Serif Display Heavy Italics" charset="1" panose="02020A02080505090204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3.fntdata"/><Relationship Id="rId18" Type="http://schemas.openxmlformats.org/officeDocument/2006/relationships/font" Target="fonts/font18.fntdata"/><Relationship Id="rId26" Type="http://schemas.openxmlformats.org/officeDocument/2006/relationships/font" Target="fonts/font26.fntdata"/><Relationship Id="rId39" Type="http://schemas.openxmlformats.org/officeDocument/2006/relationships/font" Target="fonts/font39.fntdata"/><Relationship Id="rId21" Type="http://schemas.openxmlformats.org/officeDocument/2006/relationships/font" Target="fonts/font21.fntdata"/><Relationship Id="rId34" Type="http://schemas.openxmlformats.org/officeDocument/2006/relationships/font" Target="fonts/font34.fntdata"/><Relationship Id="rId42" Type="http://schemas.openxmlformats.org/officeDocument/2006/relationships/slide" Target="slides/slide3.xml"/><Relationship Id="rId47" Type="http://schemas.openxmlformats.org/officeDocument/2006/relationships/slide" Target="slides/slide8.xml"/><Relationship Id="rId50" Type="http://schemas.openxmlformats.org/officeDocument/2006/relationships/customXml" Target="../customXml/item1.xml"/><Relationship Id="rId7" Type="http://schemas.openxmlformats.org/officeDocument/2006/relationships/font" Target="fonts/font7.fntdata"/><Relationship Id="rId16" Type="http://schemas.openxmlformats.org/officeDocument/2006/relationships/font" Target="fonts/font16.fntdata"/><Relationship Id="rId2" Type="http://schemas.openxmlformats.org/officeDocument/2006/relationships/presProps" Target="presProps.xml"/><Relationship Id="rId29" Type="http://schemas.openxmlformats.org/officeDocument/2006/relationships/font" Target="fonts/font29.fntdata"/><Relationship Id="rId11" Type="http://schemas.openxmlformats.org/officeDocument/2006/relationships/font" Target="fonts/font11.fntdata"/><Relationship Id="rId24" Type="http://schemas.openxmlformats.org/officeDocument/2006/relationships/font" Target="fonts/font24.fntdata"/><Relationship Id="rId32" Type="http://schemas.openxmlformats.org/officeDocument/2006/relationships/font" Target="fonts/font32.fntdata"/><Relationship Id="rId37" Type="http://schemas.openxmlformats.org/officeDocument/2006/relationships/font" Target="fonts/font37.fntdata"/><Relationship Id="rId40" Type="http://schemas.openxmlformats.org/officeDocument/2006/relationships/slide" Target="slides/slide1.xml"/><Relationship Id="rId45" Type="http://schemas.openxmlformats.org/officeDocument/2006/relationships/slide" Target="slides/slide6.xml"/><Relationship Id="rId15" Type="http://schemas.openxmlformats.org/officeDocument/2006/relationships/font" Target="fonts/font15.fntdata"/><Relationship Id="rId23" Type="http://schemas.openxmlformats.org/officeDocument/2006/relationships/font" Target="fonts/font23.fntdata"/><Relationship Id="rId28" Type="http://schemas.openxmlformats.org/officeDocument/2006/relationships/font" Target="fonts/font28.fntdata"/><Relationship Id="rId36" Type="http://schemas.openxmlformats.org/officeDocument/2006/relationships/font" Target="fonts/font36.fntdata"/><Relationship Id="rId49" Type="http://schemas.openxmlformats.org/officeDocument/2006/relationships/slide" Target="slides/slide10.xml"/><Relationship Id="rId5" Type="http://schemas.openxmlformats.org/officeDocument/2006/relationships/tableStyles" Target="tableStyles.xml"/><Relationship Id="rId10" Type="http://schemas.openxmlformats.org/officeDocument/2006/relationships/font" Target="fonts/font10.fntdata"/><Relationship Id="rId19" Type="http://schemas.openxmlformats.org/officeDocument/2006/relationships/font" Target="fonts/font19.fntdata"/><Relationship Id="rId31" Type="http://schemas.openxmlformats.org/officeDocument/2006/relationships/font" Target="fonts/font31.fntdata"/><Relationship Id="rId44" Type="http://schemas.openxmlformats.org/officeDocument/2006/relationships/slide" Target="slides/slide5.xml"/><Relationship Id="rId52" Type="http://schemas.openxmlformats.org/officeDocument/2006/relationships/customXml" Target="../customXml/item3.xml"/><Relationship Id="rId14" Type="http://schemas.openxmlformats.org/officeDocument/2006/relationships/font" Target="fonts/font14.fntdata"/><Relationship Id="rId22" Type="http://schemas.openxmlformats.org/officeDocument/2006/relationships/font" Target="fonts/font22.fntdata"/><Relationship Id="rId27" Type="http://schemas.openxmlformats.org/officeDocument/2006/relationships/font" Target="fonts/font27.fntdata"/><Relationship Id="rId30" Type="http://schemas.openxmlformats.org/officeDocument/2006/relationships/font" Target="fonts/font30.fntdata"/><Relationship Id="rId35" Type="http://schemas.openxmlformats.org/officeDocument/2006/relationships/font" Target="fonts/font35.fntdata"/><Relationship Id="rId4" Type="http://schemas.openxmlformats.org/officeDocument/2006/relationships/theme" Target="theme/theme1.xml"/><Relationship Id="rId43" Type="http://schemas.openxmlformats.org/officeDocument/2006/relationships/slide" Target="slides/slide4.xml"/><Relationship Id="rId48" Type="http://schemas.openxmlformats.org/officeDocument/2006/relationships/slide" Target="slides/slide9.xml"/><Relationship Id="rId9" Type="http://schemas.openxmlformats.org/officeDocument/2006/relationships/font" Target="fonts/font9.fntdata"/><Relationship Id="rId8" Type="http://schemas.openxmlformats.org/officeDocument/2006/relationships/font" Target="fonts/font8.fntdata"/><Relationship Id="rId51" Type="http://schemas.openxmlformats.org/officeDocument/2006/relationships/customXml" Target="../customXml/item2.xml"/><Relationship Id="rId3" Type="http://schemas.openxmlformats.org/officeDocument/2006/relationships/viewProps" Target="viewProps.xml"/><Relationship Id="rId12" Type="http://schemas.openxmlformats.org/officeDocument/2006/relationships/font" Target="fonts/font12.fntdata"/><Relationship Id="rId17" Type="http://schemas.openxmlformats.org/officeDocument/2006/relationships/font" Target="fonts/font17.fntdata"/><Relationship Id="rId25" Type="http://schemas.openxmlformats.org/officeDocument/2006/relationships/font" Target="fonts/font25.fntdata"/><Relationship Id="rId33" Type="http://schemas.openxmlformats.org/officeDocument/2006/relationships/font" Target="fonts/font33.fntdata"/><Relationship Id="rId38" Type="http://schemas.openxmlformats.org/officeDocument/2006/relationships/font" Target="fonts/font38.fntdata"/><Relationship Id="rId46" Type="http://schemas.openxmlformats.org/officeDocument/2006/relationships/slide" Target="slides/slide7.xml"/><Relationship Id="rId20" Type="http://schemas.openxmlformats.org/officeDocument/2006/relationships/font" Target="fonts/font20.fntdata"/><Relationship Id="rId41" Type="http://schemas.openxmlformats.org/officeDocument/2006/relationships/slide" Target="slides/slide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6.fntdata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1970912"/>
            <a:chOff x="0" y="0"/>
            <a:chExt cx="2400525" cy="7063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706330"/>
            </a:xfrm>
            <a:custGeom>
              <a:avLst/>
              <a:gdLst/>
              <a:ahLst/>
              <a:cxnLst/>
              <a:rect r="r" b="b" t="t" l="l"/>
              <a:pathLst>
                <a:path h="70633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661254"/>
                  </a:lnTo>
                  <a:cubicBezTo>
                    <a:pt x="2400525" y="673209"/>
                    <a:pt x="2395776" y="684674"/>
                    <a:pt x="2387323" y="693128"/>
                  </a:cubicBezTo>
                  <a:cubicBezTo>
                    <a:pt x="2378869" y="701581"/>
                    <a:pt x="2367404" y="706330"/>
                    <a:pt x="2355449" y="706330"/>
                  </a:cubicBezTo>
                  <a:lnTo>
                    <a:pt x="45076" y="706330"/>
                  </a:lnTo>
                  <a:cubicBezTo>
                    <a:pt x="20181" y="706330"/>
                    <a:pt x="0" y="686149"/>
                    <a:pt x="0" y="66125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2400525" cy="8301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AC Soft Icecream"/>
                </a:rPr>
                <a:t>Ασπέργιλλος fumigatus </a:t>
              </a:r>
            </a:p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AC Soft Icecream"/>
                </a:rPr>
                <a:t>(Aspergillus fumigatus)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26521" y="2087561"/>
            <a:ext cx="5977479" cy="3707098"/>
            <a:chOff x="0" y="0"/>
            <a:chExt cx="1260114" cy="78149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60114" cy="781494"/>
            </a:xfrm>
            <a:custGeom>
              <a:avLst/>
              <a:gdLst/>
              <a:ahLst/>
              <a:cxnLst/>
              <a:rect r="r" b="b" t="t" l="l"/>
              <a:pathLst>
                <a:path h="781494" w="126011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736163"/>
                  </a:lnTo>
                  <a:cubicBezTo>
                    <a:pt x="1260114" y="761199"/>
                    <a:pt x="1239818" y="781494"/>
                    <a:pt x="1214783" y="781494"/>
                  </a:cubicBezTo>
                  <a:lnTo>
                    <a:pt x="45331" y="781494"/>
                  </a:lnTo>
                  <a:cubicBezTo>
                    <a:pt x="20296" y="781494"/>
                    <a:pt x="0" y="761199"/>
                    <a:pt x="0" y="736163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3695" r="0" b="-3695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25125" y="7906098"/>
            <a:ext cx="6698316" cy="2464499"/>
            <a:chOff x="0" y="0"/>
            <a:chExt cx="2400525" cy="88322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883221"/>
            </a:xfrm>
            <a:custGeom>
              <a:avLst/>
              <a:gdLst/>
              <a:ahLst/>
              <a:cxnLst/>
              <a:rect r="r" b="b" t="t" l="l"/>
              <a:pathLst>
                <a:path h="883221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840456"/>
                  </a:lnTo>
                  <a:cubicBezTo>
                    <a:pt x="2400525" y="851798"/>
                    <a:pt x="2396020" y="862676"/>
                    <a:pt x="2388000" y="870695"/>
                  </a:cubicBezTo>
                  <a:cubicBezTo>
                    <a:pt x="2379980" y="878715"/>
                    <a:pt x="2369102" y="883221"/>
                    <a:pt x="2357761" y="883221"/>
                  </a:cubicBezTo>
                  <a:lnTo>
                    <a:pt x="42765" y="883221"/>
                  </a:lnTo>
                  <a:cubicBezTo>
                    <a:pt x="31423" y="883221"/>
                    <a:pt x="20545" y="878715"/>
                    <a:pt x="12525" y="870695"/>
                  </a:cubicBezTo>
                  <a:cubicBezTo>
                    <a:pt x="4506" y="862676"/>
                    <a:pt x="0" y="851798"/>
                    <a:pt x="0" y="840456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5271FF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9689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59"/>
                </a:lnSpc>
              </a:pPr>
              <a:r>
                <a:rPr lang="en-US" sz="2899">
                  <a:solidFill>
                    <a:srgbClr val="FFFFFF"/>
                  </a:solidFill>
                  <a:latin typeface="AC Soft Icecream"/>
                </a:rPr>
                <a:t> Μύκητας που προκαλεί πνευμονική ασπεργίλλωση και εκδηλώνεται κυρίως σε άτομα που το ανοσοποιητικό τους σύστημα υπολειτουργεί.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443217" y="6514958"/>
            <a:ext cx="6698316" cy="1286365"/>
            <a:chOff x="0" y="0"/>
            <a:chExt cx="2317663" cy="445091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317663" cy="445091"/>
            </a:xfrm>
            <a:custGeom>
              <a:avLst/>
              <a:gdLst/>
              <a:ahLst/>
              <a:cxnLst/>
              <a:rect r="r" b="b" t="t" l="l"/>
              <a:pathLst>
                <a:path h="445091" w="2317663">
                  <a:moveTo>
                    <a:pt x="26583" y="0"/>
                  </a:moveTo>
                  <a:lnTo>
                    <a:pt x="2291079" y="0"/>
                  </a:lnTo>
                  <a:cubicBezTo>
                    <a:pt x="2305761" y="0"/>
                    <a:pt x="2317663" y="11902"/>
                    <a:pt x="2317663" y="26583"/>
                  </a:cubicBezTo>
                  <a:lnTo>
                    <a:pt x="2317663" y="418508"/>
                  </a:lnTo>
                  <a:cubicBezTo>
                    <a:pt x="2317663" y="425558"/>
                    <a:pt x="2314862" y="432320"/>
                    <a:pt x="2309877" y="437305"/>
                  </a:cubicBezTo>
                  <a:cubicBezTo>
                    <a:pt x="2304891" y="442290"/>
                    <a:pt x="2298130" y="445091"/>
                    <a:pt x="2291079" y="445091"/>
                  </a:cubicBezTo>
                  <a:lnTo>
                    <a:pt x="26583" y="445091"/>
                  </a:lnTo>
                  <a:cubicBezTo>
                    <a:pt x="19533" y="445091"/>
                    <a:pt x="12771" y="442290"/>
                    <a:pt x="7786" y="437305"/>
                  </a:cubicBezTo>
                  <a:cubicBezTo>
                    <a:pt x="2801" y="432320"/>
                    <a:pt x="0" y="425558"/>
                    <a:pt x="0" y="418508"/>
                  </a:cubicBezTo>
                  <a:lnTo>
                    <a:pt x="0" y="26583"/>
                  </a:lnTo>
                  <a:cubicBezTo>
                    <a:pt x="0" y="19533"/>
                    <a:pt x="2801" y="12771"/>
                    <a:pt x="7786" y="7786"/>
                  </a:cubicBezTo>
                  <a:cubicBezTo>
                    <a:pt x="12771" y="2801"/>
                    <a:pt x="19533" y="0"/>
                    <a:pt x="26583" y="0"/>
                  </a:cubicBezTo>
                  <a:close/>
                </a:path>
              </a:pathLst>
            </a:custGeom>
            <a:solidFill>
              <a:srgbClr val="5271FF"/>
            </a:solidFill>
            <a:ln w="1047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0"/>
              <a:ext cx="2317663" cy="4450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826521" y="6612464"/>
            <a:ext cx="1062721" cy="106272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2054983" y="6626780"/>
            <a:ext cx="1062721" cy="106272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3283446" y="6626780"/>
            <a:ext cx="1062721" cy="1062721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4520647" y="6612464"/>
            <a:ext cx="1062721" cy="1062721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5749109" y="6626780"/>
            <a:ext cx="1062721" cy="1062721"/>
            <a:chOff x="0" y="0"/>
            <a:chExt cx="812800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1104738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1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333200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2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566032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3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4798864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4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027326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5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824234" y="5794659"/>
            <a:ext cx="3900097" cy="615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2"/>
              </a:lnSpc>
            </a:pPr>
            <a:r>
              <a:rPr lang="en-US" sz="3480">
                <a:solidFill>
                  <a:srgbClr val="FFFFFF"/>
                </a:solidFill>
                <a:latin typeface="AC Soft Icecream"/>
              </a:rPr>
              <a:t>Μικροβιακή αντοχή: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1970912"/>
            <a:chOff x="0" y="0"/>
            <a:chExt cx="2400525" cy="7063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706330"/>
            </a:xfrm>
            <a:custGeom>
              <a:avLst/>
              <a:gdLst/>
              <a:ahLst/>
              <a:cxnLst/>
              <a:rect r="r" b="b" t="t" l="l"/>
              <a:pathLst>
                <a:path h="70633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661254"/>
                  </a:lnTo>
                  <a:cubicBezTo>
                    <a:pt x="2400525" y="673209"/>
                    <a:pt x="2395776" y="684674"/>
                    <a:pt x="2387323" y="693128"/>
                  </a:cubicBezTo>
                  <a:cubicBezTo>
                    <a:pt x="2378869" y="701581"/>
                    <a:pt x="2367404" y="706330"/>
                    <a:pt x="2355449" y="706330"/>
                  </a:cubicBezTo>
                  <a:lnTo>
                    <a:pt x="45076" y="706330"/>
                  </a:lnTo>
                  <a:cubicBezTo>
                    <a:pt x="20181" y="706330"/>
                    <a:pt x="0" y="686149"/>
                    <a:pt x="0" y="66125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2400525" cy="8301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AC Soft Icecream"/>
                </a:rPr>
                <a:t>Τριχόφυτο rubrum</a:t>
              </a:r>
            </a:p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AC Soft Icecream"/>
                </a:rPr>
                <a:t> (Trichophyton rubrum)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26521" y="2230182"/>
            <a:ext cx="5977479" cy="3707098"/>
            <a:chOff x="0" y="0"/>
            <a:chExt cx="1260114" cy="78149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60114" cy="781494"/>
            </a:xfrm>
            <a:custGeom>
              <a:avLst/>
              <a:gdLst/>
              <a:ahLst/>
              <a:cxnLst/>
              <a:rect r="r" b="b" t="t" l="l"/>
              <a:pathLst>
                <a:path h="781494" w="126011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736163"/>
                  </a:lnTo>
                  <a:cubicBezTo>
                    <a:pt x="1260114" y="761199"/>
                    <a:pt x="1239818" y="781494"/>
                    <a:pt x="1214783" y="781494"/>
                  </a:cubicBezTo>
                  <a:lnTo>
                    <a:pt x="45331" y="781494"/>
                  </a:lnTo>
                  <a:cubicBezTo>
                    <a:pt x="20296" y="781494"/>
                    <a:pt x="0" y="761199"/>
                    <a:pt x="0" y="736163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blipFill>
              <a:blip r:embed="rId2"/>
              <a:stretch>
                <a:fillRect l="-5166" t="0" r="-5166" b="0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7887048"/>
            <a:ext cx="6698316" cy="2705811"/>
            <a:chOff x="0" y="0"/>
            <a:chExt cx="2400525" cy="96970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969702"/>
            </a:xfrm>
            <a:custGeom>
              <a:avLst/>
              <a:gdLst/>
              <a:ahLst/>
              <a:cxnLst/>
              <a:rect r="r" b="b" t="t" l="l"/>
              <a:pathLst>
                <a:path h="969702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926937"/>
                  </a:lnTo>
                  <a:cubicBezTo>
                    <a:pt x="2400525" y="938279"/>
                    <a:pt x="2396020" y="949156"/>
                    <a:pt x="2388000" y="957176"/>
                  </a:cubicBezTo>
                  <a:cubicBezTo>
                    <a:pt x="2379980" y="965196"/>
                    <a:pt x="2369102" y="969702"/>
                    <a:pt x="2357761" y="969702"/>
                  </a:cubicBezTo>
                  <a:lnTo>
                    <a:pt x="42765" y="969702"/>
                  </a:lnTo>
                  <a:cubicBezTo>
                    <a:pt x="31423" y="969702"/>
                    <a:pt x="20545" y="965196"/>
                    <a:pt x="12525" y="957176"/>
                  </a:cubicBezTo>
                  <a:cubicBezTo>
                    <a:pt x="4506" y="949156"/>
                    <a:pt x="0" y="938279"/>
                    <a:pt x="0" y="926937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5271FF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10554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FFFFFF"/>
                  </a:solidFill>
                  <a:latin typeface="AC Soft Icecream"/>
                </a:rPr>
                <a:t>Μύκητας που προκαλεί δερματοφυτίαση, δηλαδή κυκλικά εξανθήματα στο σώμα. Ευδοκιμεί σε ζεστές, υγρές περιοχές στο δέρμα (π.χ., ανάμεσα στα δάχτυλα). 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443217" y="6514958"/>
            <a:ext cx="6698316" cy="1286365"/>
            <a:chOff x="0" y="0"/>
            <a:chExt cx="2317663" cy="445091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317663" cy="445091"/>
            </a:xfrm>
            <a:custGeom>
              <a:avLst/>
              <a:gdLst/>
              <a:ahLst/>
              <a:cxnLst/>
              <a:rect r="r" b="b" t="t" l="l"/>
              <a:pathLst>
                <a:path h="445091" w="2317663">
                  <a:moveTo>
                    <a:pt x="26583" y="0"/>
                  </a:moveTo>
                  <a:lnTo>
                    <a:pt x="2291079" y="0"/>
                  </a:lnTo>
                  <a:cubicBezTo>
                    <a:pt x="2305761" y="0"/>
                    <a:pt x="2317663" y="11902"/>
                    <a:pt x="2317663" y="26583"/>
                  </a:cubicBezTo>
                  <a:lnTo>
                    <a:pt x="2317663" y="418508"/>
                  </a:lnTo>
                  <a:cubicBezTo>
                    <a:pt x="2317663" y="425558"/>
                    <a:pt x="2314862" y="432320"/>
                    <a:pt x="2309877" y="437305"/>
                  </a:cubicBezTo>
                  <a:cubicBezTo>
                    <a:pt x="2304891" y="442290"/>
                    <a:pt x="2298130" y="445091"/>
                    <a:pt x="2291079" y="445091"/>
                  </a:cubicBezTo>
                  <a:lnTo>
                    <a:pt x="26583" y="445091"/>
                  </a:lnTo>
                  <a:cubicBezTo>
                    <a:pt x="19533" y="445091"/>
                    <a:pt x="12771" y="442290"/>
                    <a:pt x="7786" y="437305"/>
                  </a:cubicBezTo>
                  <a:cubicBezTo>
                    <a:pt x="2801" y="432320"/>
                    <a:pt x="0" y="425558"/>
                    <a:pt x="0" y="418508"/>
                  </a:cubicBezTo>
                  <a:lnTo>
                    <a:pt x="0" y="26583"/>
                  </a:lnTo>
                  <a:cubicBezTo>
                    <a:pt x="0" y="19533"/>
                    <a:pt x="2801" y="12771"/>
                    <a:pt x="7786" y="7786"/>
                  </a:cubicBezTo>
                  <a:cubicBezTo>
                    <a:pt x="12771" y="2801"/>
                    <a:pt x="19533" y="0"/>
                    <a:pt x="26583" y="0"/>
                  </a:cubicBezTo>
                  <a:close/>
                </a:path>
              </a:pathLst>
            </a:custGeom>
            <a:solidFill>
              <a:srgbClr val="5271FF"/>
            </a:solidFill>
            <a:ln w="1047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0"/>
              <a:ext cx="2317663" cy="4450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826521" y="6612464"/>
            <a:ext cx="1062721" cy="106272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2054983" y="6626780"/>
            <a:ext cx="1062721" cy="106272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5764855" y="6626780"/>
            <a:ext cx="1062721" cy="1062721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4520647" y="6612464"/>
            <a:ext cx="1062721" cy="1062721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3287815" y="6648464"/>
            <a:ext cx="1062721" cy="1062721"/>
            <a:chOff x="0" y="0"/>
            <a:chExt cx="812800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1104738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1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333200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2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566032" y="6594438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3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4798864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4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864758" y="5913970"/>
            <a:ext cx="3900097" cy="1204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2"/>
              </a:lnSpc>
            </a:pPr>
            <a:r>
              <a:rPr lang="en-US" sz="3480">
                <a:solidFill>
                  <a:srgbClr val="FFFFFF"/>
                </a:solidFill>
                <a:latin typeface="AC Soft Icecream"/>
              </a:rPr>
              <a:t>Μικροβιακή αντοχή:</a:t>
            </a:r>
          </a:p>
          <a:p>
            <a:pPr algn="ctr">
              <a:lnSpc>
                <a:spcPts val="4872"/>
              </a:lnSpc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1970912"/>
            <a:chOff x="0" y="0"/>
            <a:chExt cx="2400525" cy="7063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706330"/>
            </a:xfrm>
            <a:custGeom>
              <a:avLst/>
              <a:gdLst/>
              <a:ahLst/>
              <a:cxnLst/>
              <a:rect r="r" b="b" t="t" l="l"/>
              <a:pathLst>
                <a:path h="70633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661254"/>
                  </a:lnTo>
                  <a:cubicBezTo>
                    <a:pt x="2400525" y="673209"/>
                    <a:pt x="2395776" y="684674"/>
                    <a:pt x="2387323" y="693128"/>
                  </a:cubicBezTo>
                  <a:cubicBezTo>
                    <a:pt x="2378869" y="701581"/>
                    <a:pt x="2367404" y="706330"/>
                    <a:pt x="2355449" y="706330"/>
                  </a:cubicBezTo>
                  <a:lnTo>
                    <a:pt x="45076" y="706330"/>
                  </a:lnTo>
                  <a:cubicBezTo>
                    <a:pt x="20181" y="706330"/>
                    <a:pt x="0" y="686149"/>
                    <a:pt x="0" y="66125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2400525" cy="8301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AC Soft Icecream"/>
                </a:rPr>
                <a:t>Βλαστομύκητας (Blastomyces)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26521" y="2084426"/>
            <a:ext cx="5977479" cy="3707098"/>
            <a:chOff x="0" y="0"/>
            <a:chExt cx="1260114" cy="78149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60114" cy="781494"/>
            </a:xfrm>
            <a:custGeom>
              <a:avLst/>
              <a:gdLst/>
              <a:ahLst/>
              <a:cxnLst/>
              <a:rect r="r" b="b" t="t" l="l"/>
              <a:pathLst>
                <a:path h="781494" w="126011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736163"/>
                  </a:lnTo>
                  <a:cubicBezTo>
                    <a:pt x="1260114" y="761199"/>
                    <a:pt x="1239818" y="781494"/>
                    <a:pt x="1214783" y="781494"/>
                  </a:cubicBezTo>
                  <a:lnTo>
                    <a:pt x="45331" y="781494"/>
                  </a:lnTo>
                  <a:cubicBezTo>
                    <a:pt x="20296" y="781494"/>
                    <a:pt x="0" y="761199"/>
                    <a:pt x="0" y="736163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3695" r="0" b="-3695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30842" y="7896573"/>
            <a:ext cx="6698316" cy="2358974"/>
            <a:chOff x="0" y="0"/>
            <a:chExt cx="2400525" cy="84540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845403"/>
            </a:xfrm>
            <a:custGeom>
              <a:avLst/>
              <a:gdLst/>
              <a:ahLst/>
              <a:cxnLst/>
              <a:rect r="r" b="b" t="t" l="l"/>
              <a:pathLst>
                <a:path h="845403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802638"/>
                  </a:lnTo>
                  <a:cubicBezTo>
                    <a:pt x="2400525" y="813980"/>
                    <a:pt x="2396020" y="824858"/>
                    <a:pt x="2388000" y="832877"/>
                  </a:cubicBezTo>
                  <a:cubicBezTo>
                    <a:pt x="2379980" y="840897"/>
                    <a:pt x="2369102" y="845403"/>
                    <a:pt x="2357761" y="845403"/>
                  </a:cubicBezTo>
                  <a:lnTo>
                    <a:pt x="42765" y="845403"/>
                  </a:lnTo>
                  <a:cubicBezTo>
                    <a:pt x="31423" y="845403"/>
                    <a:pt x="20545" y="840897"/>
                    <a:pt x="12525" y="832877"/>
                  </a:cubicBezTo>
                  <a:cubicBezTo>
                    <a:pt x="4506" y="824858"/>
                    <a:pt x="0" y="813980"/>
                    <a:pt x="0" y="802638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5271FF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19050"/>
              <a:ext cx="2400525" cy="8644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75"/>
                </a:lnSpc>
              </a:pPr>
              <a:r>
                <a:rPr lang="en-US" sz="2799">
                  <a:solidFill>
                    <a:srgbClr val="FFFFFF"/>
                  </a:solidFill>
                  <a:latin typeface="AC Soft Icecream"/>
                </a:rPr>
                <a:t>Γνωστός και ως μαγιά. Ορισμένα είδη του όμως μπορεί να προκαλέσουν λοιμώξεις όπως τη  βλαστομυκητίαση, λοίμωξη των πνευμόνων, </a:t>
              </a:r>
              <a:r>
                <a:rPr lang="en-US" sz="2799">
                  <a:solidFill>
                    <a:srgbClr val="FFFFFF"/>
                  </a:solidFill>
                  <a:latin typeface="AC Soft Icecream"/>
                </a:rPr>
                <a:t>από μύκητα που βρίσκεται στο ξύλο και χώμα. 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443217" y="6514958"/>
            <a:ext cx="6698316" cy="1286365"/>
            <a:chOff x="0" y="0"/>
            <a:chExt cx="2317663" cy="445091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317663" cy="445091"/>
            </a:xfrm>
            <a:custGeom>
              <a:avLst/>
              <a:gdLst/>
              <a:ahLst/>
              <a:cxnLst/>
              <a:rect r="r" b="b" t="t" l="l"/>
              <a:pathLst>
                <a:path h="445091" w="2317663">
                  <a:moveTo>
                    <a:pt x="26583" y="0"/>
                  </a:moveTo>
                  <a:lnTo>
                    <a:pt x="2291079" y="0"/>
                  </a:lnTo>
                  <a:cubicBezTo>
                    <a:pt x="2305761" y="0"/>
                    <a:pt x="2317663" y="11902"/>
                    <a:pt x="2317663" y="26583"/>
                  </a:cubicBezTo>
                  <a:lnTo>
                    <a:pt x="2317663" y="418508"/>
                  </a:lnTo>
                  <a:cubicBezTo>
                    <a:pt x="2317663" y="425558"/>
                    <a:pt x="2314862" y="432320"/>
                    <a:pt x="2309877" y="437305"/>
                  </a:cubicBezTo>
                  <a:cubicBezTo>
                    <a:pt x="2304891" y="442290"/>
                    <a:pt x="2298130" y="445091"/>
                    <a:pt x="2291079" y="445091"/>
                  </a:cubicBezTo>
                  <a:lnTo>
                    <a:pt x="26583" y="445091"/>
                  </a:lnTo>
                  <a:cubicBezTo>
                    <a:pt x="19533" y="445091"/>
                    <a:pt x="12771" y="442290"/>
                    <a:pt x="7786" y="437305"/>
                  </a:cubicBezTo>
                  <a:cubicBezTo>
                    <a:pt x="2801" y="432320"/>
                    <a:pt x="0" y="425558"/>
                    <a:pt x="0" y="418508"/>
                  </a:cubicBezTo>
                  <a:lnTo>
                    <a:pt x="0" y="26583"/>
                  </a:lnTo>
                  <a:cubicBezTo>
                    <a:pt x="0" y="19533"/>
                    <a:pt x="2801" y="12771"/>
                    <a:pt x="7786" y="7786"/>
                  </a:cubicBezTo>
                  <a:cubicBezTo>
                    <a:pt x="12771" y="2801"/>
                    <a:pt x="19533" y="0"/>
                    <a:pt x="26583" y="0"/>
                  </a:cubicBezTo>
                  <a:close/>
                </a:path>
              </a:pathLst>
            </a:custGeom>
            <a:solidFill>
              <a:srgbClr val="5271FF"/>
            </a:solidFill>
            <a:ln w="1047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0"/>
              <a:ext cx="2317663" cy="4450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826521" y="6612464"/>
            <a:ext cx="1062721" cy="106272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2054983" y="6626780"/>
            <a:ext cx="1062721" cy="106272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3283446" y="6626780"/>
            <a:ext cx="1062721" cy="1062721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4520647" y="6612464"/>
            <a:ext cx="1062721" cy="1062721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5749109" y="6626780"/>
            <a:ext cx="1062721" cy="1062721"/>
            <a:chOff x="0" y="0"/>
            <a:chExt cx="812800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1104738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1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333200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2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566032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3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4798864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4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027326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5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797147" y="5768147"/>
            <a:ext cx="3990457" cy="642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72"/>
              </a:lnSpc>
              <a:spcBef>
                <a:spcPct val="0"/>
              </a:spcBef>
            </a:pPr>
            <a:r>
              <a:rPr lang="en-US" sz="3480" strike="noStrike" u="none">
                <a:solidFill>
                  <a:srgbClr val="FFFFFF"/>
                </a:solidFill>
                <a:latin typeface="AC Soft Icecream"/>
              </a:rPr>
              <a:t>Μικροβιακή αντοχή: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1970912"/>
            <a:chOff x="0" y="0"/>
            <a:chExt cx="2400525" cy="7063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706330"/>
            </a:xfrm>
            <a:custGeom>
              <a:avLst/>
              <a:gdLst/>
              <a:ahLst/>
              <a:cxnLst/>
              <a:rect r="r" b="b" t="t" l="l"/>
              <a:pathLst>
                <a:path h="70633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661254"/>
                  </a:lnTo>
                  <a:cubicBezTo>
                    <a:pt x="2400525" y="673209"/>
                    <a:pt x="2395776" y="684674"/>
                    <a:pt x="2387323" y="693128"/>
                  </a:cubicBezTo>
                  <a:cubicBezTo>
                    <a:pt x="2378869" y="701581"/>
                    <a:pt x="2367404" y="706330"/>
                    <a:pt x="2355449" y="706330"/>
                  </a:cubicBezTo>
                  <a:lnTo>
                    <a:pt x="45076" y="706330"/>
                  </a:lnTo>
                  <a:cubicBezTo>
                    <a:pt x="20181" y="706330"/>
                    <a:pt x="0" y="686149"/>
                    <a:pt x="0" y="66125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2400525" cy="8301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AC Soft Icecream"/>
                </a:rPr>
                <a:t>Κάντιντα albicans</a:t>
              </a:r>
            </a:p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AC Soft Icecream"/>
                </a:rPr>
                <a:t>(Candida albicans)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26521" y="2230182"/>
            <a:ext cx="5977479" cy="3707098"/>
            <a:chOff x="0" y="0"/>
            <a:chExt cx="1260114" cy="78149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60114" cy="781494"/>
            </a:xfrm>
            <a:custGeom>
              <a:avLst/>
              <a:gdLst/>
              <a:ahLst/>
              <a:cxnLst/>
              <a:rect r="r" b="b" t="t" l="l"/>
              <a:pathLst>
                <a:path h="781494" w="126011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736163"/>
                  </a:lnTo>
                  <a:cubicBezTo>
                    <a:pt x="1260114" y="761199"/>
                    <a:pt x="1239818" y="781494"/>
                    <a:pt x="1214783" y="781494"/>
                  </a:cubicBezTo>
                  <a:lnTo>
                    <a:pt x="45331" y="781494"/>
                  </a:lnTo>
                  <a:cubicBezTo>
                    <a:pt x="20296" y="781494"/>
                    <a:pt x="0" y="761199"/>
                    <a:pt x="0" y="736163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blipFill>
              <a:blip r:embed="rId2"/>
              <a:stretch>
                <a:fillRect l="-5137" t="0" r="-5137" b="0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25125" y="7906098"/>
            <a:ext cx="6698316" cy="2477313"/>
            <a:chOff x="0" y="0"/>
            <a:chExt cx="2400525" cy="88781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887813"/>
            </a:xfrm>
            <a:custGeom>
              <a:avLst/>
              <a:gdLst/>
              <a:ahLst/>
              <a:cxnLst/>
              <a:rect r="r" b="b" t="t" l="l"/>
              <a:pathLst>
                <a:path h="887813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845048"/>
                  </a:lnTo>
                  <a:cubicBezTo>
                    <a:pt x="2400525" y="856390"/>
                    <a:pt x="2396020" y="867268"/>
                    <a:pt x="2388000" y="875287"/>
                  </a:cubicBezTo>
                  <a:cubicBezTo>
                    <a:pt x="2379980" y="883307"/>
                    <a:pt x="2369102" y="887813"/>
                    <a:pt x="2357761" y="887813"/>
                  </a:cubicBezTo>
                  <a:lnTo>
                    <a:pt x="42765" y="887813"/>
                  </a:lnTo>
                  <a:cubicBezTo>
                    <a:pt x="31423" y="887813"/>
                    <a:pt x="20545" y="883307"/>
                    <a:pt x="12525" y="875287"/>
                  </a:cubicBezTo>
                  <a:cubicBezTo>
                    <a:pt x="4506" y="867268"/>
                    <a:pt x="0" y="856390"/>
                    <a:pt x="0" y="845048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5271FF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95250"/>
              <a:ext cx="2400525" cy="9830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79"/>
                </a:lnSpc>
              </a:pPr>
              <a:r>
                <a:rPr lang="en-US" sz="3199">
                  <a:solidFill>
                    <a:srgbClr val="FFFFFF"/>
                  </a:solidFill>
                  <a:latin typeface="AC Soft Icecream"/>
                </a:rPr>
                <a:t>Μύκητας που προκαλεί στοματίτιδα, κολπίτιδα ή πνευμονική καντιντίαση, εξαρτάται από </a:t>
              </a:r>
              <a:r>
                <a:rPr lang="en-US" sz="3199">
                  <a:solidFill>
                    <a:srgbClr val="FFFFFF"/>
                  </a:solidFill>
                  <a:latin typeface="AC Soft Icecream"/>
                </a:rPr>
                <a:t>το όργανο που θα προσβάλει.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443217" y="6514958"/>
            <a:ext cx="6698316" cy="1286365"/>
            <a:chOff x="0" y="0"/>
            <a:chExt cx="2317663" cy="445091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317663" cy="445091"/>
            </a:xfrm>
            <a:custGeom>
              <a:avLst/>
              <a:gdLst/>
              <a:ahLst/>
              <a:cxnLst/>
              <a:rect r="r" b="b" t="t" l="l"/>
              <a:pathLst>
                <a:path h="445091" w="2317663">
                  <a:moveTo>
                    <a:pt x="26583" y="0"/>
                  </a:moveTo>
                  <a:lnTo>
                    <a:pt x="2291079" y="0"/>
                  </a:lnTo>
                  <a:cubicBezTo>
                    <a:pt x="2305761" y="0"/>
                    <a:pt x="2317663" y="11902"/>
                    <a:pt x="2317663" y="26583"/>
                  </a:cubicBezTo>
                  <a:lnTo>
                    <a:pt x="2317663" y="418508"/>
                  </a:lnTo>
                  <a:cubicBezTo>
                    <a:pt x="2317663" y="425558"/>
                    <a:pt x="2314862" y="432320"/>
                    <a:pt x="2309877" y="437305"/>
                  </a:cubicBezTo>
                  <a:cubicBezTo>
                    <a:pt x="2304891" y="442290"/>
                    <a:pt x="2298130" y="445091"/>
                    <a:pt x="2291079" y="445091"/>
                  </a:cubicBezTo>
                  <a:lnTo>
                    <a:pt x="26583" y="445091"/>
                  </a:lnTo>
                  <a:cubicBezTo>
                    <a:pt x="19533" y="445091"/>
                    <a:pt x="12771" y="442290"/>
                    <a:pt x="7786" y="437305"/>
                  </a:cubicBezTo>
                  <a:cubicBezTo>
                    <a:pt x="2801" y="432320"/>
                    <a:pt x="0" y="425558"/>
                    <a:pt x="0" y="418508"/>
                  </a:cubicBezTo>
                  <a:lnTo>
                    <a:pt x="0" y="26583"/>
                  </a:lnTo>
                  <a:cubicBezTo>
                    <a:pt x="0" y="19533"/>
                    <a:pt x="2801" y="12771"/>
                    <a:pt x="7786" y="7786"/>
                  </a:cubicBezTo>
                  <a:cubicBezTo>
                    <a:pt x="12771" y="2801"/>
                    <a:pt x="19533" y="0"/>
                    <a:pt x="26583" y="0"/>
                  </a:cubicBezTo>
                  <a:close/>
                </a:path>
              </a:pathLst>
            </a:custGeom>
            <a:solidFill>
              <a:srgbClr val="5271FF"/>
            </a:solidFill>
            <a:ln w="1047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0"/>
              <a:ext cx="2317663" cy="4450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826521" y="6612464"/>
            <a:ext cx="1062721" cy="106272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2054983" y="6626780"/>
            <a:ext cx="1062721" cy="106272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3283446" y="6626780"/>
            <a:ext cx="1062721" cy="1062721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4520647" y="6612464"/>
            <a:ext cx="1062721" cy="1062721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5749109" y="6626780"/>
            <a:ext cx="1062721" cy="1062721"/>
            <a:chOff x="0" y="0"/>
            <a:chExt cx="812800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1104738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1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333200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2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566032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3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4798864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4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027326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5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869127" y="5822980"/>
            <a:ext cx="3900097" cy="1204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72"/>
              </a:lnSpc>
              <a:spcBef>
                <a:spcPct val="0"/>
              </a:spcBef>
            </a:pPr>
            <a:r>
              <a:rPr lang="en-US" sz="3480" strike="noStrike" u="none">
                <a:solidFill>
                  <a:srgbClr val="FFFFFF"/>
                </a:solidFill>
                <a:latin typeface="AC Soft Icecream"/>
              </a:rPr>
              <a:t>Μικροβιακή αντοχή:</a:t>
            </a:r>
          </a:p>
          <a:p>
            <a:pPr algn="ctr" marL="0" indent="0" lvl="0">
              <a:lnSpc>
                <a:spcPts val="4872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1970912"/>
            <a:chOff x="0" y="0"/>
            <a:chExt cx="2400525" cy="7063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706330"/>
            </a:xfrm>
            <a:custGeom>
              <a:avLst/>
              <a:gdLst/>
              <a:ahLst/>
              <a:cxnLst/>
              <a:rect r="r" b="b" t="t" l="l"/>
              <a:pathLst>
                <a:path h="70633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661254"/>
                  </a:lnTo>
                  <a:cubicBezTo>
                    <a:pt x="2400525" y="673209"/>
                    <a:pt x="2395776" y="684674"/>
                    <a:pt x="2387323" y="693128"/>
                  </a:cubicBezTo>
                  <a:cubicBezTo>
                    <a:pt x="2378869" y="701581"/>
                    <a:pt x="2367404" y="706330"/>
                    <a:pt x="2355449" y="706330"/>
                  </a:cubicBezTo>
                  <a:lnTo>
                    <a:pt x="45076" y="706330"/>
                  </a:lnTo>
                  <a:cubicBezTo>
                    <a:pt x="20181" y="706330"/>
                    <a:pt x="0" y="686149"/>
                    <a:pt x="0" y="66125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2400525" cy="8301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AC Soft Icecream"/>
                </a:rPr>
                <a:t>Κοκκιδιοειδής </a:t>
              </a:r>
            </a:p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AC Soft Icecream"/>
                </a:rPr>
                <a:t>(Coccidioides)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26521" y="2230182"/>
            <a:ext cx="5977479" cy="3707098"/>
            <a:chOff x="0" y="0"/>
            <a:chExt cx="1260114" cy="78149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60114" cy="781494"/>
            </a:xfrm>
            <a:custGeom>
              <a:avLst/>
              <a:gdLst/>
              <a:ahLst/>
              <a:cxnLst/>
              <a:rect r="r" b="b" t="t" l="l"/>
              <a:pathLst>
                <a:path h="781494" w="126011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736163"/>
                  </a:lnTo>
                  <a:cubicBezTo>
                    <a:pt x="1260114" y="761199"/>
                    <a:pt x="1239818" y="781494"/>
                    <a:pt x="1214783" y="781494"/>
                  </a:cubicBezTo>
                  <a:lnTo>
                    <a:pt x="45331" y="781494"/>
                  </a:lnTo>
                  <a:cubicBezTo>
                    <a:pt x="20296" y="781494"/>
                    <a:pt x="0" y="761199"/>
                    <a:pt x="0" y="736163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3695" r="0" b="-3695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25125" y="7906098"/>
            <a:ext cx="6698316" cy="2464499"/>
            <a:chOff x="0" y="0"/>
            <a:chExt cx="2400525" cy="88322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883221"/>
            </a:xfrm>
            <a:custGeom>
              <a:avLst/>
              <a:gdLst/>
              <a:ahLst/>
              <a:cxnLst/>
              <a:rect r="r" b="b" t="t" l="l"/>
              <a:pathLst>
                <a:path h="883221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840456"/>
                  </a:lnTo>
                  <a:cubicBezTo>
                    <a:pt x="2400525" y="851798"/>
                    <a:pt x="2396020" y="862676"/>
                    <a:pt x="2388000" y="870695"/>
                  </a:cubicBezTo>
                  <a:cubicBezTo>
                    <a:pt x="2379980" y="878715"/>
                    <a:pt x="2369102" y="883221"/>
                    <a:pt x="2357761" y="883221"/>
                  </a:cubicBezTo>
                  <a:lnTo>
                    <a:pt x="42765" y="883221"/>
                  </a:lnTo>
                  <a:cubicBezTo>
                    <a:pt x="31423" y="883221"/>
                    <a:pt x="20545" y="878715"/>
                    <a:pt x="12525" y="870695"/>
                  </a:cubicBezTo>
                  <a:cubicBezTo>
                    <a:pt x="4506" y="862676"/>
                    <a:pt x="0" y="851798"/>
                    <a:pt x="0" y="840456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5271FF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9689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FFFFFF"/>
                  </a:solidFill>
                  <a:latin typeface="AC Soft Icecream"/>
                </a:rPr>
                <a:t>Βρίσκεται στο έδαφος </a:t>
              </a:r>
              <a:r>
                <a:rPr lang="en-US" sz="2799">
                  <a:solidFill>
                    <a:srgbClr val="FFFFFF"/>
                  </a:solidFill>
                  <a:latin typeface="AC Soft Icecream"/>
                </a:rPr>
                <a:t> και μετδίδεται στον αέρα. </a:t>
              </a:r>
              <a:r>
                <a:rPr lang="en-US" sz="2799">
                  <a:solidFill>
                    <a:srgbClr val="FFFFFF"/>
                  </a:solidFill>
                  <a:latin typeface="AC Soft Icecream"/>
                </a:rPr>
                <a:t>Προκαλεί κοκκιδιοειδομυκητίαση ή πυρετό της κοιλάδας  (Valley</a:t>
              </a:r>
              <a:r>
                <a:rPr lang="en-US" sz="2799">
                  <a:solidFill>
                    <a:srgbClr val="FFFFFF"/>
                  </a:solidFill>
                  <a:latin typeface="AC Soft Icecream"/>
                </a:rPr>
                <a:t>fever) και εξανθήματα.  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443217" y="6514958"/>
            <a:ext cx="6698316" cy="1286365"/>
            <a:chOff x="0" y="0"/>
            <a:chExt cx="2317663" cy="445091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317663" cy="445091"/>
            </a:xfrm>
            <a:custGeom>
              <a:avLst/>
              <a:gdLst/>
              <a:ahLst/>
              <a:cxnLst/>
              <a:rect r="r" b="b" t="t" l="l"/>
              <a:pathLst>
                <a:path h="445091" w="2317663">
                  <a:moveTo>
                    <a:pt x="26583" y="0"/>
                  </a:moveTo>
                  <a:lnTo>
                    <a:pt x="2291079" y="0"/>
                  </a:lnTo>
                  <a:cubicBezTo>
                    <a:pt x="2305761" y="0"/>
                    <a:pt x="2317663" y="11902"/>
                    <a:pt x="2317663" y="26583"/>
                  </a:cubicBezTo>
                  <a:lnTo>
                    <a:pt x="2317663" y="418508"/>
                  </a:lnTo>
                  <a:cubicBezTo>
                    <a:pt x="2317663" y="425558"/>
                    <a:pt x="2314862" y="432320"/>
                    <a:pt x="2309877" y="437305"/>
                  </a:cubicBezTo>
                  <a:cubicBezTo>
                    <a:pt x="2304891" y="442290"/>
                    <a:pt x="2298130" y="445091"/>
                    <a:pt x="2291079" y="445091"/>
                  </a:cubicBezTo>
                  <a:lnTo>
                    <a:pt x="26583" y="445091"/>
                  </a:lnTo>
                  <a:cubicBezTo>
                    <a:pt x="19533" y="445091"/>
                    <a:pt x="12771" y="442290"/>
                    <a:pt x="7786" y="437305"/>
                  </a:cubicBezTo>
                  <a:cubicBezTo>
                    <a:pt x="2801" y="432320"/>
                    <a:pt x="0" y="425558"/>
                    <a:pt x="0" y="418508"/>
                  </a:cubicBezTo>
                  <a:lnTo>
                    <a:pt x="0" y="26583"/>
                  </a:lnTo>
                  <a:cubicBezTo>
                    <a:pt x="0" y="19533"/>
                    <a:pt x="2801" y="12771"/>
                    <a:pt x="7786" y="7786"/>
                  </a:cubicBezTo>
                  <a:cubicBezTo>
                    <a:pt x="12771" y="2801"/>
                    <a:pt x="19533" y="0"/>
                    <a:pt x="26583" y="0"/>
                  </a:cubicBezTo>
                  <a:close/>
                </a:path>
              </a:pathLst>
            </a:custGeom>
            <a:solidFill>
              <a:srgbClr val="5271FF"/>
            </a:solidFill>
            <a:ln w="1047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0"/>
              <a:ext cx="2317663" cy="4450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826521" y="6612464"/>
            <a:ext cx="1062721" cy="106272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2054983" y="6626780"/>
            <a:ext cx="1062721" cy="106272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3283446" y="6626780"/>
            <a:ext cx="1062721" cy="1062721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4520647" y="6612464"/>
            <a:ext cx="1062721" cy="1062721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5749109" y="6626780"/>
            <a:ext cx="1062721" cy="1062721"/>
            <a:chOff x="0" y="0"/>
            <a:chExt cx="812800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1104738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1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333200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2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566032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3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4798864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4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027326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5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824234" y="5908959"/>
            <a:ext cx="3900097" cy="1204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72"/>
              </a:lnSpc>
              <a:spcBef>
                <a:spcPct val="0"/>
              </a:spcBef>
            </a:pPr>
            <a:r>
              <a:rPr lang="en-US" sz="3480" strike="noStrike" u="none">
                <a:solidFill>
                  <a:srgbClr val="FFFFFF"/>
                </a:solidFill>
                <a:latin typeface="AC Soft Icecream"/>
              </a:rPr>
              <a:t>Μικροβιακή αντοχή:</a:t>
            </a:r>
          </a:p>
          <a:p>
            <a:pPr algn="ctr" marL="0" indent="0" lvl="0">
              <a:lnSpc>
                <a:spcPts val="4872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70018" y="214816"/>
            <a:ext cx="6698316" cy="1970912"/>
            <a:chOff x="0" y="0"/>
            <a:chExt cx="2400525" cy="7063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706330"/>
            </a:xfrm>
            <a:custGeom>
              <a:avLst/>
              <a:gdLst/>
              <a:ahLst/>
              <a:cxnLst/>
              <a:rect r="r" b="b" t="t" l="l"/>
              <a:pathLst>
                <a:path h="70633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661254"/>
                  </a:lnTo>
                  <a:cubicBezTo>
                    <a:pt x="2400525" y="673209"/>
                    <a:pt x="2395776" y="684674"/>
                    <a:pt x="2387323" y="693128"/>
                  </a:cubicBezTo>
                  <a:cubicBezTo>
                    <a:pt x="2378869" y="701581"/>
                    <a:pt x="2367404" y="706330"/>
                    <a:pt x="2355449" y="706330"/>
                  </a:cubicBezTo>
                  <a:lnTo>
                    <a:pt x="45076" y="706330"/>
                  </a:lnTo>
                  <a:cubicBezTo>
                    <a:pt x="20181" y="706330"/>
                    <a:pt x="0" y="686149"/>
                    <a:pt x="0" y="66125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2400525" cy="8301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AC Soft Icecream"/>
                </a:rPr>
                <a:t>Κρυπτόκοκκος neoformans (Cryptococcus neoformans)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26521" y="2230182"/>
            <a:ext cx="5977479" cy="3707098"/>
            <a:chOff x="0" y="0"/>
            <a:chExt cx="1260114" cy="78149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60114" cy="781494"/>
            </a:xfrm>
            <a:custGeom>
              <a:avLst/>
              <a:gdLst/>
              <a:ahLst/>
              <a:cxnLst/>
              <a:rect r="r" b="b" t="t" l="l"/>
              <a:pathLst>
                <a:path h="781494" w="126011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736163"/>
                  </a:lnTo>
                  <a:cubicBezTo>
                    <a:pt x="1260114" y="761199"/>
                    <a:pt x="1239818" y="781494"/>
                    <a:pt x="1214783" y="781494"/>
                  </a:cubicBezTo>
                  <a:lnTo>
                    <a:pt x="45331" y="781494"/>
                  </a:lnTo>
                  <a:cubicBezTo>
                    <a:pt x="20296" y="781494"/>
                    <a:pt x="0" y="761199"/>
                    <a:pt x="0" y="736163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3695" r="0" b="-3695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25125" y="7906098"/>
            <a:ext cx="6698316" cy="2432888"/>
            <a:chOff x="0" y="0"/>
            <a:chExt cx="2400525" cy="87189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871892"/>
            </a:xfrm>
            <a:custGeom>
              <a:avLst/>
              <a:gdLst/>
              <a:ahLst/>
              <a:cxnLst/>
              <a:rect r="r" b="b" t="t" l="l"/>
              <a:pathLst>
                <a:path h="871892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829127"/>
                  </a:lnTo>
                  <a:cubicBezTo>
                    <a:pt x="2400525" y="840469"/>
                    <a:pt x="2396020" y="851347"/>
                    <a:pt x="2388000" y="859367"/>
                  </a:cubicBezTo>
                  <a:cubicBezTo>
                    <a:pt x="2379980" y="867386"/>
                    <a:pt x="2369102" y="871892"/>
                    <a:pt x="2357761" y="871892"/>
                  </a:cubicBezTo>
                  <a:lnTo>
                    <a:pt x="42765" y="871892"/>
                  </a:lnTo>
                  <a:cubicBezTo>
                    <a:pt x="31423" y="871892"/>
                    <a:pt x="20545" y="867386"/>
                    <a:pt x="12525" y="859367"/>
                  </a:cubicBezTo>
                  <a:cubicBezTo>
                    <a:pt x="4506" y="851347"/>
                    <a:pt x="0" y="840469"/>
                    <a:pt x="0" y="829127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5271FF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2400525" cy="9099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43"/>
                </a:lnSpc>
              </a:pPr>
              <a:r>
                <a:rPr lang="en-US" sz="2799">
                  <a:solidFill>
                    <a:srgbClr val="FFFFFF"/>
                  </a:solidFill>
                  <a:latin typeface="AC Soft Icecream"/>
                </a:rPr>
                <a:t>Προκαλεί </a:t>
              </a:r>
            </a:p>
            <a:p>
              <a:pPr algn="ctr">
                <a:lnSpc>
                  <a:spcPts val="3443"/>
                </a:lnSpc>
              </a:pPr>
              <a:r>
                <a:rPr lang="en-US" sz="2799">
                  <a:solidFill>
                    <a:srgbClr val="FFFFFF"/>
                  </a:solidFill>
                  <a:latin typeface="AC Soft Icecream"/>
                </a:rPr>
                <a:t>κρυπτοκόκκωση με συμπτώματα που </a:t>
              </a:r>
            </a:p>
            <a:p>
              <a:pPr algn="ctr">
                <a:lnSpc>
                  <a:spcPts val="3443"/>
                </a:lnSpc>
              </a:pPr>
              <a:r>
                <a:rPr lang="en-US" sz="2799">
                  <a:solidFill>
                    <a:srgbClr val="FFFFFF"/>
                  </a:solidFill>
                  <a:latin typeface="AC Soft Icecream"/>
                </a:rPr>
                <a:t>μοιάζουν με </a:t>
              </a:r>
              <a:r>
                <a:rPr lang="en-US" sz="2799">
                  <a:solidFill>
                    <a:srgbClr val="FFFFFF"/>
                  </a:solidFill>
                  <a:latin typeface="AC Soft Icecream"/>
                </a:rPr>
                <a:t>βρογχίτιδα. Βρίσκεται στο περιβάλλον και επηρεάζει κυρίως ανοσοκατεσταλμένους ασθενείς. 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443217" y="6514958"/>
            <a:ext cx="6698316" cy="1286365"/>
            <a:chOff x="0" y="0"/>
            <a:chExt cx="2317663" cy="445091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317663" cy="445091"/>
            </a:xfrm>
            <a:custGeom>
              <a:avLst/>
              <a:gdLst/>
              <a:ahLst/>
              <a:cxnLst/>
              <a:rect r="r" b="b" t="t" l="l"/>
              <a:pathLst>
                <a:path h="445091" w="2317663">
                  <a:moveTo>
                    <a:pt x="26583" y="0"/>
                  </a:moveTo>
                  <a:lnTo>
                    <a:pt x="2291079" y="0"/>
                  </a:lnTo>
                  <a:cubicBezTo>
                    <a:pt x="2305761" y="0"/>
                    <a:pt x="2317663" y="11902"/>
                    <a:pt x="2317663" y="26583"/>
                  </a:cubicBezTo>
                  <a:lnTo>
                    <a:pt x="2317663" y="418508"/>
                  </a:lnTo>
                  <a:cubicBezTo>
                    <a:pt x="2317663" y="425558"/>
                    <a:pt x="2314862" y="432320"/>
                    <a:pt x="2309877" y="437305"/>
                  </a:cubicBezTo>
                  <a:cubicBezTo>
                    <a:pt x="2304891" y="442290"/>
                    <a:pt x="2298130" y="445091"/>
                    <a:pt x="2291079" y="445091"/>
                  </a:cubicBezTo>
                  <a:lnTo>
                    <a:pt x="26583" y="445091"/>
                  </a:lnTo>
                  <a:cubicBezTo>
                    <a:pt x="19533" y="445091"/>
                    <a:pt x="12771" y="442290"/>
                    <a:pt x="7786" y="437305"/>
                  </a:cubicBezTo>
                  <a:cubicBezTo>
                    <a:pt x="2801" y="432320"/>
                    <a:pt x="0" y="425558"/>
                    <a:pt x="0" y="418508"/>
                  </a:cubicBezTo>
                  <a:lnTo>
                    <a:pt x="0" y="26583"/>
                  </a:lnTo>
                  <a:cubicBezTo>
                    <a:pt x="0" y="19533"/>
                    <a:pt x="2801" y="12771"/>
                    <a:pt x="7786" y="7786"/>
                  </a:cubicBezTo>
                  <a:cubicBezTo>
                    <a:pt x="12771" y="2801"/>
                    <a:pt x="19533" y="0"/>
                    <a:pt x="26583" y="0"/>
                  </a:cubicBezTo>
                  <a:close/>
                </a:path>
              </a:pathLst>
            </a:custGeom>
            <a:solidFill>
              <a:srgbClr val="5271FF"/>
            </a:solidFill>
            <a:ln w="1047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0"/>
              <a:ext cx="2317663" cy="4450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826521" y="6612464"/>
            <a:ext cx="1062721" cy="106272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2054983" y="6626780"/>
            <a:ext cx="1062721" cy="106272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3283446" y="6626780"/>
            <a:ext cx="1062721" cy="1062721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4520647" y="6612464"/>
            <a:ext cx="1062721" cy="1062721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5749109" y="6626780"/>
            <a:ext cx="1062721" cy="1062721"/>
            <a:chOff x="0" y="0"/>
            <a:chExt cx="812800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1104738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1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333200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2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566032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3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4798864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4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027326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5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824234" y="5908959"/>
            <a:ext cx="3900097" cy="1204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2"/>
              </a:lnSpc>
            </a:pPr>
            <a:r>
              <a:rPr lang="en-US" sz="3480">
                <a:solidFill>
                  <a:srgbClr val="FFFFFF"/>
                </a:solidFill>
                <a:latin typeface="AC Soft Icecream"/>
              </a:rPr>
              <a:t>Μικροβιακή αντοχή:</a:t>
            </a:r>
          </a:p>
          <a:p>
            <a:pPr algn="ctr">
              <a:lnSpc>
                <a:spcPts val="4872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1970912"/>
            <a:chOff x="0" y="0"/>
            <a:chExt cx="2400525" cy="7063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706330"/>
            </a:xfrm>
            <a:custGeom>
              <a:avLst/>
              <a:gdLst/>
              <a:ahLst/>
              <a:cxnLst/>
              <a:rect r="r" b="b" t="t" l="l"/>
              <a:pathLst>
                <a:path h="70633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661254"/>
                  </a:lnTo>
                  <a:cubicBezTo>
                    <a:pt x="2400525" y="673209"/>
                    <a:pt x="2395776" y="684674"/>
                    <a:pt x="2387323" y="693128"/>
                  </a:cubicBezTo>
                  <a:cubicBezTo>
                    <a:pt x="2378869" y="701581"/>
                    <a:pt x="2367404" y="706330"/>
                    <a:pt x="2355449" y="706330"/>
                  </a:cubicBezTo>
                  <a:lnTo>
                    <a:pt x="45076" y="706330"/>
                  </a:lnTo>
                  <a:cubicBezTo>
                    <a:pt x="20181" y="706330"/>
                    <a:pt x="0" y="686149"/>
                    <a:pt x="0" y="66125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2400525" cy="8301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AC Soft Icecream"/>
                </a:rPr>
                <a:t>Ιστόπλασμα capsulatum</a:t>
              </a:r>
            </a:p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AC Soft Icecream"/>
                </a:rPr>
                <a:t>(Histoplasma capsulatum)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26521" y="2230182"/>
            <a:ext cx="5977479" cy="3707098"/>
            <a:chOff x="0" y="0"/>
            <a:chExt cx="1260114" cy="78149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60114" cy="781494"/>
            </a:xfrm>
            <a:custGeom>
              <a:avLst/>
              <a:gdLst/>
              <a:ahLst/>
              <a:cxnLst/>
              <a:rect r="r" b="b" t="t" l="l"/>
              <a:pathLst>
                <a:path h="781494" w="126011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736163"/>
                  </a:lnTo>
                  <a:cubicBezTo>
                    <a:pt x="1260114" y="761199"/>
                    <a:pt x="1239818" y="781494"/>
                    <a:pt x="1214783" y="781494"/>
                  </a:cubicBezTo>
                  <a:lnTo>
                    <a:pt x="45331" y="781494"/>
                  </a:lnTo>
                  <a:cubicBezTo>
                    <a:pt x="20296" y="781494"/>
                    <a:pt x="0" y="761199"/>
                    <a:pt x="0" y="736163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blipFill>
              <a:blip r:embed="rId2"/>
              <a:stretch>
                <a:fillRect l="-5137" t="0" r="-5137" b="0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25125" y="7906098"/>
            <a:ext cx="6698316" cy="2476957"/>
            <a:chOff x="0" y="0"/>
            <a:chExt cx="2400525" cy="88768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887685"/>
            </a:xfrm>
            <a:custGeom>
              <a:avLst/>
              <a:gdLst/>
              <a:ahLst/>
              <a:cxnLst/>
              <a:rect r="r" b="b" t="t" l="l"/>
              <a:pathLst>
                <a:path h="887685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844921"/>
                  </a:lnTo>
                  <a:cubicBezTo>
                    <a:pt x="2400525" y="856263"/>
                    <a:pt x="2396020" y="867140"/>
                    <a:pt x="2388000" y="875160"/>
                  </a:cubicBezTo>
                  <a:cubicBezTo>
                    <a:pt x="2379980" y="883180"/>
                    <a:pt x="2369102" y="887685"/>
                    <a:pt x="2357761" y="887685"/>
                  </a:cubicBezTo>
                  <a:lnTo>
                    <a:pt x="42765" y="887685"/>
                  </a:lnTo>
                  <a:cubicBezTo>
                    <a:pt x="31423" y="887685"/>
                    <a:pt x="20545" y="883180"/>
                    <a:pt x="12525" y="875160"/>
                  </a:cubicBezTo>
                  <a:cubicBezTo>
                    <a:pt x="4506" y="867140"/>
                    <a:pt x="0" y="856263"/>
                    <a:pt x="0" y="844921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5271FF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2400525" cy="9257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71"/>
                </a:lnSpc>
              </a:pPr>
              <a:r>
                <a:rPr lang="en-US" sz="2799">
                  <a:solidFill>
                    <a:srgbClr val="FFFFFF"/>
                  </a:solidFill>
                  <a:latin typeface="AC Soft Icecream"/>
                </a:rPr>
                <a:t>Μύκητας που βρίσκεται στο περιβάλλον και μπορεί να προκαλέσει λοίμωξη στον πνεύμονα. Ορισμένα από τα συμπτώματα είναι πυρετός, βήχας και κόπωση. 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443217" y="6514958"/>
            <a:ext cx="6698316" cy="1286365"/>
            <a:chOff x="0" y="0"/>
            <a:chExt cx="2317663" cy="445091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317663" cy="445091"/>
            </a:xfrm>
            <a:custGeom>
              <a:avLst/>
              <a:gdLst/>
              <a:ahLst/>
              <a:cxnLst/>
              <a:rect r="r" b="b" t="t" l="l"/>
              <a:pathLst>
                <a:path h="445091" w="2317663">
                  <a:moveTo>
                    <a:pt x="26583" y="0"/>
                  </a:moveTo>
                  <a:lnTo>
                    <a:pt x="2291079" y="0"/>
                  </a:lnTo>
                  <a:cubicBezTo>
                    <a:pt x="2305761" y="0"/>
                    <a:pt x="2317663" y="11902"/>
                    <a:pt x="2317663" y="26583"/>
                  </a:cubicBezTo>
                  <a:lnTo>
                    <a:pt x="2317663" y="418508"/>
                  </a:lnTo>
                  <a:cubicBezTo>
                    <a:pt x="2317663" y="425558"/>
                    <a:pt x="2314862" y="432320"/>
                    <a:pt x="2309877" y="437305"/>
                  </a:cubicBezTo>
                  <a:cubicBezTo>
                    <a:pt x="2304891" y="442290"/>
                    <a:pt x="2298130" y="445091"/>
                    <a:pt x="2291079" y="445091"/>
                  </a:cubicBezTo>
                  <a:lnTo>
                    <a:pt x="26583" y="445091"/>
                  </a:lnTo>
                  <a:cubicBezTo>
                    <a:pt x="19533" y="445091"/>
                    <a:pt x="12771" y="442290"/>
                    <a:pt x="7786" y="437305"/>
                  </a:cubicBezTo>
                  <a:cubicBezTo>
                    <a:pt x="2801" y="432320"/>
                    <a:pt x="0" y="425558"/>
                    <a:pt x="0" y="418508"/>
                  </a:cubicBezTo>
                  <a:lnTo>
                    <a:pt x="0" y="26583"/>
                  </a:lnTo>
                  <a:cubicBezTo>
                    <a:pt x="0" y="19533"/>
                    <a:pt x="2801" y="12771"/>
                    <a:pt x="7786" y="7786"/>
                  </a:cubicBezTo>
                  <a:cubicBezTo>
                    <a:pt x="12771" y="2801"/>
                    <a:pt x="19533" y="0"/>
                    <a:pt x="26583" y="0"/>
                  </a:cubicBezTo>
                  <a:close/>
                </a:path>
              </a:pathLst>
            </a:custGeom>
            <a:solidFill>
              <a:srgbClr val="5271FF"/>
            </a:solidFill>
            <a:ln w="1047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0"/>
              <a:ext cx="2317663" cy="4450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826521" y="6612464"/>
            <a:ext cx="1062721" cy="106272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2054983" y="6626780"/>
            <a:ext cx="1062721" cy="106272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3283446" y="6626780"/>
            <a:ext cx="1062721" cy="1062721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4520647" y="6612464"/>
            <a:ext cx="1062721" cy="1062721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5749109" y="6626780"/>
            <a:ext cx="1062721" cy="1062721"/>
            <a:chOff x="0" y="0"/>
            <a:chExt cx="812800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1104738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1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333200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2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566032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3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4798864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4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027326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5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824234" y="5908959"/>
            <a:ext cx="3900097" cy="1204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2"/>
              </a:lnSpc>
            </a:pPr>
            <a:r>
              <a:rPr lang="en-US" sz="3480">
                <a:solidFill>
                  <a:srgbClr val="FFFFFF"/>
                </a:solidFill>
                <a:latin typeface="AC Soft Icecream"/>
              </a:rPr>
              <a:t>Μικροβιακή αντοχή:</a:t>
            </a:r>
          </a:p>
          <a:p>
            <a:pPr algn="ctr">
              <a:lnSpc>
                <a:spcPts val="4872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1970912"/>
            <a:chOff x="0" y="0"/>
            <a:chExt cx="2400525" cy="7063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706330"/>
            </a:xfrm>
            <a:custGeom>
              <a:avLst/>
              <a:gdLst/>
              <a:ahLst/>
              <a:cxnLst/>
              <a:rect r="r" b="b" t="t" l="l"/>
              <a:pathLst>
                <a:path h="70633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661254"/>
                  </a:lnTo>
                  <a:cubicBezTo>
                    <a:pt x="2400525" y="673209"/>
                    <a:pt x="2395776" y="684674"/>
                    <a:pt x="2387323" y="693128"/>
                  </a:cubicBezTo>
                  <a:cubicBezTo>
                    <a:pt x="2378869" y="701581"/>
                    <a:pt x="2367404" y="706330"/>
                    <a:pt x="2355449" y="706330"/>
                  </a:cubicBezTo>
                  <a:lnTo>
                    <a:pt x="45076" y="706330"/>
                  </a:lnTo>
                  <a:cubicBezTo>
                    <a:pt x="20181" y="706330"/>
                    <a:pt x="0" y="686149"/>
                    <a:pt x="0" y="66125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2400525" cy="8301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AC Soft Icecream"/>
                </a:rPr>
                <a:t>Μουκορμύκητες</a:t>
              </a:r>
            </a:p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AC Soft Icecream"/>
                </a:rPr>
                <a:t>(Mucormycetes)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26521" y="2230182"/>
            <a:ext cx="5977479" cy="3707098"/>
            <a:chOff x="0" y="0"/>
            <a:chExt cx="1260114" cy="78149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60114" cy="781494"/>
            </a:xfrm>
            <a:custGeom>
              <a:avLst/>
              <a:gdLst/>
              <a:ahLst/>
              <a:cxnLst/>
              <a:rect r="r" b="b" t="t" l="l"/>
              <a:pathLst>
                <a:path h="781494" w="126011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736163"/>
                  </a:lnTo>
                  <a:cubicBezTo>
                    <a:pt x="1260114" y="761199"/>
                    <a:pt x="1239818" y="781494"/>
                    <a:pt x="1214783" y="781494"/>
                  </a:cubicBezTo>
                  <a:lnTo>
                    <a:pt x="45331" y="781494"/>
                  </a:lnTo>
                  <a:cubicBezTo>
                    <a:pt x="20296" y="781494"/>
                    <a:pt x="0" y="761199"/>
                    <a:pt x="0" y="736163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blipFill>
              <a:blip r:embed="rId2"/>
              <a:stretch>
                <a:fillRect l="-5137" t="0" r="-5137" b="0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25125" y="7906098"/>
            <a:ext cx="6698316" cy="2403043"/>
            <a:chOff x="0" y="0"/>
            <a:chExt cx="2400525" cy="86119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861196"/>
            </a:xfrm>
            <a:custGeom>
              <a:avLst/>
              <a:gdLst/>
              <a:ahLst/>
              <a:cxnLst/>
              <a:rect r="r" b="b" t="t" l="l"/>
              <a:pathLst>
                <a:path h="861196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818432"/>
                  </a:lnTo>
                  <a:cubicBezTo>
                    <a:pt x="2400525" y="829773"/>
                    <a:pt x="2396020" y="840651"/>
                    <a:pt x="2388000" y="848671"/>
                  </a:cubicBezTo>
                  <a:cubicBezTo>
                    <a:pt x="2379980" y="856691"/>
                    <a:pt x="2369102" y="861196"/>
                    <a:pt x="2357761" y="861196"/>
                  </a:cubicBezTo>
                  <a:lnTo>
                    <a:pt x="42765" y="861196"/>
                  </a:lnTo>
                  <a:cubicBezTo>
                    <a:pt x="31423" y="861196"/>
                    <a:pt x="20545" y="856691"/>
                    <a:pt x="12525" y="848671"/>
                  </a:cubicBezTo>
                  <a:cubicBezTo>
                    <a:pt x="4506" y="840651"/>
                    <a:pt x="0" y="829773"/>
                    <a:pt x="0" y="818432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5271FF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28575"/>
              <a:ext cx="2400525" cy="8897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03"/>
                </a:lnSpc>
              </a:pPr>
              <a:r>
                <a:rPr lang="en-US" sz="2799">
                  <a:solidFill>
                    <a:srgbClr val="FFFFFF"/>
                  </a:solidFill>
                  <a:latin typeface="AC Soft Icecream"/>
                </a:rPr>
                <a:t>Μήκυτας που προκαλεί μουκορμυκητίαση που προσβάλλει τη μύτη και τους παραρρινίους κόλπους. Μπορεί να είναι θανατηφόρα σε</a:t>
              </a:r>
            </a:p>
            <a:p>
              <a:pPr algn="ctr">
                <a:lnSpc>
                  <a:spcPts val="3303"/>
                </a:lnSpc>
              </a:pPr>
              <a:r>
                <a:rPr lang="en-US" sz="2799">
                  <a:solidFill>
                    <a:srgbClr val="FFFFFF"/>
                  </a:solidFill>
                  <a:latin typeface="AC Soft Icecream"/>
                </a:rPr>
                <a:t>ανοσοκατεσταλμένους ασθενείς. 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443217" y="6514958"/>
            <a:ext cx="6698316" cy="1286365"/>
            <a:chOff x="0" y="0"/>
            <a:chExt cx="2317663" cy="445091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317663" cy="445091"/>
            </a:xfrm>
            <a:custGeom>
              <a:avLst/>
              <a:gdLst/>
              <a:ahLst/>
              <a:cxnLst/>
              <a:rect r="r" b="b" t="t" l="l"/>
              <a:pathLst>
                <a:path h="445091" w="2317663">
                  <a:moveTo>
                    <a:pt x="26583" y="0"/>
                  </a:moveTo>
                  <a:lnTo>
                    <a:pt x="2291079" y="0"/>
                  </a:lnTo>
                  <a:cubicBezTo>
                    <a:pt x="2305761" y="0"/>
                    <a:pt x="2317663" y="11902"/>
                    <a:pt x="2317663" y="26583"/>
                  </a:cubicBezTo>
                  <a:lnTo>
                    <a:pt x="2317663" y="418508"/>
                  </a:lnTo>
                  <a:cubicBezTo>
                    <a:pt x="2317663" y="425558"/>
                    <a:pt x="2314862" y="432320"/>
                    <a:pt x="2309877" y="437305"/>
                  </a:cubicBezTo>
                  <a:cubicBezTo>
                    <a:pt x="2304891" y="442290"/>
                    <a:pt x="2298130" y="445091"/>
                    <a:pt x="2291079" y="445091"/>
                  </a:cubicBezTo>
                  <a:lnTo>
                    <a:pt x="26583" y="445091"/>
                  </a:lnTo>
                  <a:cubicBezTo>
                    <a:pt x="19533" y="445091"/>
                    <a:pt x="12771" y="442290"/>
                    <a:pt x="7786" y="437305"/>
                  </a:cubicBezTo>
                  <a:cubicBezTo>
                    <a:pt x="2801" y="432320"/>
                    <a:pt x="0" y="425558"/>
                    <a:pt x="0" y="418508"/>
                  </a:cubicBezTo>
                  <a:lnTo>
                    <a:pt x="0" y="26583"/>
                  </a:lnTo>
                  <a:cubicBezTo>
                    <a:pt x="0" y="19533"/>
                    <a:pt x="2801" y="12771"/>
                    <a:pt x="7786" y="7786"/>
                  </a:cubicBezTo>
                  <a:cubicBezTo>
                    <a:pt x="12771" y="2801"/>
                    <a:pt x="19533" y="0"/>
                    <a:pt x="26583" y="0"/>
                  </a:cubicBezTo>
                  <a:close/>
                </a:path>
              </a:pathLst>
            </a:custGeom>
            <a:solidFill>
              <a:srgbClr val="5271FF"/>
            </a:solidFill>
            <a:ln w="1047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0"/>
              <a:ext cx="2317663" cy="4450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826521" y="6612464"/>
            <a:ext cx="1062721" cy="106272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2054983" y="6626780"/>
            <a:ext cx="1062721" cy="106272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3283446" y="6626780"/>
            <a:ext cx="1062721" cy="1062721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4520647" y="6612464"/>
            <a:ext cx="1062721" cy="1062721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5749109" y="6626780"/>
            <a:ext cx="1062721" cy="1062721"/>
            <a:chOff x="0" y="0"/>
            <a:chExt cx="812800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1104738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1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333200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2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566032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3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4798864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4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027326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5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824234" y="5908959"/>
            <a:ext cx="3900097" cy="1204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2"/>
              </a:lnSpc>
            </a:pPr>
            <a:r>
              <a:rPr lang="en-US" sz="3480">
                <a:solidFill>
                  <a:srgbClr val="FFFFFF"/>
                </a:solidFill>
                <a:latin typeface="AC Soft Icecream"/>
              </a:rPr>
              <a:t>Μικροβιακή αντοχή:</a:t>
            </a:r>
          </a:p>
          <a:p>
            <a:pPr algn="ctr">
              <a:lnSpc>
                <a:spcPts val="4872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1970912"/>
            <a:chOff x="0" y="0"/>
            <a:chExt cx="2400525" cy="7063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706330"/>
            </a:xfrm>
            <a:custGeom>
              <a:avLst/>
              <a:gdLst/>
              <a:ahLst/>
              <a:cxnLst/>
              <a:rect r="r" b="b" t="t" l="l"/>
              <a:pathLst>
                <a:path h="70633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661254"/>
                  </a:lnTo>
                  <a:cubicBezTo>
                    <a:pt x="2400525" y="673209"/>
                    <a:pt x="2395776" y="684674"/>
                    <a:pt x="2387323" y="693128"/>
                  </a:cubicBezTo>
                  <a:cubicBezTo>
                    <a:pt x="2378869" y="701581"/>
                    <a:pt x="2367404" y="706330"/>
                    <a:pt x="2355449" y="706330"/>
                  </a:cubicBezTo>
                  <a:lnTo>
                    <a:pt x="45076" y="706330"/>
                  </a:lnTo>
                  <a:cubicBezTo>
                    <a:pt x="20181" y="706330"/>
                    <a:pt x="0" y="686149"/>
                    <a:pt x="0" y="66125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2400525" cy="8301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AC Soft Icecream"/>
                </a:rPr>
                <a:t>Επιδερμόφυτον (Epidermophyton)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26521" y="2230182"/>
            <a:ext cx="5977479" cy="3707098"/>
            <a:chOff x="0" y="0"/>
            <a:chExt cx="1260114" cy="78149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60114" cy="781494"/>
            </a:xfrm>
            <a:custGeom>
              <a:avLst/>
              <a:gdLst/>
              <a:ahLst/>
              <a:cxnLst/>
              <a:rect r="r" b="b" t="t" l="l"/>
              <a:pathLst>
                <a:path h="781494" w="126011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736163"/>
                  </a:lnTo>
                  <a:cubicBezTo>
                    <a:pt x="1260114" y="761199"/>
                    <a:pt x="1239818" y="781494"/>
                    <a:pt x="1214783" y="781494"/>
                  </a:cubicBezTo>
                  <a:lnTo>
                    <a:pt x="45331" y="781494"/>
                  </a:lnTo>
                  <a:cubicBezTo>
                    <a:pt x="20296" y="781494"/>
                    <a:pt x="0" y="761199"/>
                    <a:pt x="0" y="736163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3695" r="0" b="-3695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7887048"/>
            <a:ext cx="6698316" cy="2526639"/>
            <a:chOff x="0" y="0"/>
            <a:chExt cx="2400525" cy="90549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905490"/>
            </a:xfrm>
            <a:custGeom>
              <a:avLst/>
              <a:gdLst/>
              <a:ahLst/>
              <a:cxnLst/>
              <a:rect r="r" b="b" t="t" l="l"/>
              <a:pathLst>
                <a:path h="905490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862726"/>
                  </a:lnTo>
                  <a:cubicBezTo>
                    <a:pt x="2400525" y="874068"/>
                    <a:pt x="2396020" y="884945"/>
                    <a:pt x="2388000" y="892965"/>
                  </a:cubicBezTo>
                  <a:cubicBezTo>
                    <a:pt x="2379980" y="900985"/>
                    <a:pt x="2369102" y="905490"/>
                    <a:pt x="2357761" y="905490"/>
                  </a:cubicBezTo>
                  <a:lnTo>
                    <a:pt x="42765" y="905490"/>
                  </a:lnTo>
                  <a:cubicBezTo>
                    <a:pt x="31423" y="905490"/>
                    <a:pt x="20545" y="900985"/>
                    <a:pt x="12525" y="892965"/>
                  </a:cubicBezTo>
                  <a:cubicBezTo>
                    <a:pt x="4506" y="884945"/>
                    <a:pt x="0" y="874068"/>
                    <a:pt x="0" y="862726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5271FF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2400525" cy="9435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95"/>
                </a:lnSpc>
              </a:pPr>
              <a:r>
                <a:rPr lang="en-US" sz="2899">
                  <a:solidFill>
                    <a:srgbClr val="FFFFFF"/>
                  </a:solidFill>
                  <a:latin typeface="AC Soft Icecream"/>
                </a:rPr>
                <a:t>Μύκητας που προκαλεί την επιδερμοφυτία, η οποία είναι μια μυκητιασική λοίμωξη του δέρματος.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443217" y="6514958"/>
            <a:ext cx="6698316" cy="1286365"/>
            <a:chOff x="0" y="0"/>
            <a:chExt cx="2317663" cy="445091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317663" cy="445091"/>
            </a:xfrm>
            <a:custGeom>
              <a:avLst/>
              <a:gdLst/>
              <a:ahLst/>
              <a:cxnLst/>
              <a:rect r="r" b="b" t="t" l="l"/>
              <a:pathLst>
                <a:path h="445091" w="2317663">
                  <a:moveTo>
                    <a:pt x="26583" y="0"/>
                  </a:moveTo>
                  <a:lnTo>
                    <a:pt x="2291079" y="0"/>
                  </a:lnTo>
                  <a:cubicBezTo>
                    <a:pt x="2305761" y="0"/>
                    <a:pt x="2317663" y="11902"/>
                    <a:pt x="2317663" y="26583"/>
                  </a:cubicBezTo>
                  <a:lnTo>
                    <a:pt x="2317663" y="418508"/>
                  </a:lnTo>
                  <a:cubicBezTo>
                    <a:pt x="2317663" y="425558"/>
                    <a:pt x="2314862" y="432320"/>
                    <a:pt x="2309877" y="437305"/>
                  </a:cubicBezTo>
                  <a:cubicBezTo>
                    <a:pt x="2304891" y="442290"/>
                    <a:pt x="2298130" y="445091"/>
                    <a:pt x="2291079" y="445091"/>
                  </a:cubicBezTo>
                  <a:lnTo>
                    <a:pt x="26583" y="445091"/>
                  </a:lnTo>
                  <a:cubicBezTo>
                    <a:pt x="19533" y="445091"/>
                    <a:pt x="12771" y="442290"/>
                    <a:pt x="7786" y="437305"/>
                  </a:cubicBezTo>
                  <a:cubicBezTo>
                    <a:pt x="2801" y="432320"/>
                    <a:pt x="0" y="425558"/>
                    <a:pt x="0" y="418508"/>
                  </a:cubicBezTo>
                  <a:lnTo>
                    <a:pt x="0" y="26583"/>
                  </a:lnTo>
                  <a:cubicBezTo>
                    <a:pt x="0" y="19533"/>
                    <a:pt x="2801" y="12771"/>
                    <a:pt x="7786" y="7786"/>
                  </a:cubicBezTo>
                  <a:cubicBezTo>
                    <a:pt x="12771" y="2801"/>
                    <a:pt x="19533" y="0"/>
                    <a:pt x="26583" y="0"/>
                  </a:cubicBezTo>
                  <a:close/>
                </a:path>
              </a:pathLst>
            </a:custGeom>
            <a:solidFill>
              <a:srgbClr val="5271FF"/>
            </a:solidFill>
            <a:ln w="1047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0"/>
              <a:ext cx="2317663" cy="4450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826521" y="6612464"/>
            <a:ext cx="1062721" cy="106272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2054983" y="6626780"/>
            <a:ext cx="1062721" cy="106272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3283446" y="6626780"/>
            <a:ext cx="1062721" cy="1062721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4520647" y="6612464"/>
            <a:ext cx="1062721" cy="1062721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5749109" y="6626780"/>
            <a:ext cx="1062721" cy="1062721"/>
            <a:chOff x="0" y="0"/>
            <a:chExt cx="812800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-307479" y="10477184"/>
            <a:ext cx="9403388" cy="214816"/>
            <a:chOff x="0" y="0"/>
            <a:chExt cx="3369962" cy="76985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3369962" cy="76985"/>
            </a:xfrm>
            <a:custGeom>
              <a:avLst/>
              <a:gdLst/>
              <a:ahLst/>
              <a:cxnLst/>
              <a:rect r="r" b="b" t="t" l="l"/>
              <a:pathLst>
                <a:path h="76985" w="3369962">
                  <a:moveTo>
                    <a:pt x="0" y="0"/>
                  </a:moveTo>
                  <a:lnTo>
                    <a:pt x="3369962" y="0"/>
                  </a:lnTo>
                  <a:lnTo>
                    <a:pt x="3369962" y="76985"/>
                  </a:lnTo>
                  <a:lnTo>
                    <a:pt x="0" y="76985"/>
                  </a:ln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28575"/>
              <a:ext cx="3369962" cy="1055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37" id="37"/>
          <p:cNvSpPr txBox="true"/>
          <p:nvPr/>
        </p:nvSpPr>
        <p:spPr>
          <a:xfrm rot="0">
            <a:off x="1104738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1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2333200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2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3566032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3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4798864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4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6027326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5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824234" y="5908959"/>
            <a:ext cx="3900097" cy="1204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2"/>
              </a:lnSpc>
            </a:pPr>
            <a:r>
              <a:rPr lang="en-US" sz="3480">
                <a:solidFill>
                  <a:srgbClr val="FFFFFF"/>
                </a:solidFill>
                <a:latin typeface="AC Soft Icecream"/>
              </a:rPr>
              <a:t>Μικροβιακή αντοχή:</a:t>
            </a:r>
          </a:p>
          <a:p>
            <a:pPr algn="ctr">
              <a:lnSpc>
                <a:spcPts val="4872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1970912"/>
            <a:chOff x="0" y="0"/>
            <a:chExt cx="2400525" cy="7063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706330"/>
            </a:xfrm>
            <a:custGeom>
              <a:avLst/>
              <a:gdLst/>
              <a:ahLst/>
              <a:cxnLst/>
              <a:rect r="r" b="b" t="t" l="l"/>
              <a:pathLst>
                <a:path h="70633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661254"/>
                  </a:lnTo>
                  <a:cubicBezTo>
                    <a:pt x="2400525" y="673209"/>
                    <a:pt x="2395776" y="684674"/>
                    <a:pt x="2387323" y="693128"/>
                  </a:cubicBezTo>
                  <a:cubicBezTo>
                    <a:pt x="2378869" y="701581"/>
                    <a:pt x="2367404" y="706330"/>
                    <a:pt x="2355449" y="706330"/>
                  </a:cubicBezTo>
                  <a:lnTo>
                    <a:pt x="45076" y="706330"/>
                  </a:lnTo>
                  <a:cubicBezTo>
                    <a:pt x="20181" y="706330"/>
                    <a:pt x="0" y="686149"/>
                    <a:pt x="0" y="66125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2400525" cy="8301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AC Soft Icecream"/>
                </a:rPr>
                <a:t>Πνευμοκυστίδιος jirovecii</a:t>
              </a:r>
            </a:p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AC Soft Icecream"/>
                </a:rPr>
                <a:t>(Pneumocystis jirovecii)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26521" y="2230182"/>
            <a:ext cx="5977479" cy="3707098"/>
            <a:chOff x="0" y="0"/>
            <a:chExt cx="1260114" cy="78149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60114" cy="781494"/>
            </a:xfrm>
            <a:custGeom>
              <a:avLst/>
              <a:gdLst/>
              <a:ahLst/>
              <a:cxnLst/>
              <a:rect r="r" b="b" t="t" l="l"/>
              <a:pathLst>
                <a:path h="781494" w="126011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736163"/>
                  </a:lnTo>
                  <a:cubicBezTo>
                    <a:pt x="1260114" y="761199"/>
                    <a:pt x="1239818" y="781494"/>
                    <a:pt x="1214783" y="781494"/>
                  </a:cubicBezTo>
                  <a:lnTo>
                    <a:pt x="45331" y="781494"/>
                  </a:lnTo>
                  <a:cubicBezTo>
                    <a:pt x="20296" y="781494"/>
                    <a:pt x="0" y="761199"/>
                    <a:pt x="0" y="736163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3695" r="0" b="-3695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7887048"/>
            <a:ext cx="6698316" cy="2436254"/>
            <a:chOff x="0" y="0"/>
            <a:chExt cx="2400525" cy="87309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873098"/>
            </a:xfrm>
            <a:custGeom>
              <a:avLst/>
              <a:gdLst/>
              <a:ahLst/>
              <a:cxnLst/>
              <a:rect r="r" b="b" t="t" l="l"/>
              <a:pathLst>
                <a:path h="873098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830334"/>
                  </a:lnTo>
                  <a:cubicBezTo>
                    <a:pt x="2400525" y="841676"/>
                    <a:pt x="2396020" y="852553"/>
                    <a:pt x="2388000" y="860573"/>
                  </a:cubicBezTo>
                  <a:cubicBezTo>
                    <a:pt x="2379980" y="868593"/>
                    <a:pt x="2369102" y="873098"/>
                    <a:pt x="2357761" y="873098"/>
                  </a:cubicBezTo>
                  <a:lnTo>
                    <a:pt x="42765" y="873098"/>
                  </a:lnTo>
                  <a:cubicBezTo>
                    <a:pt x="31423" y="873098"/>
                    <a:pt x="20545" y="868593"/>
                    <a:pt x="12525" y="860573"/>
                  </a:cubicBezTo>
                  <a:cubicBezTo>
                    <a:pt x="4506" y="852553"/>
                    <a:pt x="0" y="841676"/>
                    <a:pt x="0" y="830334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5271FF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9588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FFFFFF"/>
                  </a:solidFill>
                  <a:latin typeface="AC Soft Icecream"/>
                </a:rPr>
                <a:t>Μύκητας που προκαλεί πνευμονία σε ανοσοκατεσταλμένους ασθενείς και ιδιαίτερα σε ασθενείς με HIV.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443217" y="6514958"/>
            <a:ext cx="6698316" cy="1286365"/>
            <a:chOff x="0" y="0"/>
            <a:chExt cx="2317663" cy="445091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317663" cy="445091"/>
            </a:xfrm>
            <a:custGeom>
              <a:avLst/>
              <a:gdLst/>
              <a:ahLst/>
              <a:cxnLst/>
              <a:rect r="r" b="b" t="t" l="l"/>
              <a:pathLst>
                <a:path h="445091" w="2317663">
                  <a:moveTo>
                    <a:pt x="26583" y="0"/>
                  </a:moveTo>
                  <a:lnTo>
                    <a:pt x="2291079" y="0"/>
                  </a:lnTo>
                  <a:cubicBezTo>
                    <a:pt x="2305761" y="0"/>
                    <a:pt x="2317663" y="11902"/>
                    <a:pt x="2317663" y="26583"/>
                  </a:cubicBezTo>
                  <a:lnTo>
                    <a:pt x="2317663" y="418508"/>
                  </a:lnTo>
                  <a:cubicBezTo>
                    <a:pt x="2317663" y="425558"/>
                    <a:pt x="2314862" y="432320"/>
                    <a:pt x="2309877" y="437305"/>
                  </a:cubicBezTo>
                  <a:cubicBezTo>
                    <a:pt x="2304891" y="442290"/>
                    <a:pt x="2298130" y="445091"/>
                    <a:pt x="2291079" y="445091"/>
                  </a:cubicBezTo>
                  <a:lnTo>
                    <a:pt x="26583" y="445091"/>
                  </a:lnTo>
                  <a:cubicBezTo>
                    <a:pt x="19533" y="445091"/>
                    <a:pt x="12771" y="442290"/>
                    <a:pt x="7786" y="437305"/>
                  </a:cubicBezTo>
                  <a:cubicBezTo>
                    <a:pt x="2801" y="432320"/>
                    <a:pt x="0" y="425558"/>
                    <a:pt x="0" y="418508"/>
                  </a:cubicBezTo>
                  <a:lnTo>
                    <a:pt x="0" y="26583"/>
                  </a:lnTo>
                  <a:cubicBezTo>
                    <a:pt x="0" y="19533"/>
                    <a:pt x="2801" y="12771"/>
                    <a:pt x="7786" y="7786"/>
                  </a:cubicBezTo>
                  <a:cubicBezTo>
                    <a:pt x="12771" y="2801"/>
                    <a:pt x="19533" y="0"/>
                    <a:pt x="26583" y="0"/>
                  </a:cubicBezTo>
                  <a:close/>
                </a:path>
              </a:pathLst>
            </a:custGeom>
            <a:solidFill>
              <a:srgbClr val="5271FF"/>
            </a:solidFill>
            <a:ln w="1047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0"/>
              <a:ext cx="2317663" cy="4450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826521" y="6612464"/>
            <a:ext cx="1062721" cy="106272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4484647" y="6626780"/>
            <a:ext cx="1062721" cy="106272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2056024" y="6662780"/>
            <a:ext cx="1062721" cy="1062721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3287815" y="6626780"/>
            <a:ext cx="1062721" cy="1062721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5749109" y="6626780"/>
            <a:ext cx="1062721" cy="1062721"/>
            <a:chOff x="0" y="0"/>
            <a:chExt cx="812800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1104738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1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333200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2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566420" y="6479114"/>
            <a:ext cx="505510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3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4798864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4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027326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FFFFFF"/>
                </a:solidFill>
                <a:latin typeface="Noto Sans Bold"/>
              </a:rPr>
              <a:t>5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824234" y="5908959"/>
            <a:ext cx="3900097" cy="1204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2"/>
              </a:lnSpc>
            </a:pPr>
            <a:r>
              <a:rPr lang="en-US" sz="3480">
                <a:solidFill>
                  <a:srgbClr val="FFFFFF"/>
                </a:solidFill>
                <a:latin typeface="AC Soft Icecream"/>
              </a:rPr>
              <a:t>Μικροβιακή αντοχή:</a:t>
            </a:r>
          </a:p>
          <a:p>
            <a:pPr algn="ctr">
              <a:lnSpc>
                <a:spcPts val="4872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A1D0E80F40FC40A0AC5446D3E68E4C" ma:contentTypeVersion="18" ma:contentTypeDescription="Create a new document." ma:contentTypeScope="" ma:versionID="4afd713d915b64e70ac4f123b7419c20">
  <xsd:schema xmlns:xsd="http://www.w3.org/2001/XMLSchema" xmlns:xs="http://www.w3.org/2001/XMLSchema" xmlns:p="http://schemas.microsoft.com/office/2006/metadata/properties" xmlns:ns2="b52a108e-5039-4255-9b08-41efa128c942" xmlns:ns3="f3050677-c956-48d1-88f1-1e5f36ffa1d3" targetNamespace="http://schemas.microsoft.com/office/2006/metadata/properties" ma:root="true" ma:fieldsID="a06df7e705a3f35faa2a06a844f03163" ns2:_="" ns3:_="">
    <xsd:import namespace="b52a108e-5039-4255-9b08-41efa128c942"/>
    <xsd:import namespace="f3050677-c956-48d1-88f1-1e5f36ffa1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2a108e-5039-4255-9b08-41efa128c9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d606419-4bd4-4dd8-8f0f-b14ca53228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50677-c956-48d1-88f1-1e5f36ffa1d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2554a29-e0a6-470a-b571-f2607765b0e7}" ma:internalName="TaxCatchAll" ma:showField="CatchAllData" ma:web="f3050677-c956-48d1-88f1-1e5f36ffa1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2a108e-5039-4255-9b08-41efa128c942">
      <Terms xmlns="http://schemas.microsoft.com/office/infopath/2007/PartnerControls"/>
    </lcf76f155ced4ddcb4097134ff3c332f>
    <TaxCatchAll xmlns="f3050677-c956-48d1-88f1-1e5f36ffa1d3" xsi:nil="true"/>
  </documentManagement>
</p:properties>
</file>

<file path=customXml/itemProps1.xml><?xml version="1.0" encoding="utf-8"?>
<ds:datastoreItem xmlns:ds="http://schemas.openxmlformats.org/officeDocument/2006/customXml" ds:itemID="{868923E3-BA41-4539-AFBB-E38DF61BB1A5}"/>
</file>

<file path=customXml/itemProps2.xml><?xml version="1.0" encoding="utf-8"?>
<ds:datastoreItem xmlns:ds="http://schemas.openxmlformats.org/officeDocument/2006/customXml" ds:itemID="{1193E466-AD15-4528-B4E0-E59789FB730E}"/>
</file>

<file path=customXml/itemProps3.xml><?xml version="1.0" encoding="utf-8"?>
<ds:datastoreItem xmlns:ds="http://schemas.openxmlformats.org/officeDocument/2006/customXml" ds:itemID="{4E3A106C-D863-4DEF-9981-2D9608048F6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Μυκητες </dc:title>
  <cp:revision>1</cp:revision>
  <dcterms:created xsi:type="dcterms:W3CDTF">2006-08-16T00:00:00Z</dcterms:created>
  <dcterms:modified xsi:type="dcterms:W3CDTF">2011-08-01T06:04:30Z</dcterms:modified>
  <dc:identifier>DAF7XaofejU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0x0101001FA1D0E80F40FC40A0AC5446D3E68E4C</vt:lpwstr>
  </property>
</Properties>
</file>