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60" r:id="rId8"/>
    <p:sldId id="262" r:id="rId9"/>
    <p:sldId id="261" r:id="rId10"/>
    <p:sldId id="267" r:id="rId11"/>
    <p:sldId id="266" r:id="rId12"/>
    <p:sldId id="265" r:id="rId13"/>
    <p:sldId id="264" r:id="rId14"/>
  </p:sldIdLst>
  <p:sldSz cx="5327650" cy="7559675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AF96B-D86A-3B43-BE86-8289BECA2F94}" v="8" dt="2024-10-18T07:19:28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Varg" userId="aee89831-c4f8-4999-b632-6a5bacec2f17" providerId="ADAL" clId="{80AAF96B-D86A-3B43-BE86-8289BECA2F94}"/>
    <pc:docChg chg="undo custSel modSld">
      <pc:chgData name="Lina Varg" userId="aee89831-c4f8-4999-b632-6a5bacec2f17" providerId="ADAL" clId="{80AAF96B-D86A-3B43-BE86-8289BECA2F94}" dt="2024-10-18T07:19:28" v="34" actId="115"/>
      <pc:docMkLst>
        <pc:docMk/>
      </pc:docMkLst>
      <pc:sldChg chg="modSp mod">
        <pc:chgData name="Lina Varg" userId="aee89831-c4f8-4999-b632-6a5bacec2f17" providerId="ADAL" clId="{80AAF96B-D86A-3B43-BE86-8289BECA2F94}" dt="2024-10-18T07:19:28" v="34" actId="115"/>
        <pc:sldMkLst>
          <pc:docMk/>
          <pc:sldMk cId="275895702" sldId="256"/>
        </pc:sldMkLst>
        <pc:spChg chg="mod">
          <ac:chgData name="Lina Varg" userId="aee89831-c4f8-4999-b632-6a5bacec2f17" providerId="ADAL" clId="{80AAF96B-D86A-3B43-BE86-8289BECA2F94}" dt="2024-10-18T07:19:27.187" v="31" actId="20577"/>
          <ac:spMkLst>
            <pc:docMk/>
            <pc:sldMk cId="275895702" sldId="256"/>
            <ac:spMk id="2" creationId="{667ADCF9-19BA-9A68-F87E-D3989FB64B99}"/>
          </ac:spMkLst>
        </pc:spChg>
        <pc:spChg chg="mod">
          <ac:chgData name="Lina Varg" userId="aee89831-c4f8-4999-b632-6a5bacec2f17" providerId="ADAL" clId="{80AAF96B-D86A-3B43-BE86-8289BECA2F94}" dt="2024-10-18T07:19:27.720" v="32"/>
          <ac:spMkLst>
            <pc:docMk/>
            <pc:sldMk cId="275895702" sldId="256"/>
            <ac:spMk id="5" creationId="{00000000-0000-0000-0000-000000000000}"/>
          </ac:spMkLst>
        </pc:spChg>
        <pc:spChg chg="mod">
          <ac:chgData name="Lina Varg" userId="aee89831-c4f8-4999-b632-6a5bacec2f17" providerId="ADAL" clId="{80AAF96B-D86A-3B43-BE86-8289BECA2F94}" dt="2024-10-18T07:19:28" v="34" actId="115"/>
          <ac:spMkLst>
            <pc:docMk/>
            <pc:sldMk cId="275895702" sldId="25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ABF268-EBA9-47E4-BD54-FA7C84009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274DD-B114-4779-8FAF-86A2CA1D78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027" y="1"/>
            <a:ext cx="43030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33A17-A822-4187-982F-23D75B2C9C9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7F0E2-AD75-4E0B-8164-616178D50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363"/>
            <a:ext cx="4301437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9465E-3C2B-457E-B49E-79DF8C7164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027" y="6456363"/>
            <a:ext cx="43030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1396-8102-4254-ACB1-7301C5FAE4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5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027" y="1"/>
            <a:ext cx="43030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D5A62-9555-496F-A09D-CA7463921F30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6075" y="849313"/>
            <a:ext cx="16144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029" y="3271839"/>
            <a:ext cx="794258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1437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027" y="6456363"/>
            <a:ext cx="43030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2187C-0775-40A1-8D03-6B9937F920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8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Add logos UCY, LSG, Multipliers, Pascal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C6092-C720-E656-5FE8-5A42DE0E3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2187C-0775-40A1-8D03-6B9937F920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B84D-4442-4152-AED4-DC266F881024}" type="datetime1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6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5882-4E60-44DF-A953-0A509EFBEB57}" type="datetime1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2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BC5A-22BE-4898-8FE7-051A294D25D5}" type="datetime1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D680D-3C83-41FD-8C36-CB5C24985A0E}" type="datetime1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7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ABF-4C7D-4343-9BC9-9154BE76A154}" type="datetime1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3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FF83-7E58-4637-90DD-BDC5DCDD4CD2}" type="datetime1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6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9BB7-5549-4BAF-B5FF-74332C019B5F}" type="datetime1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61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4D90-5916-4F03-979E-8430947BF667}" type="datetime1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1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04DA-B2F9-4B11-8E38-991E8EEAF3A4}" type="datetime1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4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A5C4-760C-43A5-A6CF-BB6C2DCE1FF8}" type="datetime1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4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0DC2-4999-4AC9-A4D1-F5D67A0D7B90}" type="datetime1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07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62B-EBB5-4F8E-B802-D381386E2CA4}" type="datetime1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9721-3CA6-44BC-B25B-2359F50D8DC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341E23D-20DE-48AE-38F2-5B10F899C2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49897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152292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multipliers-project.org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4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7ADCF9-19BA-9A68-F87E-D3989FB64B99}"/>
              </a:ext>
            </a:extLst>
          </p:cNvPr>
          <p:cNvSpPr/>
          <p:nvPr/>
        </p:nvSpPr>
        <p:spPr>
          <a:xfrm>
            <a:off x="952196" y="1758236"/>
            <a:ext cx="3413894" cy="908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34340"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  <a:latin typeface="Arial Black"/>
              </a:rPr>
              <a:t>SURVIVAL SPIEL</a:t>
            </a:r>
            <a:endParaRPr lang="en-GB" sz="30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6C8ED-F26A-29D5-2463-041A23DEA1A2}"/>
              </a:ext>
            </a:extLst>
          </p:cNvPr>
          <p:cNvSpPr txBox="1"/>
          <p:nvPr/>
        </p:nvSpPr>
        <p:spPr>
          <a:xfrm>
            <a:off x="1645315" y="2789134"/>
            <a:ext cx="3413894" cy="7540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34340">
              <a:spcAft>
                <a:spcPts val="600"/>
              </a:spcAft>
            </a:pPr>
            <a:r>
              <a:rPr lang="en-US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Mikroben</a:t>
            </a:r>
            <a:r>
              <a:rPr lang="en-US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sind</a:t>
            </a:r>
            <a:r>
              <a:rPr lang="en-US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 </a:t>
            </a:r>
            <a:r>
              <a:rPr lang="en-US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überall</a:t>
            </a:r>
            <a:r>
              <a:rPr lang="el-GR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! </a:t>
            </a:r>
            <a:endParaRPr lang="en-GB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</a:endParaRPr>
          </a:p>
          <a:p>
            <a:pPr algn="ctr" defTabSz="434340">
              <a:spcAft>
                <a:spcPts val="600"/>
              </a:spcAft>
            </a:pPr>
            <a:r>
              <a:rPr lang="en-US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Wirst</a:t>
            </a:r>
            <a:r>
              <a:rPr lang="en-US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 du </a:t>
            </a:r>
            <a:r>
              <a:rPr lang="en-US" sz="19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überleben</a:t>
            </a:r>
            <a:r>
              <a:rPr lang="en-US" sz="19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/>
              </a:rPr>
              <a:t>?</a:t>
            </a:r>
            <a:endParaRPr lang="en-GB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Narrow"/>
              <a:ea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988" y="4256283"/>
            <a:ext cx="43982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200" b="1" u="sng" dirty="0">
                <a:solidFill>
                  <a:srgbClr val="FFFFFF"/>
                </a:solidFill>
                <a:latin typeface="Aptos Narrow"/>
              </a:rPr>
              <a:t>Was ist das Ziel des Spiels?</a:t>
            </a:r>
            <a:endParaRPr lang="el-GR" sz="1200" b="1" dirty="0">
              <a:solidFill>
                <a:srgbClr val="FFFFFF"/>
              </a:solidFill>
              <a:latin typeface="Aptos Narrow"/>
            </a:endParaRPr>
          </a:p>
          <a:p>
            <a:r>
              <a:rPr lang="en-US" sz="1200" dirty="0">
                <a:solidFill>
                  <a:srgbClr val="FFFFFF"/>
                </a:solidFill>
                <a:latin typeface="Aptos Narrow"/>
              </a:rPr>
              <a:t>Ziel des Spiels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es,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dass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es der Spieler*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schafft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effektiv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 5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/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Keime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zu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  <a:endParaRPr lang="en-GB" dirty="0">
              <a:solidFill>
                <a:srgbClr val="FFFFFF"/>
              </a:solidFill>
              <a:latin typeface="Aptos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056" y="5107380"/>
            <a:ext cx="409447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Inhalt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:</a:t>
            </a:r>
            <a:endParaRPr lang="el-GR" sz="1200" b="1" u="sng" dirty="0">
              <a:solidFill>
                <a:srgbClr val="FFFFFF"/>
              </a:solidFill>
              <a:latin typeface="Aptos Narrow"/>
            </a:endParaRPr>
          </a:p>
          <a:p>
            <a:r>
              <a:rPr lang="en-GB" sz="1200" dirty="0">
                <a:solidFill>
                  <a:srgbClr val="FFFFFF"/>
                </a:solidFill>
                <a:latin typeface="Aptos Narrow"/>
              </a:rPr>
              <a:t>1 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Spielbrett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, 6 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Spielfiguren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, 1 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Würfel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, 25 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Mikroorganismen-Karten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 (15 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Bakterien-Karten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, 10 Pilz-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, 10 Virus-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), 39 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Behandlungs-Karten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 (10 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Antibiotika-Karten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, 5 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Antimykotikum-Karten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, 12 Antiserum-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, 12 Impf-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), 13 ?-</a:t>
            </a:r>
            <a:r>
              <a:rPr lang="en-GB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GB" sz="1200" dirty="0">
                <a:solidFill>
                  <a:srgbClr val="FFFFFF"/>
                </a:solidFill>
                <a:latin typeface="Aptos Narrow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3234" y="521328"/>
            <a:ext cx="114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Alter</a:t>
            </a:r>
            <a:endParaRPr lang="el-GR" sz="1400" dirty="0">
              <a:solidFill>
                <a:srgbClr val="FFFFFF"/>
              </a:solidFill>
            </a:endParaRPr>
          </a:p>
          <a:p>
            <a:r>
              <a:rPr lang="el-GR" sz="1400" dirty="0">
                <a:solidFill>
                  <a:srgbClr val="FFFFFF"/>
                </a:solidFill>
              </a:rPr>
              <a:t>12+</a:t>
            </a:r>
            <a:endParaRPr lang="en-GB" sz="14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F772EF-C0F7-8E9A-DF01-3804DA7AD53A}"/>
              </a:ext>
            </a:extLst>
          </p:cNvPr>
          <p:cNvCxnSpPr/>
          <p:nvPr/>
        </p:nvCxnSpPr>
        <p:spPr>
          <a:xfrm>
            <a:off x="4041079" y="510513"/>
            <a:ext cx="0" cy="646331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DA52AE-9401-A430-39C2-0BB0DC496FBF}"/>
              </a:ext>
            </a:extLst>
          </p:cNvPr>
          <p:cNvSpPr txBox="1"/>
          <p:nvPr/>
        </p:nvSpPr>
        <p:spPr>
          <a:xfrm>
            <a:off x="4023821" y="505316"/>
            <a:ext cx="847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</a:rPr>
              <a:t>2-6</a:t>
            </a:r>
            <a:endParaRPr lang="el-GR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SPIELER*INNEN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44F2C5E-CF8F-E458-19B5-5B72EB624E82}"/>
              </a:ext>
            </a:extLst>
          </p:cNvPr>
          <p:cNvSpPr txBox="1"/>
          <p:nvPr/>
        </p:nvSpPr>
        <p:spPr>
          <a:xfrm>
            <a:off x="475591" y="7135917"/>
            <a:ext cx="4281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*Aufgrund der Lesbarkeit wird in der Anleitung das generische Maskulinum verwendet.</a:t>
            </a:r>
          </a:p>
        </p:txBody>
      </p:sp>
    </p:spTree>
    <p:extLst>
      <p:ext uri="{BB962C8B-B14F-4D97-AF65-F5344CB8AC3E}">
        <p14:creationId xmlns:p14="http://schemas.microsoft.com/office/powerpoint/2010/main" val="27589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4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25" y="556260"/>
            <a:ext cx="4591050" cy="4154984"/>
          </a:xfrm>
          <a:prstGeom prst="rect">
            <a:avLst/>
          </a:prstGeom>
          <a:solidFill>
            <a:srgbClr val="9147C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Das Brettspiel wurde von einer Gruppe von Schülern der PASCAL Privatschule Nikosia im Rahmen des EU-Projekts MULTIPLIERS (</a:t>
            </a:r>
            <a:r>
              <a:rPr lang="de-DE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https://multipliers-project.org/</a:t>
            </a:r>
            <a:r>
              <a:rPr lang="de-DE" sz="1200" dirty="0">
                <a:solidFill>
                  <a:schemeClr val="bg1"/>
                </a:solidFill>
              </a:rPr>
              <a:t> GA Nr. 101006255) entwickelt und gestaltet. Dieses Projekt wird von der </a:t>
            </a:r>
            <a:r>
              <a:rPr lang="de-DE" sz="1200" i="1" dirty="0">
                <a:solidFill>
                  <a:schemeClr val="bg1"/>
                </a:solidFill>
              </a:rPr>
              <a:t>Learning in Science Group</a:t>
            </a:r>
            <a:r>
              <a:rPr lang="de-DE" sz="1200" dirty="0">
                <a:solidFill>
                  <a:schemeClr val="bg1"/>
                </a:solidFill>
              </a:rPr>
              <a:t> (LSG) der Universität Zypern koordiniert.</a:t>
            </a:r>
          </a:p>
          <a:p>
            <a:pPr algn="ctr"/>
            <a:endParaRPr lang="de-DE" sz="1200" dirty="0">
              <a:solidFill>
                <a:schemeClr val="bg1"/>
              </a:solidFill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Die Entwicklung und Gestaltung des Brettspiels wurde von den folgenden Schülern durchgeführt: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Antoniou Marios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Antoniou Symeon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err="1">
                <a:solidFill>
                  <a:schemeClr val="bg1"/>
                </a:solidFill>
              </a:rPr>
              <a:t>Achilleos</a:t>
            </a:r>
            <a:r>
              <a:rPr lang="de-DE" sz="1200" dirty="0">
                <a:solidFill>
                  <a:schemeClr val="bg1"/>
                </a:solidFill>
              </a:rPr>
              <a:t> Andreas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/>
                </a:solidFill>
              </a:rPr>
              <a:t>Thoma Marios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err="1">
                <a:solidFill>
                  <a:schemeClr val="bg1"/>
                </a:solidFill>
              </a:rPr>
              <a:t>Kapsouli</a:t>
            </a:r>
            <a:r>
              <a:rPr lang="de-DE" sz="1200" dirty="0">
                <a:solidFill>
                  <a:schemeClr val="bg1"/>
                </a:solidFill>
              </a:rPr>
              <a:t> Anastasia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err="1">
                <a:solidFill>
                  <a:schemeClr val="bg1"/>
                </a:solidFill>
              </a:rPr>
              <a:t>Maifoshis</a:t>
            </a:r>
            <a:r>
              <a:rPr lang="de-DE" sz="1200" dirty="0">
                <a:solidFill>
                  <a:schemeClr val="bg1"/>
                </a:solidFill>
              </a:rPr>
              <a:t> Andreas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err="1">
                <a:solidFill>
                  <a:schemeClr val="bg1"/>
                </a:solidFill>
              </a:rPr>
              <a:t>Mavridou</a:t>
            </a:r>
            <a:r>
              <a:rPr lang="de-DE" sz="1200" dirty="0">
                <a:solidFill>
                  <a:schemeClr val="bg1"/>
                </a:solidFill>
              </a:rPr>
              <a:t> Ioanna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err="1">
                <a:solidFill>
                  <a:schemeClr val="bg1"/>
                </a:solidFill>
              </a:rPr>
              <a:t>Michalaki</a:t>
            </a:r>
            <a:r>
              <a:rPr lang="de-DE" sz="1200" dirty="0">
                <a:solidFill>
                  <a:schemeClr val="bg1"/>
                </a:solidFill>
              </a:rPr>
              <a:t> Maria Eleni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err="1">
                <a:solidFill>
                  <a:schemeClr val="bg1"/>
                </a:solidFill>
              </a:rPr>
              <a:t>Mylona</a:t>
            </a:r>
            <a:r>
              <a:rPr lang="de-DE" sz="1200" dirty="0">
                <a:solidFill>
                  <a:schemeClr val="bg1"/>
                </a:solidFill>
              </a:rPr>
              <a:t> Maria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err="1">
                <a:solidFill>
                  <a:schemeClr val="bg1"/>
                </a:solidFill>
              </a:rPr>
              <a:t>Odysseos</a:t>
            </a:r>
            <a:r>
              <a:rPr lang="de-DE" sz="1200" dirty="0">
                <a:solidFill>
                  <a:schemeClr val="bg1"/>
                </a:solidFill>
              </a:rPr>
              <a:t> Christina</a:t>
            </a:r>
            <a:br>
              <a:rPr lang="de-DE" sz="1200" dirty="0">
                <a:solidFill>
                  <a:schemeClr val="bg1"/>
                </a:solidFill>
              </a:rPr>
            </a:br>
            <a:r>
              <a:rPr lang="de-DE" sz="1200" dirty="0" err="1">
                <a:solidFill>
                  <a:schemeClr val="bg1"/>
                </a:solidFill>
              </a:rPr>
              <a:t>Pavlou</a:t>
            </a:r>
            <a:r>
              <a:rPr lang="de-DE" sz="1200" dirty="0">
                <a:solidFill>
                  <a:schemeClr val="bg1"/>
                </a:solidFill>
              </a:rPr>
              <a:t> Stefanos Maximos</a:t>
            </a:r>
          </a:p>
          <a:p>
            <a:pPr algn="ctr"/>
            <a:endParaRPr lang="de-DE" sz="1200" dirty="0">
              <a:solidFill>
                <a:schemeClr val="bg1"/>
              </a:solidFill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</a:rPr>
              <a:t>Unter Aufsicht der Biologielehrerin Frau Stella </a:t>
            </a:r>
            <a:r>
              <a:rPr lang="de-DE" sz="1200" dirty="0" err="1">
                <a:solidFill>
                  <a:schemeClr val="bg1"/>
                </a:solidFill>
              </a:rPr>
              <a:t>Pantazi</a:t>
            </a:r>
            <a:r>
              <a:rPr lang="de-DE" sz="1200" dirty="0">
                <a:solidFill>
                  <a:schemeClr val="bg1"/>
                </a:solidFill>
              </a:rPr>
              <a:t> in Zusammenarbeit mit Dr. Irene </a:t>
            </a:r>
            <a:r>
              <a:rPr lang="de-DE" sz="1200" dirty="0" err="1">
                <a:solidFill>
                  <a:schemeClr val="bg1"/>
                </a:solidFill>
              </a:rPr>
              <a:t>Drymiotou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6787F7-BD8B-9CD3-B723-09AC81A4DB32}"/>
              </a:ext>
            </a:extLst>
          </p:cNvPr>
          <p:cNvSpPr/>
          <p:nvPr/>
        </p:nvSpPr>
        <p:spPr>
          <a:xfrm>
            <a:off x="-2060" y="6983001"/>
            <a:ext cx="5328562" cy="575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rple and yellow plus and blue letters&#10;&#10;Description automatically generated">
            <a:extLst>
              <a:ext uri="{FF2B5EF4-FFF2-40B4-BE49-F238E27FC236}">
                <a16:creationId xmlns:a16="http://schemas.microsoft.com/office/drawing/2014/main" id="{1AE3EA84-3E0C-FDBD-84A4-E90D5D2D8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636" y="7017145"/>
            <a:ext cx="1505625" cy="456635"/>
          </a:xfrm>
          <a:prstGeom prst="rect">
            <a:avLst/>
          </a:prstGeom>
        </p:spPr>
      </p:pic>
      <p:pic>
        <p:nvPicPr>
          <p:cNvPr id="5" name="Picture 4" descr="Green text on a white background&#10;&#10;Description automatically generated">
            <a:extLst>
              <a:ext uri="{FF2B5EF4-FFF2-40B4-BE49-F238E27FC236}">
                <a16:creationId xmlns:a16="http://schemas.microsoft.com/office/drawing/2014/main" id="{6814D436-7384-CF3B-A2CB-7C7138403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2" y="7060276"/>
            <a:ext cx="1112923" cy="411572"/>
          </a:xfrm>
          <a:prstGeom prst="rect">
            <a:avLst/>
          </a:prstGeom>
        </p:spPr>
      </p:pic>
      <p:pic>
        <p:nvPicPr>
          <p:cNvPr id="8" name="Picture 7" descr="A group of colored rings with icons&#10;&#10;Description automatically generated">
            <a:extLst>
              <a:ext uri="{FF2B5EF4-FFF2-40B4-BE49-F238E27FC236}">
                <a16:creationId xmlns:a16="http://schemas.microsoft.com/office/drawing/2014/main" id="{FEE9412D-086C-E6AE-71D8-BCCB84D67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532" y="7024500"/>
            <a:ext cx="935441" cy="459824"/>
          </a:xfrm>
          <a:prstGeom prst="rect">
            <a:avLst/>
          </a:prstGeom>
        </p:spPr>
      </p:pic>
      <p:pic>
        <p:nvPicPr>
          <p:cNvPr id="10" name="Picture 9" descr="A logo with blue and yellow text&#10;&#10;Description automatically generated">
            <a:extLst>
              <a:ext uri="{FF2B5EF4-FFF2-40B4-BE49-F238E27FC236}">
                <a16:creationId xmlns:a16="http://schemas.microsoft.com/office/drawing/2014/main" id="{2B3CB9DA-7B90-C641-7A86-2D6BCCD93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538" y="11469892"/>
            <a:ext cx="2659469" cy="1268345"/>
          </a:xfrm>
          <a:prstGeom prst="rect">
            <a:avLst/>
          </a:prstGeom>
        </p:spPr>
      </p:pic>
      <p:pic>
        <p:nvPicPr>
          <p:cNvPr id="12" name="Picture 11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327F1C2-2C85-99AF-CE3A-336EF0E203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3326" y="7079946"/>
            <a:ext cx="962128" cy="350674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5366059F-FE88-A505-D54B-59662218BD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5515" y="7074070"/>
            <a:ext cx="1030141" cy="324345"/>
          </a:xfrm>
          <a:prstGeom prst="rect">
            <a:avLst/>
          </a:prstGeom>
        </p:spPr>
      </p:pic>
      <p:pic>
        <p:nvPicPr>
          <p:cNvPr id="11" name="Picture 10" descr="A cartoon of a cat with various medical items&#10;&#10;Description automatically generated with medium confidence">
            <a:extLst>
              <a:ext uri="{FF2B5EF4-FFF2-40B4-BE49-F238E27FC236}">
                <a16:creationId xmlns:a16="http://schemas.microsoft.com/office/drawing/2014/main" id="{522897A9-4EEE-B057-6BA6-3958F67777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4943">
            <a:off x="3797584" y="4993696"/>
            <a:ext cx="1222372" cy="183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88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4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E5498F-6AA5-0AF8-124F-C95874076B0C}"/>
              </a:ext>
            </a:extLst>
          </p:cNvPr>
          <p:cNvSpPr txBox="1"/>
          <p:nvPr/>
        </p:nvSpPr>
        <p:spPr>
          <a:xfrm>
            <a:off x="257967" y="374323"/>
            <a:ext cx="4818858" cy="24300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l-GR" sz="1500" i="1" u="sng" dirty="0">
              <a:solidFill>
                <a:srgbClr val="FFFFFF"/>
              </a:solidFill>
            </a:endParaRPr>
          </a:p>
          <a:p>
            <a:pPr algn="ctr"/>
            <a:r>
              <a:rPr lang="en-US" sz="1400" b="1" u="sng" dirty="0" err="1">
                <a:solidFill>
                  <a:srgbClr val="FFFFFF"/>
                </a:solidFill>
                <a:latin typeface="Aptos Narrow"/>
              </a:rPr>
              <a:t>Ablauf</a:t>
            </a:r>
            <a:r>
              <a:rPr lang="el-GR" sz="1400" b="1" u="sng" dirty="0">
                <a:solidFill>
                  <a:srgbClr val="FFFFFF"/>
                </a:solidFill>
                <a:latin typeface="Aptos Narrow"/>
              </a:rPr>
              <a:t>:</a:t>
            </a:r>
            <a:endParaRPr lang="el-GR" sz="1400" b="1" u="sng" dirty="0">
              <a:solidFill>
                <a:srgbClr val="FFFFFF"/>
              </a:solidFill>
              <a:latin typeface="Aptos Narrow"/>
              <a:ea typeface="Calibri"/>
              <a:cs typeface="Calibri"/>
            </a:endParaRPr>
          </a:p>
          <a:p>
            <a:pPr algn="ctr"/>
            <a:endParaRPr lang="el-GR" sz="900" b="1" i="1" u="sng" dirty="0">
              <a:solidFill>
                <a:srgbClr val="FFFFFF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Jeder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Spieler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zieht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verdeckt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3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Behandlungs-Karten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Mische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-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Behandlungs-Karten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lege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sie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verdeckt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auf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entsprechenden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Positionen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auf dem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Spielfeld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Mische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die ?-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lege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sie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neben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anderen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auf das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entsprechende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Feld.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Jeder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Spieler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wählt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Spielfigur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FFFFFF"/>
                </a:solidFill>
                <a:latin typeface="Aptos Narrow"/>
              </a:rPr>
              <a:t>Setze die Spielfiguren auf den START.</a:t>
            </a:r>
            <a:endParaRPr lang="el-GR" sz="1100" dirty="0">
              <a:solidFill>
                <a:srgbClr val="FFFFFF"/>
              </a:solidFill>
              <a:latin typeface="Aptos Narrow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61D1A-DD27-68F6-B23E-38AD815F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b="1" smtClean="0">
                <a:solidFill>
                  <a:schemeClr val="bg1"/>
                </a:solidFill>
              </a:rPr>
              <a:t>2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FF5158-1DF5-E7D1-30CD-69554F2AD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" y="3326621"/>
            <a:ext cx="4527333" cy="32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8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4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F1882A-7AA2-B582-E727-614918B0D97F}"/>
              </a:ext>
            </a:extLst>
          </p:cNvPr>
          <p:cNvSpPr txBox="1"/>
          <p:nvPr/>
        </p:nvSpPr>
        <p:spPr>
          <a:xfrm>
            <a:off x="183691" y="150492"/>
            <a:ext cx="4777683" cy="73005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50" b="1" u="sng" dirty="0" err="1">
                <a:solidFill>
                  <a:srgbClr val="FFFFFF"/>
                </a:solidFill>
                <a:latin typeface="Aptos Narrow"/>
              </a:rPr>
              <a:t>Spielregeln</a:t>
            </a:r>
            <a:r>
              <a:rPr lang="en-US" sz="1150" b="1" u="sng" dirty="0">
                <a:solidFill>
                  <a:srgbClr val="FFFFFF"/>
                </a:solidFill>
                <a:latin typeface="Aptos Narrow"/>
              </a:rPr>
              <a:t>:</a:t>
            </a:r>
            <a:endParaRPr lang="en-GB" sz="1150" b="1" u="sng" dirty="0">
              <a:solidFill>
                <a:srgbClr val="FFFFFF"/>
              </a:solidFill>
              <a:latin typeface="Aptos Narrow"/>
            </a:endParaRPr>
          </a:p>
          <a:p>
            <a:pPr algn="just">
              <a:lnSpc>
                <a:spcPct val="120000"/>
              </a:lnSpc>
            </a:pPr>
            <a:endParaRPr lang="el-GR" sz="1150" i="1" u="sng" dirty="0">
              <a:solidFill>
                <a:srgbClr val="FFFFFF"/>
              </a:solidFill>
              <a:latin typeface="Aptos Narrow"/>
            </a:endParaRPr>
          </a:p>
          <a:p>
            <a:pPr marL="228600" indent="-228600" algn="just">
              <a:lnSpc>
                <a:spcPct val="120000"/>
              </a:lnSpc>
              <a:buAutoNum type="arabicPeriod"/>
            </a:pPr>
            <a:r>
              <a:rPr lang="en-US" sz="1150" dirty="0">
                <a:solidFill>
                  <a:srgbClr val="FFFFFF"/>
                </a:solidFill>
                <a:latin typeface="Aptos Narrow"/>
              </a:rPr>
              <a:t>Alle Spieler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beginnen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3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Behandlungs-Karten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auf der Hand.</a:t>
            </a:r>
          </a:p>
          <a:p>
            <a:pPr algn="just">
              <a:lnSpc>
                <a:spcPct val="120000"/>
              </a:lnSpc>
            </a:pPr>
            <a:endParaRPr lang="en-US" sz="1150" dirty="0">
              <a:solidFill>
                <a:srgbClr val="FFFFFF"/>
              </a:solidFill>
              <a:latin typeface="Aptos Narrow"/>
            </a:endParaRPr>
          </a:p>
          <a:p>
            <a:pPr marL="228600" indent="-228600" algn="just">
              <a:lnSpc>
                <a:spcPct val="120000"/>
              </a:lnSpc>
              <a:buAutoNum type="arabicPeriod"/>
            </a:pPr>
            <a:r>
              <a:rPr lang="en-US" sz="1150" dirty="0">
                <a:solidFill>
                  <a:srgbClr val="FFFFFF"/>
                </a:solidFill>
                <a:latin typeface="Aptos Narrow"/>
              </a:rPr>
              <a:t>Alle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Spielfiguren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beginnen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bei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START.</a:t>
            </a:r>
          </a:p>
          <a:p>
            <a:pPr marL="228600" indent="-228600" algn="just">
              <a:lnSpc>
                <a:spcPct val="120000"/>
              </a:lnSpc>
              <a:buAutoNum type="arabicPeriod"/>
            </a:pPr>
            <a:endParaRPr lang="en-US" sz="1150" dirty="0">
              <a:solidFill>
                <a:srgbClr val="FFFFFF"/>
              </a:solidFill>
              <a:latin typeface="Aptos Narrow"/>
            </a:endParaRPr>
          </a:p>
          <a:p>
            <a:pPr marL="228600" indent="-228600" algn="just">
              <a:lnSpc>
                <a:spcPct val="120000"/>
              </a:lnSpc>
              <a:buFontTx/>
              <a:buAutoNum type="arabicPeriod"/>
            </a:pPr>
            <a:r>
              <a:rPr lang="en-US" sz="1150" dirty="0">
                <a:solidFill>
                  <a:srgbClr val="FFFFFF"/>
                </a:solidFill>
                <a:latin typeface="Aptos Narrow"/>
              </a:rPr>
              <a:t>Der Spieler der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zuletzt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krank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war,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würfelt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zuerst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und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rückt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seine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Spielfigur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entsprechend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gewürfelten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Zahl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vor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.</a:t>
            </a:r>
            <a:br>
              <a:rPr lang="en-US" sz="1150" dirty="0">
                <a:solidFill>
                  <a:srgbClr val="FFFFFF"/>
                </a:solidFill>
                <a:latin typeface="Aptos Narrow"/>
              </a:rPr>
            </a:br>
            <a:r>
              <a:rPr lang="el-GR" sz="1150" dirty="0">
                <a:solidFill>
                  <a:srgbClr val="FFFFFF"/>
                </a:solidFill>
                <a:latin typeface="Aptos Narrow"/>
              </a:rPr>
              <a:t>Α)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Landet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die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Spielfigur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auf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einem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lila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Feld,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zieht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der Spieler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?-Karte,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befolgt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die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Anweisungen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und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verwendet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falls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möglich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diese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Karte, um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zu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bekämpfen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den 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bereits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auf der Hand hat.</a:t>
            </a:r>
            <a:br>
              <a:rPr lang="en-US" sz="1150" dirty="0">
                <a:solidFill>
                  <a:srgbClr val="FFFFFF"/>
                </a:solidFill>
                <a:latin typeface="Aptos Narrow"/>
              </a:rPr>
            </a:br>
            <a:r>
              <a:rPr lang="el-GR" sz="1150" dirty="0">
                <a:solidFill>
                  <a:srgbClr val="FFFFFF"/>
                </a:solidFill>
                <a:latin typeface="Aptos Narrow"/>
              </a:rPr>
              <a:t>Β) 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Wenn die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Spielfigur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auf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einem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andersfarbigen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Feld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landet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zieht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der Spieler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Karte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aus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dem Stapel „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- und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Behandlungs-Karten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“.</a:t>
            </a:r>
            <a:endParaRPr lang="el-GR" sz="1150" dirty="0">
              <a:solidFill>
                <a:srgbClr val="FFFFFF"/>
              </a:solidFill>
              <a:latin typeface="Aptos Narrow"/>
            </a:endParaRPr>
          </a:p>
          <a:p>
            <a:pPr marL="742950" lvl="1" indent="-285750" algn="just">
              <a:lnSpc>
                <a:spcPct val="120000"/>
              </a:lnSpc>
              <a:buFont typeface="+mj-lt"/>
              <a:buAutoNum type="romanLcPeriod"/>
            </a:pP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Zieht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der Spieler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-Karte,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versucht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er, den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den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Behandlungskarten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auf der Hand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zu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bekämpfen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(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siehe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S. 4/5).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Gelingt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dies,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wird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die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Behandlungs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-Karte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vor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dem Spieler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abgelegt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und die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-Karte in die Mitte des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Spielfelds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zwischen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die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beiden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Stapel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gelegt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. Kann der Spieler den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nicht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bekämpfen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bleibt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dieser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für die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nächsten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Runden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auf der Hand.</a:t>
            </a:r>
          </a:p>
          <a:p>
            <a:pPr marL="742950" lvl="1" indent="-285750" algn="just">
              <a:lnSpc>
                <a:spcPct val="120000"/>
              </a:lnSpc>
              <a:buFont typeface="+mj-lt"/>
              <a:buAutoNum type="romanLcPeriod"/>
            </a:pP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Zieht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der Spieler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Behandlungs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-Karte,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fügt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diese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den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restlichen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auf seiner Hand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hinzu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. Der Spieler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kann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diese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Karte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verwenden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um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zu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bekämpfen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der in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einer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vorherigen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Runde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gezogen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wurde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US" sz="1150" dirty="0">
                <a:solidFill>
                  <a:srgbClr val="FFFFFF"/>
                </a:solidFill>
                <a:latin typeface="Aptos Narrow"/>
              </a:rPr>
              <a:t>C)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Landet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der Spieler auf dem “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Krankenhaus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”-Feld, muss er alle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die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wurden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und in der Mitte des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Spielfelds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liegen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auf seine Hand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aufnehmen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. Wenn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keine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Mikroorganismenkarten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vorhanden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sind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erhält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der Spieler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keine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lvl="1" algn="just">
              <a:lnSpc>
                <a:spcPct val="120000"/>
              </a:lnSpc>
            </a:pPr>
            <a:endParaRPr lang="en-US" sz="1150" dirty="0">
              <a:solidFill>
                <a:srgbClr val="FFFFFF"/>
              </a:solidFill>
              <a:latin typeface="Aptos Narrow"/>
            </a:endParaRPr>
          </a:p>
          <a:p>
            <a:pPr algn="just">
              <a:lnSpc>
                <a:spcPct val="120000"/>
              </a:lnSpc>
            </a:pPr>
            <a:r>
              <a:rPr lang="en-US" sz="1150" dirty="0">
                <a:solidFill>
                  <a:srgbClr val="FFFFFF"/>
                </a:solidFill>
                <a:latin typeface="Aptos Narrow"/>
              </a:rPr>
              <a:t>4. Der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nächste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Spieler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an der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Reihe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. Die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obigen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Schritte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wiederholt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1150" dirty="0">
              <a:solidFill>
                <a:srgbClr val="FFFFFF"/>
              </a:solidFill>
              <a:latin typeface="Aptos Narrow"/>
            </a:endParaRPr>
          </a:p>
          <a:p>
            <a:pPr algn="just">
              <a:lnSpc>
                <a:spcPct val="120000"/>
              </a:lnSpc>
            </a:pPr>
            <a:r>
              <a:rPr lang="en-US" sz="1150" dirty="0">
                <a:solidFill>
                  <a:srgbClr val="FFFFFF"/>
                </a:solidFill>
                <a:latin typeface="Aptos Narrow"/>
              </a:rPr>
              <a:t>5. Das Spiel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wird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fortgesetzt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, bis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ein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Spieler 5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50" dirty="0" err="1">
                <a:solidFill>
                  <a:srgbClr val="FFFFFF"/>
                </a:solidFill>
                <a:latin typeface="Aptos Narrow"/>
              </a:rPr>
              <a:t>besiegt</a:t>
            </a:r>
            <a:r>
              <a:rPr lang="en-US" sz="1150" dirty="0">
                <a:solidFill>
                  <a:srgbClr val="FFFFFF"/>
                </a:solidFill>
                <a:latin typeface="Aptos Narrow"/>
              </a:rPr>
              <a:t> hat!</a:t>
            </a:r>
            <a:endParaRPr lang="el-GR" sz="1150" dirty="0">
              <a:solidFill>
                <a:srgbClr val="FFFFFF"/>
              </a:solidFill>
              <a:latin typeface="Aptos Narrow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0ED2F3-519F-6367-F176-9E84333F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b="1" smtClean="0">
                <a:solidFill>
                  <a:schemeClr val="bg1"/>
                </a:solidFill>
              </a:rPr>
              <a:t>3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3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4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6C5B4B-64F7-95FE-9453-4C48CA62FAB7}"/>
              </a:ext>
            </a:extLst>
          </p:cNvPr>
          <p:cNvSpPr txBox="1"/>
          <p:nvPr/>
        </p:nvSpPr>
        <p:spPr>
          <a:xfrm>
            <a:off x="266700" y="417576"/>
            <a:ext cx="4781550" cy="37359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u="sng" dirty="0">
                <a:solidFill>
                  <a:srgbClr val="FFFFFF"/>
                </a:solidFill>
                <a:latin typeface="Aptos Narrow"/>
              </a:rPr>
              <a:t>Wie man </a:t>
            </a:r>
            <a:r>
              <a:rPr lang="en-US" sz="1400" b="1" u="sng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4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400" b="1" u="sng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400" b="1" u="sng" dirty="0">
                <a:solidFill>
                  <a:srgbClr val="FFFFFF"/>
                </a:solidFill>
                <a:latin typeface="Aptos Narrow"/>
              </a:rPr>
              <a:t>: </a:t>
            </a:r>
            <a:endParaRPr lang="en-GB" sz="1400" b="1" u="sng" dirty="0">
              <a:solidFill>
                <a:srgbClr val="FFFFFF"/>
              </a:solidFill>
              <a:latin typeface="Aptos Narrow"/>
            </a:endParaRPr>
          </a:p>
          <a:p>
            <a:pPr algn="just">
              <a:lnSpc>
                <a:spcPct val="120000"/>
              </a:lnSpc>
            </a:pPr>
            <a:endParaRPr lang="el-GR" sz="1600" b="1" u="sng" dirty="0">
              <a:solidFill>
                <a:srgbClr val="FFFFFF"/>
              </a:solidFill>
              <a:latin typeface="Aptos Narrow"/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Wie </a:t>
            </a: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 der </a:t>
            </a: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Antibiotika</a:t>
            </a: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-Karte </a:t>
            </a: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1200" b="1" dirty="0">
              <a:solidFill>
                <a:srgbClr val="FFFFFF"/>
              </a:solidFill>
              <a:latin typeface="Aptos Narrow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Aptos Narrow"/>
              </a:rPr>
              <a:t>Ein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markierte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Zahl auf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Antibiotika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größer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oder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gleich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der Zahl auf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des Spielers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  <a:br>
              <a:rPr lang="en-US" sz="1200" dirty="0">
                <a:solidFill>
                  <a:srgbClr val="FFFFFF"/>
                </a:solidFill>
                <a:latin typeface="Aptos Narrow"/>
              </a:rPr>
            </a:br>
            <a:endParaRPr lang="en-US" sz="1200" dirty="0">
              <a:solidFill>
                <a:srgbClr val="FFFFFF"/>
              </a:solidFill>
              <a:latin typeface="Aptos Narrow"/>
            </a:endParaRPr>
          </a:p>
          <a:p>
            <a:pPr>
              <a:lnSpc>
                <a:spcPct val="120000"/>
              </a:lnSpc>
            </a:pP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Achtung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: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Antibiotika-Karten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können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keine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Viren und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Pilze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töten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!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Aptos Narrow"/>
            </a:endParaRPr>
          </a:p>
          <a:p>
            <a:pPr>
              <a:lnSpc>
                <a:spcPct val="120000"/>
              </a:lnSpc>
            </a:pP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Beispiel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: Wenn 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umrandete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Zahl auf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2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beträgt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muss die Zahl auf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Antibiotika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2, 3, 4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oder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5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betragen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um den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zu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die Zahl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niedriger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NICHT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getötet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l-GR" sz="1200" dirty="0">
              <a:solidFill>
                <a:srgbClr val="FFFFFF"/>
              </a:solidFill>
              <a:latin typeface="Aptos Narrow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06BA33-D6A5-C6C9-7F56-F97AEB93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b="1" smtClean="0">
                <a:solidFill>
                  <a:schemeClr val="bg1"/>
                </a:solidFill>
              </a:rPr>
              <a:t>4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D51162-D79A-8289-46AD-086EEA0E1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09" y="4431725"/>
            <a:ext cx="1620832" cy="22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2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4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68C443-C3A1-3D39-C8E5-E94DE92ECE15}"/>
              </a:ext>
            </a:extLst>
          </p:cNvPr>
          <p:cNvSpPr txBox="1"/>
          <p:nvPr/>
        </p:nvSpPr>
        <p:spPr>
          <a:xfrm>
            <a:off x="234486" y="283994"/>
            <a:ext cx="2954898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Wie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einer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Impf-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oder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Antiserum-Karte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bekämpf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?</a:t>
            </a:r>
          </a:p>
          <a:p>
            <a:endParaRPr lang="en-US" sz="1200" b="1" u="sng" dirty="0">
              <a:solidFill>
                <a:srgbClr val="FFFFFF"/>
              </a:solidFill>
              <a:latin typeface="Aptos Narrow"/>
            </a:endParaRPr>
          </a:p>
          <a:p>
            <a:r>
              <a:rPr lang="en-US" sz="1200" dirty="0">
                <a:solidFill>
                  <a:srgbClr val="FFFFFF"/>
                </a:solidFill>
                <a:latin typeface="Aptos Narrow"/>
              </a:rPr>
              <a:t>Alle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Ausnahme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von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Pilzen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können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Impf-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oder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Antiserum-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der Name des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auf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jeweiligen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auftaucht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algn="just"/>
            <a:endParaRPr lang="el-GR" dirty="0">
              <a:solidFill>
                <a:srgbClr val="FFFFFF"/>
              </a:solidFill>
              <a:latin typeface="Aptos Narro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C5B4B-64F7-95FE-9453-4C48CA62FAB7}"/>
              </a:ext>
            </a:extLst>
          </p:cNvPr>
          <p:cNvSpPr txBox="1"/>
          <p:nvPr/>
        </p:nvSpPr>
        <p:spPr>
          <a:xfrm>
            <a:off x="234486" y="4553699"/>
            <a:ext cx="2877869" cy="18523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Achtung</a:t>
            </a: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: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Antimykotikum-Karten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können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Pilze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keine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Viren und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töten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1200" dirty="0">
              <a:solidFill>
                <a:srgbClr val="FFFFFF"/>
              </a:solidFill>
              <a:latin typeface="Aptos Narrow"/>
            </a:endParaRPr>
          </a:p>
          <a:p>
            <a:pPr algn="just">
              <a:lnSpc>
                <a:spcPct val="120000"/>
              </a:lnSpc>
            </a:pP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Beispiel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: Wenn 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markierte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Zahl auf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3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muss die Zahl auf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Antimykotikum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3, 4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oder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5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betragen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die Zahl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niedriger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NICHT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getötet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76F5B-E118-2E25-2B56-6F16AB1720E7}"/>
              </a:ext>
            </a:extLst>
          </p:cNvPr>
          <p:cNvSpPr txBox="1"/>
          <p:nvPr/>
        </p:nvSpPr>
        <p:spPr>
          <a:xfrm>
            <a:off x="239268" y="2957393"/>
            <a:ext cx="5101940" cy="11875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Wie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einer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Antimykotikum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-Karte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1200" b="1" u="sng" dirty="0">
              <a:solidFill>
                <a:srgbClr val="FFFFFF"/>
              </a:solidFill>
              <a:latin typeface="Aptos Narrow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Aptos Narrow"/>
              </a:rPr>
              <a:t>Ein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markierte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Zahl auf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Antimykotikum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größer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oder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gleich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der Zahl auf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des Spielers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8686F-4A90-F0C8-3348-88BB50DD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b="1" smtClean="0">
                <a:solidFill>
                  <a:schemeClr val="bg1"/>
                </a:solidFill>
              </a:rPr>
              <a:t>5</a:t>
            </a:fld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56DC8F-53C9-2240-09A3-6CC82D88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77" y="430113"/>
            <a:ext cx="1583623" cy="22431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33D54D-14DF-4D94-D189-7ECE9733A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51" y="4300626"/>
            <a:ext cx="1583623" cy="22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8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4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5567DC-0EE9-1D4F-D0D5-9A7DAB5EA2F2}"/>
              </a:ext>
            </a:extLst>
          </p:cNvPr>
          <p:cNvSpPr txBox="1"/>
          <p:nvPr/>
        </p:nvSpPr>
        <p:spPr>
          <a:xfrm>
            <a:off x="252989" y="672084"/>
            <a:ext cx="4821671" cy="58780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u="sng" dirty="0" err="1">
                <a:solidFill>
                  <a:srgbClr val="FFFFFF"/>
                </a:solidFill>
                <a:latin typeface="Aptos Narrow"/>
              </a:rPr>
              <a:t>Beschreibung</a:t>
            </a:r>
            <a:r>
              <a:rPr lang="en-US" sz="1400" b="1" u="sng" dirty="0">
                <a:solidFill>
                  <a:srgbClr val="FFFFFF"/>
                </a:solidFill>
                <a:latin typeface="Aptos Narrow"/>
              </a:rPr>
              <a:t> der </a:t>
            </a:r>
            <a:r>
              <a:rPr lang="en-US" sz="1400" b="1" u="sng" dirty="0" err="1">
                <a:solidFill>
                  <a:srgbClr val="FFFFFF"/>
                </a:solidFill>
                <a:latin typeface="Aptos Narrow"/>
              </a:rPr>
              <a:t>Karten</a:t>
            </a:r>
            <a:endParaRPr lang="en-US" b="1" dirty="0"/>
          </a:p>
          <a:p>
            <a:pPr algn="just">
              <a:lnSpc>
                <a:spcPct val="120000"/>
              </a:lnSpc>
            </a:pPr>
            <a:endParaRPr lang="el-GR" sz="1200" u="sng" dirty="0">
              <a:solidFill>
                <a:srgbClr val="FFFFFF"/>
              </a:solidFill>
              <a:latin typeface="Aptos Narrow"/>
            </a:endParaRPr>
          </a:p>
          <a:p>
            <a:pPr algn="just">
              <a:lnSpc>
                <a:spcPct val="120000"/>
              </a:lnSpc>
            </a:pP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Behandlungs-Karten</a:t>
            </a:r>
            <a:r>
              <a:rPr lang="en-GB" sz="1200" b="1" u="sng" dirty="0">
                <a:solidFill>
                  <a:srgbClr val="FFFFFF"/>
                </a:solidFill>
                <a:latin typeface="Aptos Narrow"/>
              </a:rPr>
              <a:t>:</a:t>
            </a:r>
            <a:endParaRPr lang="el-GR" sz="1200" b="1" u="sng" dirty="0">
              <a:solidFill>
                <a:srgbClr val="FFFFFF"/>
              </a:solidFill>
              <a:latin typeface="Aptos Narrow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Antibiotika</a:t>
            </a:r>
            <a:r>
              <a:rPr lang="el-GR" sz="1200" dirty="0">
                <a:solidFill>
                  <a:srgbClr val="FFFFFF"/>
                </a:solidFill>
                <a:latin typeface="Aptos Narrow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Aptos Narrow"/>
              </a:rPr>
              <a:t>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Antibiotika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Bakterien-Karten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abhängig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von der auf der 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angegebenen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Stärke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(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siehe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Wirksamkeit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).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Antimykotikum</a:t>
            </a: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:</a:t>
            </a:r>
            <a:endParaRPr lang="el-GR" sz="1200" b="1" dirty="0">
              <a:solidFill>
                <a:srgbClr val="FFFFFF"/>
              </a:solidFill>
              <a:latin typeface="Aptos Narrow"/>
            </a:endParaRPr>
          </a:p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Aptos Narrow"/>
              </a:rPr>
              <a:t>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Antimykotikum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Pilz-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abhängig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von der auf der 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angegebenen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Stärke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(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siehe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Wirksamkeit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).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Antiserum</a:t>
            </a:r>
            <a:r>
              <a:rPr lang="el-GR" sz="1200" b="1" dirty="0">
                <a:solidFill>
                  <a:srgbClr val="FFFFFF"/>
                </a:solidFill>
                <a:latin typeface="Aptos Narrow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Aptos Narrow"/>
              </a:rPr>
              <a:t>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Antiserumkarte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 und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Viruskarten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Jede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Antiserum-Karte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listet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4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auf, die du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kannst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Mit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einer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Antiserumkarte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kannst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du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Mikroorganismuskarten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Wenn 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Antiserumkarte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verwendet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wird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wird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sie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vor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dem Spieler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platziert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und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nicht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mehr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verwendet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Impfung</a:t>
            </a:r>
            <a:r>
              <a:rPr lang="el-GR" sz="1200" b="1" dirty="0">
                <a:solidFill>
                  <a:srgbClr val="FFFFFF"/>
                </a:solidFill>
                <a:latin typeface="Aptos Narrow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Aptos Narrow"/>
              </a:rPr>
              <a:t>Die Impf-Karte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 und Virus-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Jede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Impf-Karte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listet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4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auf, 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können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Mit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einer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Impf-Karte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Mikroorganismen-Karten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Wenn die Impf-Karte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verwendet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wird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wird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sie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vor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dem Spieler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platziert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und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kann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im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weiteren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Spielverlauf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nicht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mehr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verwendet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l-GR" sz="1200" dirty="0">
              <a:solidFill>
                <a:srgbClr val="FFFFFF"/>
              </a:solidFill>
              <a:latin typeface="Aptos Narrow"/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?-Karte:</a:t>
            </a:r>
          </a:p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latin typeface="Aptos Narrow"/>
              </a:rPr>
              <a:t>Wenn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Spielfigur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auf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einem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lila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Feld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stoppt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zieht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der Spieler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?-Karte und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folgt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den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Anweisungen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die auf der 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stehen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  <a:endParaRPr lang="el-GR" sz="1200" dirty="0">
              <a:solidFill>
                <a:srgbClr val="FFFFFF"/>
              </a:solidFill>
              <a:latin typeface="Aptos Narrow"/>
              <a:cs typeface="Segoe U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2A0FD-58BD-1493-6B14-4B108BF0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b="1" smtClean="0">
                <a:solidFill>
                  <a:schemeClr val="bg1"/>
                </a:solidFill>
              </a:rPr>
              <a:t>6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4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5567DC-0EE9-1D4F-D0D5-9A7DAB5EA2F2}"/>
              </a:ext>
            </a:extLst>
          </p:cNvPr>
          <p:cNvSpPr txBox="1"/>
          <p:nvPr/>
        </p:nvSpPr>
        <p:spPr>
          <a:xfrm>
            <a:off x="105760" y="738868"/>
            <a:ext cx="3330683" cy="5816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Mikroorganismen-Karten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:</a:t>
            </a:r>
          </a:p>
          <a:p>
            <a:pPr algn="just"/>
            <a:endParaRPr lang="el-GR" sz="1200" u="sng" dirty="0">
              <a:solidFill>
                <a:srgbClr val="FFFFFF"/>
              </a:solidFill>
              <a:latin typeface="Aptos Narrow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: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Jede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enthält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einen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Richtwert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ihre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antimikrobielle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Resistenz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anzeigt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Bakterien-Karten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können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Antibiotika-Karten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Die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meisten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können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auch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Impfstoff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 und Antiserum-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getötet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l-GR" sz="1200" dirty="0">
              <a:solidFill>
                <a:srgbClr val="FFFFFF"/>
              </a:solidFill>
              <a:latin typeface="Aptos Narrow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FFFF"/>
                </a:solidFill>
                <a:latin typeface="Aptos Narrow"/>
              </a:rPr>
              <a:t>Pilze</a:t>
            </a: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: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Jede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Pilz-Karte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enthält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einen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Richtwert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, der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ihre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antimikrobielle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Resistenz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anzeigt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 Pilz-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können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Antimiykotikum-Karten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l-GR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n-GB" sz="1200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l-GR" sz="1200" dirty="0">
              <a:solidFill>
                <a:srgbClr val="FFFFFF"/>
              </a:solidFill>
              <a:latin typeface="Aptos Narrow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FFFF"/>
                </a:solidFill>
                <a:latin typeface="Aptos Narrow"/>
              </a:rPr>
              <a:t>Viren: 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Viren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können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Antiseren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oder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Impfstoff-Karten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bekämpft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200" dirty="0">
                <a:solidFill>
                  <a:srgbClr val="FFFFFF"/>
                </a:solidFill>
                <a:latin typeface="Aptos Narrow"/>
              </a:rPr>
              <a:t>.</a:t>
            </a:r>
            <a:endParaRPr lang="el-GR" sz="1200" dirty="0">
              <a:solidFill>
                <a:srgbClr val="FFFFFF"/>
              </a:solidFill>
              <a:latin typeface="Aptos Narrow"/>
              <a:cs typeface="Segoe U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2A0FD-58BD-1493-6B14-4B108BF0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b="1" smtClean="0">
                <a:solidFill>
                  <a:schemeClr val="bg1"/>
                </a:solidFill>
              </a:rPr>
              <a:t>7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23D59F-6234-8752-87C9-5848CE5FA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47" y="424813"/>
            <a:ext cx="1414126" cy="20007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F3669D1-2139-8FBB-FA9C-B065DE18C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59" y="2703720"/>
            <a:ext cx="1404214" cy="201238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C1C2DEE-2FFD-BC35-D494-D856AE2B2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59" y="4994312"/>
            <a:ext cx="1419196" cy="20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FA94E-2037-1A38-FA16-8BC40C994AB3}"/>
              </a:ext>
            </a:extLst>
          </p:cNvPr>
          <p:cNvSpPr txBox="1"/>
          <p:nvPr/>
        </p:nvSpPr>
        <p:spPr>
          <a:xfrm>
            <a:off x="323582" y="416551"/>
            <a:ext cx="4680660" cy="6586418"/>
          </a:xfrm>
          <a:prstGeom prst="rect">
            <a:avLst/>
          </a:prstGeom>
          <a:solidFill>
            <a:srgbClr val="9147C9"/>
          </a:solidFill>
          <a:ln>
            <a:solidFill>
              <a:srgbClr val="4472C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400" b="1" u="sng" dirty="0">
                <a:solidFill>
                  <a:srgbClr val="FFFFFF"/>
                </a:solidFill>
                <a:latin typeface="Aptos Narrow"/>
              </a:rPr>
              <a:t>FAQ</a:t>
            </a:r>
            <a:endParaRPr lang="el-GR" sz="1200" b="1" u="sng" dirty="0">
              <a:solidFill>
                <a:srgbClr val="FFFFFF"/>
              </a:solidFill>
              <a:latin typeface="Aptos Narrow"/>
            </a:endParaRPr>
          </a:p>
          <a:p>
            <a:pPr algn="just"/>
            <a:endParaRPr lang="el-GR" sz="1200" b="1" u="sng" dirty="0">
              <a:solidFill>
                <a:srgbClr val="FFFFFF"/>
              </a:solidFill>
              <a:latin typeface="Aptos Narrow"/>
            </a:endParaRPr>
          </a:p>
          <a:p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Was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sind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?</a:t>
            </a:r>
            <a:br>
              <a:rPr lang="en-US" sz="1200" b="1" u="sng" dirty="0">
                <a:solidFill>
                  <a:srgbClr val="FFFFFF"/>
                </a:solidFill>
                <a:latin typeface="Aptos Narrow"/>
              </a:rPr>
            </a:b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sind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Organismen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aus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einer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einzigen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Zelle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bestehen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(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Einzeller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). Sie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sind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bloßem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Auge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nicht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sichtbar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sondern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Hilfe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eines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Mikroskops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Beispiele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für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sind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Pilze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Viren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Protisten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endParaRPr lang="el-GR" sz="1200" dirty="0">
              <a:solidFill>
                <a:schemeClr val="bg1"/>
              </a:solidFill>
              <a:latin typeface="Aptos Narrow"/>
            </a:endParaRPr>
          </a:p>
          <a:p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Was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sind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Mikroben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?</a:t>
            </a:r>
            <a:br>
              <a:rPr lang="en-US" sz="1200" dirty="0">
                <a:solidFill>
                  <a:srgbClr val="FFFFFF"/>
                </a:solidFill>
                <a:latin typeface="Aptos Narrow"/>
              </a:rPr>
            </a:b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umgangssprachlich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Mikroben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oder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Keime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genannt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 Das Wort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stammt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aus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dem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Griechischen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: „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mikros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“ (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klein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) + „bios“ (Leben).</a:t>
            </a:r>
          </a:p>
          <a:p>
            <a:endParaRPr lang="el-GR" sz="1200" dirty="0">
              <a:solidFill>
                <a:srgbClr val="FFFFFF"/>
              </a:solidFill>
              <a:latin typeface="Aptos Narrow"/>
            </a:endParaRPr>
          </a:p>
          <a:p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Was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sind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pathogene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?</a:t>
            </a:r>
            <a:br>
              <a:rPr lang="en-US" sz="1200" b="1" u="sng" dirty="0">
                <a:solidFill>
                  <a:srgbClr val="FFFFFF"/>
                </a:solidFill>
                <a:latin typeface="Aptos Narrow"/>
              </a:rPr>
            </a:b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Pathogene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Mikroorganismen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sind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Organismen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Krankheiten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in dem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Organismus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verursachen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den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sie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infizieren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 Für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jeden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pathogenen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Mikroorganismus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gibt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es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auch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eine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entsprechende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Behandlung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endParaRPr lang="el-GR" sz="1200" dirty="0">
              <a:solidFill>
                <a:srgbClr val="FFFFFF"/>
              </a:solidFill>
              <a:latin typeface="Aptos Narrow"/>
              <a:ea typeface="Calibri"/>
              <a:cs typeface="Calibri"/>
            </a:endParaRPr>
          </a:p>
          <a:p>
            <a:r>
              <a:rPr lang="en-US" sz="1200" b="1" u="sng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Sind alle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Mikroorganismen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pathogen?</a:t>
            </a:r>
            <a:br>
              <a:rPr lang="en-US" sz="1200" b="1" u="sng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</a:b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Nicht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alle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Mikroorganismen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sind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pathogen.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Einige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Organismen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sind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für den Menschen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nützlich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,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entweder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um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gesund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zu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bleiben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oder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für die Produktion von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Lebensmitteln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Getränken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. Zum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Beispiel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enthält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der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Dickdarm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Bakterien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, die Vitamin K für den Menschen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produzieren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bereitstellen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.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Außerdem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wird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Hefe,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ein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Pilz, oft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zur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Herstellung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von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Brot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verwendet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,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während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das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Bakterium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Lactobacillus bulgaricus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zur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Herstellung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von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Joghurt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genutzt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wird</a:t>
            </a:r>
            <a:r>
              <a:rPr lang="en-US" sz="1100" dirty="0">
                <a:solidFill>
                  <a:srgbClr val="FFFFFF"/>
                </a:solidFill>
                <a:latin typeface="Aptos Narrow"/>
                <a:ea typeface="Calibri"/>
                <a:cs typeface="Segoe UI"/>
              </a:rPr>
              <a:t>.</a:t>
            </a:r>
            <a:endParaRPr lang="en-US" sz="1050" dirty="0">
              <a:solidFill>
                <a:srgbClr val="FFFFFF"/>
              </a:solidFill>
              <a:latin typeface="Aptos Narrow"/>
              <a:ea typeface="Calibri"/>
              <a:cs typeface="Segoe UI"/>
            </a:endParaRPr>
          </a:p>
          <a:p>
            <a:pPr algn="just"/>
            <a:endParaRPr lang="el-GR" sz="1200" b="1" u="sng" dirty="0">
              <a:solidFill>
                <a:srgbClr val="FFFFFF"/>
              </a:solidFill>
              <a:latin typeface="Aptos Narrow"/>
              <a:ea typeface="Calibri"/>
              <a:cs typeface="Calibri"/>
            </a:endParaRPr>
          </a:p>
          <a:p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Was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ein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Antibiotikum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?</a:t>
            </a:r>
            <a:br>
              <a:rPr lang="en-US" sz="1200" b="1" u="sng" dirty="0">
                <a:solidFill>
                  <a:srgbClr val="FFFFFF"/>
                </a:solidFill>
                <a:latin typeface="Aptos Narrow"/>
              </a:rPr>
            </a:br>
            <a:r>
              <a:rPr lang="en-US" sz="1100" dirty="0">
                <a:solidFill>
                  <a:srgbClr val="FFFFFF"/>
                </a:solidFill>
                <a:latin typeface="Aptos Narrow"/>
              </a:rPr>
              <a:t>Ein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Antibiotikum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ein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Medikament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das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zur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Behandlung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von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durch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verursachten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Krankheiten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verabreicht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wird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 Das Wort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setzt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sich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zusammen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aus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„anti-“ (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gegen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) und „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biotikos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“ (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lebensfähig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von „bios“ = Leben).</a:t>
            </a:r>
          </a:p>
          <a:p>
            <a:endParaRPr lang="el-GR" sz="1200" dirty="0">
              <a:solidFill>
                <a:schemeClr val="bg1"/>
              </a:solidFill>
              <a:latin typeface="Aptos Narrow"/>
            </a:endParaRPr>
          </a:p>
          <a:p>
            <a:r>
              <a:rPr lang="en-US" sz="1200" b="1" u="sng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Warum</a:t>
            </a:r>
            <a:r>
              <a:rPr lang="en-US" sz="1200" b="1" u="sng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200" b="1" u="sng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bekämpfen</a:t>
            </a:r>
            <a:r>
              <a:rPr lang="en-US" sz="1200" b="1" u="sng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200" b="1" u="sng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Antibiotika</a:t>
            </a:r>
            <a:r>
              <a:rPr lang="en-US" sz="1200" b="1" u="sng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200" b="1" u="sng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keine</a:t>
            </a:r>
            <a:r>
              <a:rPr lang="en-US" sz="1200" b="1" u="sng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Viren?</a:t>
            </a:r>
            <a:br>
              <a:rPr lang="en-US" sz="1200" b="1" u="sng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</a:b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Viren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werden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von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Wissenschaftlern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als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nicht-lebende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Organismen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betrachtet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, da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sie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keinen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eigenen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Stoffwechsel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haben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. Ein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Antibiotikum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wirkt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auf den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Stoffwechsel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der Zellen, was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zu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deren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Absterben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führt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. Da Viren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keinen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Stoffwechsel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haben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können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sie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auch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nicht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mit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Antibiotika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bekämpft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werden</a:t>
            </a:r>
            <a:r>
              <a:rPr lang="en-US" sz="1100" dirty="0">
                <a:solidFill>
                  <a:schemeClr val="bg1"/>
                </a:solidFill>
                <a:latin typeface="Aptos Narrow"/>
                <a:ea typeface="+mn-lt"/>
                <a:cs typeface="+mn-lt"/>
              </a:rPr>
              <a:t>.</a:t>
            </a:r>
            <a:endParaRPr lang="en-US" sz="1050" dirty="0">
              <a:solidFill>
                <a:schemeClr val="bg1"/>
              </a:solidFill>
              <a:latin typeface="Aptos Narrow"/>
              <a:ea typeface="+mn-lt"/>
              <a:cs typeface="+mn-lt"/>
            </a:endParaRPr>
          </a:p>
          <a:p>
            <a:pPr algn="just"/>
            <a:endParaRPr lang="en-US" sz="1100" dirty="0">
              <a:solidFill>
                <a:schemeClr val="bg1"/>
              </a:solidFill>
              <a:latin typeface="Aptos Narrow"/>
              <a:ea typeface="+mn-lt"/>
              <a:cs typeface="+mn-lt"/>
            </a:endParaRPr>
          </a:p>
          <a:p>
            <a:pPr algn="just"/>
            <a:endParaRPr lang="el-GR" sz="1100" dirty="0">
              <a:solidFill>
                <a:schemeClr val="bg1"/>
              </a:solidFill>
              <a:latin typeface="Aptos Narrow"/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9B3260-0441-B441-8EB7-96CB85E9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b="1" smtClean="0">
                <a:solidFill>
                  <a:schemeClr val="bg1"/>
                </a:solidFill>
              </a:rPr>
              <a:t>8</a:t>
            </a:fld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E7365B-409C-1461-6DC7-39CF544E1A68}"/>
              </a:ext>
            </a:extLst>
          </p:cNvPr>
          <p:cNvSpPr txBox="1"/>
          <p:nvPr/>
        </p:nvSpPr>
        <p:spPr>
          <a:xfrm>
            <a:off x="337522" y="355231"/>
            <a:ext cx="4658005" cy="6671057"/>
          </a:xfrm>
          <a:prstGeom prst="rect">
            <a:avLst/>
          </a:prstGeom>
          <a:solidFill>
            <a:srgbClr val="9147C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l-GR" sz="1200" b="1" u="sng" dirty="0">
              <a:solidFill>
                <a:srgbClr val="FFFFFF"/>
              </a:solidFill>
              <a:latin typeface="Aptos Narrow"/>
              <a:cs typeface="Segoe UI"/>
            </a:endParaRPr>
          </a:p>
          <a:p>
            <a:pPr algn="just"/>
            <a:endParaRPr lang="el-GR" sz="1200" b="1" u="sng" dirty="0">
              <a:solidFill>
                <a:srgbClr val="FFFFFF"/>
              </a:solidFill>
              <a:latin typeface="Aptos Narrow"/>
              <a:cs typeface="Segoe UI"/>
            </a:endParaRPr>
          </a:p>
          <a:p>
            <a:r>
              <a:rPr lang="en-GB" sz="1200" b="1" u="sng" dirty="0">
                <a:solidFill>
                  <a:srgbClr val="FFFFFF"/>
                </a:solidFill>
                <a:latin typeface="Aptos Narrow"/>
                <a:cs typeface="Segoe UI"/>
              </a:rPr>
              <a:t>Was </a:t>
            </a:r>
            <a:r>
              <a:rPr lang="en-GB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ist</a:t>
            </a:r>
            <a:r>
              <a:rPr lang="en-GB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antimikrobielle</a:t>
            </a:r>
            <a:r>
              <a:rPr lang="en-GB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Resistenz</a:t>
            </a:r>
            <a:r>
              <a:rPr lang="en-GB" sz="1200" b="1" u="sng" dirty="0">
                <a:solidFill>
                  <a:srgbClr val="FFFFFF"/>
                </a:solidFill>
                <a:latin typeface="Aptos Narrow"/>
                <a:cs typeface="Segoe UI"/>
              </a:rPr>
              <a:t>?</a:t>
            </a:r>
            <a:br>
              <a:rPr lang="en-GB" sz="1200" b="1" u="sng" dirty="0">
                <a:solidFill>
                  <a:srgbClr val="FFFFFF"/>
                </a:solidFill>
                <a:latin typeface="Aptos Narrow"/>
                <a:cs typeface="Segoe UI"/>
              </a:rPr>
            </a:b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Antimikrobielle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Resistenz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(AMR)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tritt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auf,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wenn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Mikroben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(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Bakterien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, Viren,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Pilze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und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Parasiten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)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resistent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werden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und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nicht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mehr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auf die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antimikrobiellen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Medikamente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reagieren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, die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zu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ihrer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Bekämpfung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entwickelt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wurden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(z. B.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Antibiotika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und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Antimykotika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).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Dadurch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überleben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sie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und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trotzen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der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Behandlung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.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Diese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überlebenden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,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arzneimittelresistenten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Mikroben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sind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auch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als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 „Superbugs“ </a:t>
            </a:r>
            <a:r>
              <a:rPr lang="en-GB" sz="1100" dirty="0" err="1">
                <a:solidFill>
                  <a:srgbClr val="FFFFFF"/>
                </a:solidFill>
                <a:latin typeface="Aptos Narrow"/>
                <a:cs typeface="Segoe UI"/>
              </a:rPr>
              <a:t>bekannt</a:t>
            </a:r>
            <a:r>
              <a:rPr lang="en-GB" sz="1100" dirty="0">
                <a:solidFill>
                  <a:srgbClr val="FFFFFF"/>
                </a:solidFill>
                <a:latin typeface="Aptos Narrow"/>
                <a:cs typeface="Segoe UI"/>
              </a:rPr>
              <a:t>.</a:t>
            </a:r>
          </a:p>
          <a:p>
            <a:pPr algn="just"/>
            <a:endParaRPr lang="el-GR" sz="1200" dirty="0">
              <a:solidFill>
                <a:srgbClr val="000000"/>
              </a:solidFill>
              <a:latin typeface="Aptos Narrow"/>
              <a:cs typeface="Segoe UI"/>
            </a:endParaRPr>
          </a:p>
          <a:p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Was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verursacht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antimikrobielle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Resistenz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?</a:t>
            </a:r>
            <a:b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</a:b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unbedachte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rücksichtslose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Verwendung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von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Medikamenten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,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ursprünglich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zur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Bekämpfung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von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Mikroorganismen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entwickelt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wurden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,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sowie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mangelnde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Hygiene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Sauberkeit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können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antimikrobielle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Resistenzen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verursachen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.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Dadurch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werden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vorhandene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Medikamente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wirkungslos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, und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Infektion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wird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unmöglich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zu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behandeln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, was das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Risiko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schwerer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Erkrankungen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sogar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Möglichkeit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eines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tödlichen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Ausgangs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der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Krankheit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erhöht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.</a:t>
            </a:r>
          </a:p>
          <a:p>
            <a:pPr algn="just"/>
            <a:endParaRPr lang="el-GR" sz="1200" dirty="0">
              <a:solidFill>
                <a:srgbClr val="000000"/>
              </a:solidFill>
              <a:latin typeface="Aptos Narrow"/>
              <a:cs typeface="Segoe UI"/>
            </a:endParaRPr>
          </a:p>
          <a:p>
            <a:r>
              <a:rPr lang="en-US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Warum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ist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antimikrobielle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Resistenz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ein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  <a:cs typeface="Segoe UI"/>
              </a:rPr>
              <a:t>ernstes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  <a:t> Problem?</a:t>
            </a:r>
            <a:br>
              <a:rPr lang="en-US" sz="1200" b="1" u="sng" dirty="0">
                <a:solidFill>
                  <a:srgbClr val="FFFFFF"/>
                </a:solidFill>
                <a:latin typeface="Aptos Narrow"/>
                <a:cs typeface="Segoe UI"/>
              </a:rPr>
            </a:b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Hochresistente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Keime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verbreiten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sich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weltweit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verursachen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Infektionen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,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nicht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mit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antimikrobiellen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Medikamenten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wie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Antibiotika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behandelt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werden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können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.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Infolgedessen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werden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Infektionen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zunehmend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schwierig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oder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unmöglich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zu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behandeln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.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Weltgesundheitsorganisation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(WHO) hat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antimikrobielle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Resistenz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als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eine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der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zehn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größten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Bedrohungen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für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globale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 Gesundheit </a:t>
            </a:r>
            <a:r>
              <a:rPr lang="en-US" sz="1100" dirty="0" err="1">
                <a:solidFill>
                  <a:srgbClr val="FFFFFF"/>
                </a:solidFill>
                <a:latin typeface="Aptos Narrow"/>
                <a:cs typeface="Segoe UI"/>
              </a:rPr>
              <a:t>eingestuft</a:t>
            </a:r>
            <a:r>
              <a:rPr lang="en-US" sz="1100" dirty="0">
                <a:solidFill>
                  <a:srgbClr val="FFFFFF"/>
                </a:solidFill>
                <a:latin typeface="Aptos Narrow"/>
                <a:cs typeface="Segoe UI"/>
              </a:rPr>
              <a:t>.</a:t>
            </a:r>
          </a:p>
          <a:p>
            <a:pPr algn="just"/>
            <a:endParaRPr lang="el-GR" sz="1200" b="1" u="sng" dirty="0">
              <a:solidFill>
                <a:srgbClr val="FFFFFF"/>
              </a:solidFill>
              <a:latin typeface="Aptos Narrow"/>
              <a:cs typeface="Segoe UI"/>
            </a:endParaRPr>
          </a:p>
          <a:p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Was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kannst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du tun, um die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Verbreitung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antimikrobieller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Resistenzen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zu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200" b="1" u="sng" dirty="0" err="1">
                <a:solidFill>
                  <a:srgbClr val="FFFFFF"/>
                </a:solidFill>
                <a:latin typeface="Aptos Narrow"/>
              </a:rPr>
              <a:t>verhindern</a:t>
            </a:r>
            <a:r>
              <a:rPr lang="en-US" sz="1200" b="1" u="sng" dirty="0">
                <a:solidFill>
                  <a:srgbClr val="FFFFFF"/>
                </a:solidFill>
                <a:latin typeface="Aptos Narrow"/>
              </a:rPr>
              <a:t>?</a:t>
            </a:r>
          </a:p>
          <a:p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Verwende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ANTIBIOTIKA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zur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Behandlung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von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Infektionen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durch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Bakterien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verursacht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werden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nicht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durch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Viren.</a:t>
            </a:r>
          </a:p>
          <a:p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Nutze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antimikrobielle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Medikamente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nur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wenn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es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notwendig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ist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halte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dich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dabei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an den Rat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deines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Arztes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Wasche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regelmäßig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deine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Hände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, um die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Verbreitung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von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Keimen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zu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verhindern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.</a:t>
            </a:r>
          </a:p>
          <a:p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Informiere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dich und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bleibe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 auf dem </a:t>
            </a:r>
            <a:r>
              <a:rPr lang="en-US" sz="1100" dirty="0" err="1">
                <a:solidFill>
                  <a:srgbClr val="FFFFFF"/>
                </a:solidFill>
                <a:latin typeface="Aptos Narrow"/>
              </a:rPr>
              <a:t>Laufenden</a:t>
            </a:r>
            <a:r>
              <a:rPr lang="en-US" sz="1100" dirty="0">
                <a:solidFill>
                  <a:srgbClr val="FFFFFF"/>
                </a:solidFill>
                <a:latin typeface="Aptos Narrow"/>
              </a:rPr>
              <a:t>!</a:t>
            </a:r>
          </a:p>
          <a:p>
            <a:endParaRPr lang="en-US" sz="1100" dirty="0">
              <a:solidFill>
                <a:srgbClr val="FFFFFF"/>
              </a:solidFill>
              <a:latin typeface="Aptos Narrow"/>
            </a:endParaRPr>
          </a:p>
          <a:p>
            <a:endParaRPr lang="en-US" sz="1100" dirty="0">
              <a:solidFill>
                <a:srgbClr val="FFFFFF"/>
              </a:solidFill>
              <a:latin typeface="Aptos Narrow"/>
            </a:endParaRPr>
          </a:p>
          <a:p>
            <a:endParaRPr lang="en-US" sz="1100" dirty="0">
              <a:solidFill>
                <a:srgbClr val="FFFFFF"/>
              </a:solidFill>
              <a:latin typeface="Aptos Narrow"/>
              <a:ea typeface="+mn-lt"/>
              <a:cs typeface="+mn-lt"/>
            </a:endParaRPr>
          </a:p>
          <a:p>
            <a:endParaRPr lang="el-GR" sz="1050" dirty="0">
              <a:solidFill>
                <a:srgbClr val="FFFFFF"/>
              </a:solidFill>
              <a:latin typeface="Aptos Narrow"/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77A1A-6D24-A365-2047-50DF13CE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9721-3CA6-44BC-B25B-2359F50D8DC4}" type="slidenum">
              <a:rPr lang="en-GB" b="1" smtClean="0">
                <a:solidFill>
                  <a:schemeClr val="bg1"/>
                </a:solidFill>
              </a:rPr>
              <a:t>9</a:t>
            </a:fld>
            <a:endParaRPr lang="en-GB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4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1D0E80F40FC40A0AC5446D3E68E4C" ma:contentTypeVersion="18" ma:contentTypeDescription="Ein neues Dokument erstellen." ma:contentTypeScope="" ma:versionID="2204550c97607469936ec7e81792196f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7dfba574590a0fe82b44716dd6e7ae9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F176A-091F-4596-8FF8-EB53DB0E3BF9}"/>
</file>

<file path=customXml/itemProps2.xml><?xml version="1.0" encoding="utf-8"?>
<ds:datastoreItem xmlns:ds="http://schemas.openxmlformats.org/officeDocument/2006/customXml" ds:itemID="{6EEB82AE-5CDE-43C9-AA08-6EACB2C4BB14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b52a108e-5039-4255-9b08-41efa128c942"/>
    <ds:schemaRef ds:uri="http://purl.org/dc/terms/"/>
    <ds:schemaRef ds:uri="http://schemas.microsoft.com/office/2006/metadata/properties"/>
    <ds:schemaRef ds:uri="f3050677-c956-48d1-88f1-1e5f36ffa1d3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DFE350A-ED05-45EE-969A-1D6FC4A2411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1593</Words>
  <Application>Microsoft Macintosh PowerPoint</Application>
  <PresentationFormat>Benutzerdefiniert</PresentationFormat>
  <Paragraphs>130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Aptos Narrow</vt:lpstr>
      <vt:lpstr>Arial</vt:lpstr>
      <vt:lpstr>Arial Black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ODYSSEOS CHRISTINA</dc:creator>
  <cp:lastModifiedBy>Hannah Kwella</cp:lastModifiedBy>
  <cp:revision>805</cp:revision>
  <cp:lastPrinted>2024-02-28T10:54:31Z</cp:lastPrinted>
  <dcterms:created xsi:type="dcterms:W3CDTF">2024-01-12T16:08:40Z</dcterms:created>
  <dcterms:modified xsi:type="dcterms:W3CDTF">2024-11-26T15:37:41Z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  <property fmtid="{D5CDD505-2E9C-101B-9397-08002B2CF9AE}" pid="3" name="ClassificationContentMarkingHeaderLocations">
    <vt:lpwstr>Office Theme:8</vt:lpwstr>
  </property>
  <property fmtid="{D5CDD505-2E9C-101B-9397-08002B2CF9AE}" pid="4" name="ClassificationContentMarkingHeaderText">
    <vt:lpwstr>Begränsad delning</vt:lpwstr>
  </property>
  <property fmtid="{D5CDD505-2E9C-101B-9397-08002B2CF9AE}" pid="5" name="MediaServiceImageTags">
    <vt:lpwstr/>
  </property>
</Properties>
</file>