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</p:sldIdLst>
  <p:sldSz cx="7556500" cy="10693400"/>
  <p:notesSz cx="6858000" cy="9144000"/>
  <p:embeddedFontLst>
    <p:embeddedFont>
      <p:font typeface="AC Soft Icecream" panose="02000603000000000000" pitchFamily="2" charset="0"/>
      <p:regular r:id="rId15"/>
    </p:embeddedFont>
    <p:embeddedFont>
      <p:font typeface="Noto Sans Bold" panose="020B0802040504020204" pitchFamily="34" charset="0"/>
      <p:regular r:id="rId16"/>
      <p:bold r:id="rId1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875" autoAdjust="0"/>
    <p:restoredTop sz="94558" autoAdjust="0"/>
  </p:normalViewPr>
  <p:slideViewPr>
    <p:cSldViewPr>
      <p:cViewPr varScale="1">
        <p:scale>
          <a:sx n="77" d="100"/>
          <a:sy n="77" d="100"/>
        </p:scale>
        <p:origin x="3296" y="2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font" Target="fonts/font3.fntdata"/><Relationship Id="rId2" Type="http://schemas.openxmlformats.org/officeDocument/2006/relationships/customXml" Target="../customXml/item2.xml"/><Relationship Id="rId16" Type="http://schemas.openxmlformats.org/officeDocument/2006/relationships/font" Target="fonts/font2.fntdata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font" Target="fonts/font1.fntdata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11/6/24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11/6/24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7560000" cy="10692000"/>
            <a:chOff x="0" y="0"/>
            <a:chExt cx="2709333" cy="3831771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709333" cy="3831772"/>
            </a:xfrm>
            <a:custGeom>
              <a:avLst/>
              <a:gdLst/>
              <a:ahLst/>
              <a:cxnLst/>
              <a:rect l="l" t="t" r="r" b="b"/>
              <a:pathLst>
                <a:path w="2709333" h="3831772">
                  <a:moveTo>
                    <a:pt x="0" y="0"/>
                  </a:moveTo>
                  <a:lnTo>
                    <a:pt x="2709333" y="0"/>
                  </a:lnTo>
                  <a:lnTo>
                    <a:pt x="2709333" y="3831772"/>
                  </a:lnTo>
                  <a:lnTo>
                    <a:pt x="0" y="3831772"/>
                  </a:lnTo>
                  <a:close/>
                </a:path>
              </a:pathLst>
            </a:custGeom>
            <a:solidFill>
              <a:srgbClr val="D9D9D9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2709333" cy="386034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95714" y="214816"/>
            <a:ext cx="7168573" cy="10262369"/>
            <a:chOff x="0" y="0"/>
            <a:chExt cx="2569055" cy="3677801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569055" cy="3677801"/>
            </a:xfrm>
            <a:custGeom>
              <a:avLst/>
              <a:gdLst/>
              <a:ahLst/>
              <a:cxnLst/>
              <a:rect l="l" t="t" r="r" b="b"/>
              <a:pathLst>
                <a:path w="2569055" h="3677801">
                  <a:moveTo>
                    <a:pt x="0" y="0"/>
                  </a:moveTo>
                  <a:lnTo>
                    <a:pt x="2569055" y="0"/>
                  </a:lnTo>
                  <a:lnTo>
                    <a:pt x="2569055" y="3677801"/>
                  </a:lnTo>
                  <a:lnTo>
                    <a:pt x="0" y="3677801"/>
                  </a:lnTo>
                  <a:close/>
                </a:path>
              </a:pathLst>
            </a:custGeom>
            <a:solidFill>
              <a:srgbClr val="A6A6A6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569055" cy="37063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443217" y="0"/>
            <a:ext cx="6698316" cy="1970912"/>
            <a:chOff x="0" y="0"/>
            <a:chExt cx="2400525" cy="70633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2400525" cy="706330"/>
            </a:xfrm>
            <a:custGeom>
              <a:avLst/>
              <a:gdLst/>
              <a:ahLst/>
              <a:cxnLst/>
              <a:rect l="l" t="t" r="r" b="b"/>
              <a:pathLst>
                <a:path w="2400525" h="706330">
                  <a:moveTo>
                    <a:pt x="45076" y="0"/>
                  </a:moveTo>
                  <a:lnTo>
                    <a:pt x="2355449" y="0"/>
                  </a:lnTo>
                  <a:cubicBezTo>
                    <a:pt x="2380344" y="0"/>
                    <a:pt x="2400525" y="20181"/>
                    <a:pt x="2400525" y="45076"/>
                  </a:cubicBezTo>
                  <a:lnTo>
                    <a:pt x="2400525" y="661254"/>
                  </a:lnTo>
                  <a:cubicBezTo>
                    <a:pt x="2400525" y="673209"/>
                    <a:pt x="2395776" y="684674"/>
                    <a:pt x="2387323" y="693128"/>
                  </a:cubicBezTo>
                  <a:cubicBezTo>
                    <a:pt x="2378869" y="701581"/>
                    <a:pt x="2367404" y="706330"/>
                    <a:pt x="2355449" y="706330"/>
                  </a:cubicBezTo>
                  <a:lnTo>
                    <a:pt x="45076" y="706330"/>
                  </a:lnTo>
                  <a:cubicBezTo>
                    <a:pt x="20181" y="706330"/>
                    <a:pt x="0" y="686149"/>
                    <a:pt x="0" y="661254"/>
                  </a:cubicBezTo>
                  <a:lnTo>
                    <a:pt x="0" y="45076"/>
                  </a:lnTo>
                  <a:cubicBezTo>
                    <a:pt x="0" y="20181"/>
                    <a:pt x="20181" y="0"/>
                    <a:pt x="45076" y="0"/>
                  </a:cubicBezTo>
                  <a:close/>
                </a:path>
              </a:pathLst>
            </a:custGeom>
            <a:solidFill>
              <a:srgbClr val="D9D9D9"/>
            </a:solidFill>
          </p:spPr>
        </p:sp>
        <p:sp>
          <p:nvSpPr>
            <p:cNvPr id="10" name="TextBox 10"/>
            <p:cNvSpPr txBox="1"/>
            <p:nvPr/>
          </p:nvSpPr>
          <p:spPr>
            <a:xfrm>
              <a:off x="0" y="-123825"/>
              <a:ext cx="2400525" cy="83015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5880"/>
                </a:lnSpc>
              </a:pPr>
              <a:r>
                <a:rPr lang="en-US" sz="4200" dirty="0" err="1">
                  <a:solidFill>
                    <a:srgbClr val="000000"/>
                  </a:solidFill>
                  <a:latin typeface="AC Soft Icecream"/>
                </a:rPr>
                <a:t>Antibiotika</a:t>
              </a:r>
              <a:endParaRPr lang="en-US" sz="4200" dirty="0">
                <a:solidFill>
                  <a:srgbClr val="000000"/>
                </a:solidFill>
                <a:latin typeface="AC Soft Icecream"/>
              </a:endParaRPr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826521" y="2230182"/>
            <a:ext cx="5977479" cy="3707098"/>
            <a:chOff x="0" y="0"/>
            <a:chExt cx="1260114" cy="781494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1260114" cy="781494"/>
            </a:xfrm>
            <a:custGeom>
              <a:avLst/>
              <a:gdLst/>
              <a:ahLst/>
              <a:cxnLst/>
              <a:rect l="l" t="t" r="r" b="b"/>
              <a:pathLst>
                <a:path w="1260114" h="781494">
                  <a:moveTo>
                    <a:pt x="45331" y="0"/>
                  </a:moveTo>
                  <a:lnTo>
                    <a:pt x="1214783" y="0"/>
                  </a:lnTo>
                  <a:cubicBezTo>
                    <a:pt x="1226805" y="0"/>
                    <a:pt x="1238335" y="4776"/>
                    <a:pt x="1246837" y="13277"/>
                  </a:cubicBezTo>
                  <a:cubicBezTo>
                    <a:pt x="1255338" y="21779"/>
                    <a:pt x="1260114" y="33309"/>
                    <a:pt x="1260114" y="45331"/>
                  </a:cubicBezTo>
                  <a:lnTo>
                    <a:pt x="1260114" y="736163"/>
                  </a:lnTo>
                  <a:cubicBezTo>
                    <a:pt x="1260114" y="761199"/>
                    <a:pt x="1239818" y="781494"/>
                    <a:pt x="1214783" y="781494"/>
                  </a:cubicBezTo>
                  <a:lnTo>
                    <a:pt x="45331" y="781494"/>
                  </a:lnTo>
                  <a:cubicBezTo>
                    <a:pt x="20296" y="781494"/>
                    <a:pt x="0" y="761199"/>
                    <a:pt x="0" y="736163"/>
                  </a:cubicBezTo>
                  <a:lnTo>
                    <a:pt x="0" y="45331"/>
                  </a:lnTo>
                  <a:cubicBezTo>
                    <a:pt x="0" y="20296"/>
                    <a:pt x="20296" y="0"/>
                    <a:pt x="45331" y="0"/>
                  </a:cubicBezTo>
                  <a:close/>
                </a:path>
              </a:pathLst>
            </a:custGeom>
            <a:blipFill>
              <a:blip r:embed="rId2"/>
              <a:stretch>
                <a:fillRect t="-55541" b="-55541"/>
              </a:stretch>
            </a:blipFill>
            <a:ln w="85725" cap="rnd">
              <a:solidFill>
                <a:srgbClr val="FFFFFF"/>
              </a:solidFill>
              <a:prstDash val="solid"/>
              <a:round/>
            </a:ln>
          </p:spPr>
        </p:sp>
      </p:grpSp>
      <p:grpSp>
        <p:nvGrpSpPr>
          <p:cNvPr id="13" name="Group 13"/>
          <p:cNvGrpSpPr/>
          <p:nvPr/>
        </p:nvGrpSpPr>
        <p:grpSpPr>
          <a:xfrm>
            <a:off x="443217" y="6514958"/>
            <a:ext cx="6698316" cy="1286365"/>
            <a:chOff x="0" y="0"/>
            <a:chExt cx="2317663" cy="445091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2317663" cy="445091"/>
            </a:xfrm>
            <a:custGeom>
              <a:avLst/>
              <a:gdLst/>
              <a:ahLst/>
              <a:cxnLst/>
              <a:rect l="l" t="t" r="r" b="b"/>
              <a:pathLst>
                <a:path w="2317663" h="445091">
                  <a:moveTo>
                    <a:pt x="26583" y="0"/>
                  </a:moveTo>
                  <a:lnTo>
                    <a:pt x="2291079" y="0"/>
                  </a:lnTo>
                  <a:cubicBezTo>
                    <a:pt x="2305761" y="0"/>
                    <a:pt x="2317663" y="11902"/>
                    <a:pt x="2317663" y="26583"/>
                  </a:cubicBezTo>
                  <a:lnTo>
                    <a:pt x="2317663" y="418508"/>
                  </a:lnTo>
                  <a:cubicBezTo>
                    <a:pt x="2317663" y="425558"/>
                    <a:pt x="2314862" y="432320"/>
                    <a:pt x="2309877" y="437305"/>
                  </a:cubicBezTo>
                  <a:cubicBezTo>
                    <a:pt x="2304891" y="442290"/>
                    <a:pt x="2298130" y="445091"/>
                    <a:pt x="2291079" y="445091"/>
                  </a:cubicBezTo>
                  <a:lnTo>
                    <a:pt x="26583" y="445091"/>
                  </a:lnTo>
                  <a:cubicBezTo>
                    <a:pt x="19533" y="445091"/>
                    <a:pt x="12771" y="442290"/>
                    <a:pt x="7786" y="437305"/>
                  </a:cubicBezTo>
                  <a:cubicBezTo>
                    <a:pt x="2801" y="432320"/>
                    <a:pt x="0" y="425558"/>
                    <a:pt x="0" y="418508"/>
                  </a:cubicBezTo>
                  <a:lnTo>
                    <a:pt x="0" y="26583"/>
                  </a:lnTo>
                  <a:cubicBezTo>
                    <a:pt x="0" y="19533"/>
                    <a:pt x="2801" y="12771"/>
                    <a:pt x="7786" y="7786"/>
                  </a:cubicBezTo>
                  <a:cubicBezTo>
                    <a:pt x="12771" y="2801"/>
                    <a:pt x="19533" y="0"/>
                    <a:pt x="26583" y="0"/>
                  </a:cubicBezTo>
                  <a:close/>
                </a:path>
              </a:pathLst>
            </a:custGeom>
            <a:solidFill>
              <a:srgbClr val="D9D9D9"/>
            </a:solidFill>
            <a:ln w="104775" cap="rnd">
              <a:solidFill>
                <a:srgbClr val="FFFFFF"/>
              </a:solidFill>
              <a:prstDash val="solid"/>
              <a:round/>
            </a:ln>
          </p:spPr>
        </p:sp>
        <p:sp>
          <p:nvSpPr>
            <p:cNvPr id="15" name="TextBox 15"/>
            <p:cNvSpPr txBox="1"/>
            <p:nvPr/>
          </p:nvSpPr>
          <p:spPr>
            <a:xfrm>
              <a:off x="0" y="0"/>
              <a:ext cx="2317663" cy="44509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"/>
                </a:lnSpc>
              </a:pPr>
              <a:endParaRPr/>
            </a:p>
          </p:txBody>
        </p:sp>
      </p:grpSp>
      <p:grpSp>
        <p:nvGrpSpPr>
          <p:cNvPr id="16" name="Group 16"/>
          <p:cNvGrpSpPr/>
          <p:nvPr/>
        </p:nvGrpSpPr>
        <p:grpSpPr>
          <a:xfrm>
            <a:off x="826521" y="6612464"/>
            <a:ext cx="1062721" cy="1062721"/>
            <a:chOff x="0" y="0"/>
            <a:chExt cx="812800" cy="812800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5757"/>
            </a:solidFill>
          </p:spPr>
        </p:sp>
        <p:sp>
          <p:nvSpPr>
            <p:cNvPr id="18" name="TextBox 18"/>
            <p:cNvSpPr txBox="1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"/>
                </a:lnSpc>
              </a:pPr>
              <a:endParaRPr/>
            </a:p>
          </p:txBody>
        </p:sp>
      </p:grpSp>
      <p:grpSp>
        <p:nvGrpSpPr>
          <p:cNvPr id="19" name="Group 19"/>
          <p:cNvGrpSpPr/>
          <p:nvPr/>
        </p:nvGrpSpPr>
        <p:grpSpPr>
          <a:xfrm>
            <a:off x="2054983" y="6626780"/>
            <a:ext cx="1062721" cy="1062721"/>
            <a:chOff x="0" y="0"/>
            <a:chExt cx="812800" cy="812800"/>
          </a:xfrm>
        </p:grpSpPr>
        <p:sp>
          <p:nvSpPr>
            <p:cNvPr id="20" name="Freeform 20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21" name="TextBox 21"/>
            <p:cNvSpPr txBox="1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"/>
                </a:lnSpc>
              </a:pPr>
              <a:endParaRPr/>
            </a:p>
          </p:txBody>
        </p:sp>
      </p:grpSp>
      <p:grpSp>
        <p:nvGrpSpPr>
          <p:cNvPr id="22" name="Group 22"/>
          <p:cNvGrpSpPr/>
          <p:nvPr/>
        </p:nvGrpSpPr>
        <p:grpSpPr>
          <a:xfrm>
            <a:off x="3283446" y="6626780"/>
            <a:ext cx="1062721" cy="1062721"/>
            <a:chOff x="0" y="0"/>
            <a:chExt cx="812800" cy="812800"/>
          </a:xfrm>
        </p:grpSpPr>
        <p:sp>
          <p:nvSpPr>
            <p:cNvPr id="23" name="Freeform 23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24" name="TextBox 24"/>
            <p:cNvSpPr txBox="1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"/>
                </a:lnSpc>
              </a:pPr>
              <a:endParaRPr/>
            </a:p>
          </p:txBody>
        </p:sp>
      </p:grpSp>
      <p:grpSp>
        <p:nvGrpSpPr>
          <p:cNvPr id="25" name="Group 25"/>
          <p:cNvGrpSpPr/>
          <p:nvPr/>
        </p:nvGrpSpPr>
        <p:grpSpPr>
          <a:xfrm>
            <a:off x="4520647" y="6612464"/>
            <a:ext cx="1062721" cy="1062721"/>
            <a:chOff x="0" y="0"/>
            <a:chExt cx="812800" cy="812800"/>
          </a:xfrm>
        </p:grpSpPr>
        <p:sp>
          <p:nvSpPr>
            <p:cNvPr id="26" name="Freeform 26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27" name="TextBox 27"/>
            <p:cNvSpPr txBox="1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"/>
                </a:lnSpc>
              </a:pPr>
              <a:endParaRPr/>
            </a:p>
          </p:txBody>
        </p:sp>
      </p:grpSp>
      <p:grpSp>
        <p:nvGrpSpPr>
          <p:cNvPr id="28" name="Group 28"/>
          <p:cNvGrpSpPr/>
          <p:nvPr/>
        </p:nvGrpSpPr>
        <p:grpSpPr>
          <a:xfrm>
            <a:off x="5749109" y="6626780"/>
            <a:ext cx="1062721" cy="1062721"/>
            <a:chOff x="0" y="0"/>
            <a:chExt cx="812800" cy="812800"/>
          </a:xfrm>
        </p:grpSpPr>
        <p:sp>
          <p:nvSpPr>
            <p:cNvPr id="29" name="Freeform 29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30" name="TextBox 30"/>
            <p:cNvSpPr txBox="1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"/>
                </a:lnSpc>
              </a:pPr>
              <a:endParaRPr/>
            </a:p>
          </p:txBody>
        </p:sp>
      </p:grpSp>
      <p:sp>
        <p:nvSpPr>
          <p:cNvPr id="31" name="TextBox 31"/>
          <p:cNvSpPr txBox="1"/>
          <p:nvPr/>
        </p:nvSpPr>
        <p:spPr>
          <a:xfrm>
            <a:off x="1104738" y="6493430"/>
            <a:ext cx="506287" cy="1116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744"/>
              </a:lnSpc>
            </a:pPr>
            <a:r>
              <a:rPr lang="en-US" sz="6960">
                <a:solidFill>
                  <a:srgbClr val="000000"/>
                </a:solidFill>
                <a:latin typeface="Noto Sans Bold"/>
              </a:rPr>
              <a:t>1</a:t>
            </a:r>
          </a:p>
        </p:txBody>
      </p:sp>
      <p:sp>
        <p:nvSpPr>
          <p:cNvPr id="32" name="TextBox 32"/>
          <p:cNvSpPr txBox="1"/>
          <p:nvPr/>
        </p:nvSpPr>
        <p:spPr>
          <a:xfrm>
            <a:off x="2333200" y="6493430"/>
            <a:ext cx="506287" cy="1116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744"/>
              </a:lnSpc>
            </a:pPr>
            <a:r>
              <a:rPr lang="en-US" sz="6960">
                <a:solidFill>
                  <a:srgbClr val="000000"/>
                </a:solidFill>
                <a:latin typeface="Noto Sans Bold"/>
              </a:rPr>
              <a:t>2</a:t>
            </a:r>
          </a:p>
        </p:txBody>
      </p:sp>
      <p:sp>
        <p:nvSpPr>
          <p:cNvPr id="33" name="TextBox 33"/>
          <p:cNvSpPr txBox="1"/>
          <p:nvPr/>
        </p:nvSpPr>
        <p:spPr>
          <a:xfrm>
            <a:off x="3566032" y="6479114"/>
            <a:ext cx="506287" cy="1116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744"/>
              </a:lnSpc>
            </a:pPr>
            <a:r>
              <a:rPr lang="en-US" sz="6960">
                <a:solidFill>
                  <a:srgbClr val="000000"/>
                </a:solidFill>
                <a:latin typeface="Noto Sans Bold"/>
              </a:rPr>
              <a:t>3</a:t>
            </a:r>
          </a:p>
        </p:txBody>
      </p:sp>
      <p:sp>
        <p:nvSpPr>
          <p:cNvPr id="34" name="TextBox 34"/>
          <p:cNvSpPr txBox="1"/>
          <p:nvPr/>
        </p:nvSpPr>
        <p:spPr>
          <a:xfrm>
            <a:off x="4798864" y="6479114"/>
            <a:ext cx="506287" cy="1116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744"/>
              </a:lnSpc>
            </a:pPr>
            <a:r>
              <a:rPr lang="en-US" sz="6960">
                <a:solidFill>
                  <a:srgbClr val="000000"/>
                </a:solidFill>
                <a:latin typeface="Noto Sans Bold"/>
              </a:rPr>
              <a:t>4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6027326" y="6479114"/>
            <a:ext cx="506287" cy="1116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744"/>
              </a:lnSpc>
            </a:pPr>
            <a:r>
              <a:rPr lang="en-US" sz="6960">
                <a:solidFill>
                  <a:srgbClr val="000000"/>
                </a:solidFill>
                <a:latin typeface="Noto Sans Bold"/>
              </a:rPr>
              <a:t>5</a:t>
            </a:r>
          </a:p>
        </p:txBody>
      </p:sp>
      <p:sp>
        <p:nvSpPr>
          <p:cNvPr id="36" name="TextBox 36"/>
          <p:cNvSpPr txBox="1"/>
          <p:nvPr/>
        </p:nvSpPr>
        <p:spPr>
          <a:xfrm>
            <a:off x="2393394" y="5908959"/>
            <a:ext cx="2761777" cy="62837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872"/>
              </a:lnSpc>
            </a:pPr>
            <a:r>
              <a:rPr lang="en-US" sz="3480" dirty="0" err="1">
                <a:solidFill>
                  <a:srgbClr val="FFFFFF"/>
                </a:solidFill>
                <a:latin typeface="AC Soft Icecream"/>
              </a:rPr>
              <a:t>Wirksamkeit</a:t>
            </a:r>
            <a:endParaRPr lang="en-US" sz="3480" dirty="0">
              <a:solidFill>
                <a:srgbClr val="FFFFFF"/>
              </a:solidFill>
              <a:latin typeface="AC Soft Icecream"/>
            </a:endParaRPr>
          </a:p>
        </p:txBody>
      </p:sp>
      <p:grpSp>
        <p:nvGrpSpPr>
          <p:cNvPr id="37" name="Group 37"/>
          <p:cNvGrpSpPr/>
          <p:nvPr/>
        </p:nvGrpSpPr>
        <p:grpSpPr>
          <a:xfrm>
            <a:off x="571488" y="7906098"/>
            <a:ext cx="6570045" cy="2268000"/>
            <a:chOff x="0" y="0"/>
            <a:chExt cx="2354556" cy="812800"/>
          </a:xfrm>
        </p:grpSpPr>
        <p:sp>
          <p:nvSpPr>
            <p:cNvPr id="38" name="Freeform 38"/>
            <p:cNvSpPr/>
            <p:nvPr/>
          </p:nvSpPr>
          <p:spPr>
            <a:xfrm>
              <a:off x="0" y="0"/>
              <a:ext cx="2354556" cy="812800"/>
            </a:xfrm>
            <a:custGeom>
              <a:avLst/>
              <a:gdLst/>
              <a:ahLst/>
              <a:cxnLst/>
              <a:rect l="l" t="t" r="r" b="b"/>
              <a:pathLst>
                <a:path w="2354556" h="812800">
                  <a:moveTo>
                    <a:pt x="43600" y="0"/>
                  </a:moveTo>
                  <a:lnTo>
                    <a:pt x="2310956" y="0"/>
                  </a:lnTo>
                  <a:cubicBezTo>
                    <a:pt x="2322520" y="0"/>
                    <a:pt x="2333609" y="4594"/>
                    <a:pt x="2341786" y="12770"/>
                  </a:cubicBezTo>
                  <a:cubicBezTo>
                    <a:pt x="2349962" y="20947"/>
                    <a:pt x="2354556" y="32036"/>
                    <a:pt x="2354556" y="43600"/>
                  </a:cubicBezTo>
                  <a:lnTo>
                    <a:pt x="2354556" y="769200"/>
                  </a:lnTo>
                  <a:cubicBezTo>
                    <a:pt x="2354556" y="780764"/>
                    <a:pt x="2349962" y="791854"/>
                    <a:pt x="2341786" y="800030"/>
                  </a:cubicBezTo>
                  <a:cubicBezTo>
                    <a:pt x="2333609" y="808206"/>
                    <a:pt x="2322520" y="812800"/>
                    <a:pt x="2310956" y="812800"/>
                  </a:cubicBezTo>
                  <a:lnTo>
                    <a:pt x="43600" y="812800"/>
                  </a:lnTo>
                  <a:cubicBezTo>
                    <a:pt x="32036" y="812800"/>
                    <a:pt x="20947" y="808206"/>
                    <a:pt x="12770" y="800030"/>
                  </a:cubicBezTo>
                  <a:cubicBezTo>
                    <a:pt x="4594" y="791854"/>
                    <a:pt x="0" y="780764"/>
                    <a:pt x="0" y="769200"/>
                  </a:cubicBezTo>
                  <a:lnTo>
                    <a:pt x="0" y="43600"/>
                  </a:lnTo>
                  <a:cubicBezTo>
                    <a:pt x="0" y="32036"/>
                    <a:pt x="4594" y="20947"/>
                    <a:pt x="12770" y="12770"/>
                  </a:cubicBezTo>
                  <a:cubicBezTo>
                    <a:pt x="20947" y="4594"/>
                    <a:pt x="32036" y="0"/>
                    <a:pt x="43600" y="0"/>
                  </a:cubicBezTo>
                  <a:close/>
                </a:path>
              </a:pathLst>
            </a:custGeom>
            <a:solidFill>
              <a:srgbClr val="D9D9D9"/>
            </a:solidFill>
          </p:spPr>
        </p:sp>
        <p:sp>
          <p:nvSpPr>
            <p:cNvPr id="39" name="TextBox 39"/>
            <p:cNvSpPr txBox="1"/>
            <p:nvPr/>
          </p:nvSpPr>
          <p:spPr>
            <a:xfrm>
              <a:off x="0" y="-95250"/>
              <a:ext cx="2354556" cy="9080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4199"/>
                </a:lnSpc>
              </a:pPr>
              <a:r>
                <a:rPr lang="en-US" sz="2999" dirty="0" err="1">
                  <a:solidFill>
                    <a:srgbClr val="000000"/>
                  </a:solidFill>
                  <a:latin typeface="AC Soft Icecream"/>
                </a:rPr>
                <a:t>Antibiotika</a:t>
              </a:r>
              <a:r>
                <a:rPr lang="en-US" sz="29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999" dirty="0" err="1">
                  <a:solidFill>
                    <a:srgbClr val="000000"/>
                  </a:solidFill>
                  <a:latin typeface="AC Soft Icecream"/>
                </a:rPr>
                <a:t>bekämpen</a:t>
              </a:r>
              <a:r>
                <a:rPr lang="en-US" sz="29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999" dirty="0" err="1">
                  <a:solidFill>
                    <a:srgbClr val="000000"/>
                  </a:solidFill>
                  <a:latin typeface="AC Soft Icecream"/>
                </a:rPr>
                <a:t>Bakterien</a:t>
              </a:r>
              <a:r>
                <a:rPr lang="en-US" sz="2999" dirty="0">
                  <a:solidFill>
                    <a:srgbClr val="000000"/>
                  </a:solidFill>
                  <a:latin typeface="AC Soft Icecream"/>
                </a:rPr>
                <a:t>. Sie </a:t>
              </a:r>
              <a:r>
                <a:rPr lang="en-US" sz="2999" dirty="0" err="1">
                  <a:solidFill>
                    <a:srgbClr val="000000"/>
                  </a:solidFill>
                  <a:latin typeface="AC Soft Icecream"/>
                </a:rPr>
                <a:t>sind</a:t>
              </a:r>
              <a:r>
                <a:rPr lang="en-US" sz="29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999" dirty="0" err="1">
                  <a:solidFill>
                    <a:srgbClr val="000000"/>
                  </a:solidFill>
                  <a:latin typeface="AC Soft Icecream"/>
                </a:rPr>
                <a:t>wirkunsglos</a:t>
              </a:r>
              <a:r>
                <a:rPr lang="en-US" sz="29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999" dirty="0" err="1">
                  <a:solidFill>
                    <a:srgbClr val="000000"/>
                  </a:solidFill>
                  <a:latin typeface="AC Soft Icecream"/>
                </a:rPr>
                <a:t>bei</a:t>
              </a:r>
              <a:r>
                <a:rPr lang="en-US" sz="2999" dirty="0">
                  <a:solidFill>
                    <a:srgbClr val="000000"/>
                  </a:solidFill>
                  <a:latin typeface="AC Soft Icecream"/>
                </a:rPr>
                <a:t> Viren.</a:t>
              </a:r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7560000" cy="10692000"/>
            <a:chOff x="0" y="0"/>
            <a:chExt cx="2709333" cy="3831771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709333" cy="3831772"/>
            </a:xfrm>
            <a:custGeom>
              <a:avLst/>
              <a:gdLst/>
              <a:ahLst/>
              <a:cxnLst/>
              <a:rect l="l" t="t" r="r" b="b"/>
              <a:pathLst>
                <a:path w="2709333" h="3831772">
                  <a:moveTo>
                    <a:pt x="0" y="0"/>
                  </a:moveTo>
                  <a:lnTo>
                    <a:pt x="2709333" y="0"/>
                  </a:lnTo>
                  <a:lnTo>
                    <a:pt x="2709333" y="3831772"/>
                  </a:lnTo>
                  <a:lnTo>
                    <a:pt x="0" y="3831772"/>
                  </a:lnTo>
                  <a:close/>
                </a:path>
              </a:pathLst>
            </a:custGeom>
            <a:solidFill>
              <a:srgbClr val="D9D9D9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2709333" cy="386034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95714" y="214816"/>
            <a:ext cx="7168573" cy="10262369"/>
            <a:chOff x="0" y="0"/>
            <a:chExt cx="2569055" cy="3677801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569055" cy="3677801"/>
            </a:xfrm>
            <a:custGeom>
              <a:avLst/>
              <a:gdLst/>
              <a:ahLst/>
              <a:cxnLst/>
              <a:rect l="l" t="t" r="r" b="b"/>
              <a:pathLst>
                <a:path w="2569055" h="3677801">
                  <a:moveTo>
                    <a:pt x="0" y="0"/>
                  </a:moveTo>
                  <a:lnTo>
                    <a:pt x="2569055" y="0"/>
                  </a:lnTo>
                  <a:lnTo>
                    <a:pt x="2569055" y="3677801"/>
                  </a:lnTo>
                  <a:lnTo>
                    <a:pt x="0" y="3677801"/>
                  </a:lnTo>
                  <a:close/>
                </a:path>
              </a:pathLst>
            </a:custGeom>
            <a:solidFill>
              <a:srgbClr val="A6A6A6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569055" cy="37063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443217" y="0"/>
            <a:ext cx="6698316" cy="1970912"/>
            <a:chOff x="0" y="0"/>
            <a:chExt cx="2400525" cy="70633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2400525" cy="706330"/>
            </a:xfrm>
            <a:custGeom>
              <a:avLst/>
              <a:gdLst/>
              <a:ahLst/>
              <a:cxnLst/>
              <a:rect l="l" t="t" r="r" b="b"/>
              <a:pathLst>
                <a:path w="2400525" h="706330">
                  <a:moveTo>
                    <a:pt x="45076" y="0"/>
                  </a:moveTo>
                  <a:lnTo>
                    <a:pt x="2355449" y="0"/>
                  </a:lnTo>
                  <a:cubicBezTo>
                    <a:pt x="2380344" y="0"/>
                    <a:pt x="2400525" y="20181"/>
                    <a:pt x="2400525" y="45076"/>
                  </a:cubicBezTo>
                  <a:lnTo>
                    <a:pt x="2400525" y="661254"/>
                  </a:lnTo>
                  <a:cubicBezTo>
                    <a:pt x="2400525" y="673209"/>
                    <a:pt x="2395776" y="684674"/>
                    <a:pt x="2387323" y="693128"/>
                  </a:cubicBezTo>
                  <a:cubicBezTo>
                    <a:pt x="2378869" y="701581"/>
                    <a:pt x="2367404" y="706330"/>
                    <a:pt x="2355449" y="706330"/>
                  </a:cubicBezTo>
                  <a:lnTo>
                    <a:pt x="45076" y="706330"/>
                  </a:lnTo>
                  <a:cubicBezTo>
                    <a:pt x="20181" y="706330"/>
                    <a:pt x="0" y="686149"/>
                    <a:pt x="0" y="661254"/>
                  </a:cubicBezTo>
                  <a:lnTo>
                    <a:pt x="0" y="45076"/>
                  </a:lnTo>
                  <a:cubicBezTo>
                    <a:pt x="0" y="20181"/>
                    <a:pt x="20181" y="0"/>
                    <a:pt x="45076" y="0"/>
                  </a:cubicBezTo>
                  <a:close/>
                </a:path>
              </a:pathLst>
            </a:custGeom>
            <a:solidFill>
              <a:srgbClr val="D9D9D9"/>
            </a:solidFill>
          </p:spPr>
        </p:sp>
        <p:sp>
          <p:nvSpPr>
            <p:cNvPr id="10" name="TextBox 10"/>
            <p:cNvSpPr txBox="1"/>
            <p:nvPr/>
          </p:nvSpPr>
          <p:spPr>
            <a:xfrm>
              <a:off x="0" y="-123825"/>
              <a:ext cx="2400525" cy="83015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5880"/>
                </a:lnSpc>
              </a:pPr>
              <a:r>
                <a:rPr lang="en-US" sz="4200" dirty="0" err="1">
                  <a:solidFill>
                    <a:srgbClr val="000000"/>
                  </a:solidFill>
                  <a:latin typeface="AC Soft Icecream"/>
                </a:rPr>
                <a:t>Antibiotika</a:t>
              </a:r>
              <a:endParaRPr lang="en-US" sz="4200" dirty="0">
                <a:solidFill>
                  <a:srgbClr val="000000"/>
                </a:solidFill>
                <a:latin typeface="AC Soft Icecream"/>
              </a:endParaRPr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826521" y="2230182"/>
            <a:ext cx="5977479" cy="3707098"/>
            <a:chOff x="0" y="0"/>
            <a:chExt cx="1260114" cy="781494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1260114" cy="781494"/>
            </a:xfrm>
            <a:custGeom>
              <a:avLst/>
              <a:gdLst/>
              <a:ahLst/>
              <a:cxnLst/>
              <a:rect l="l" t="t" r="r" b="b"/>
              <a:pathLst>
                <a:path w="1260114" h="781494">
                  <a:moveTo>
                    <a:pt x="45331" y="0"/>
                  </a:moveTo>
                  <a:lnTo>
                    <a:pt x="1214783" y="0"/>
                  </a:lnTo>
                  <a:cubicBezTo>
                    <a:pt x="1226805" y="0"/>
                    <a:pt x="1238335" y="4776"/>
                    <a:pt x="1246837" y="13277"/>
                  </a:cubicBezTo>
                  <a:cubicBezTo>
                    <a:pt x="1255338" y="21779"/>
                    <a:pt x="1260114" y="33309"/>
                    <a:pt x="1260114" y="45331"/>
                  </a:cubicBezTo>
                  <a:lnTo>
                    <a:pt x="1260114" y="736163"/>
                  </a:lnTo>
                  <a:cubicBezTo>
                    <a:pt x="1260114" y="761199"/>
                    <a:pt x="1239818" y="781494"/>
                    <a:pt x="1214783" y="781494"/>
                  </a:cubicBezTo>
                  <a:lnTo>
                    <a:pt x="45331" y="781494"/>
                  </a:lnTo>
                  <a:cubicBezTo>
                    <a:pt x="20296" y="781494"/>
                    <a:pt x="0" y="761199"/>
                    <a:pt x="0" y="736163"/>
                  </a:cubicBezTo>
                  <a:lnTo>
                    <a:pt x="0" y="45331"/>
                  </a:lnTo>
                  <a:cubicBezTo>
                    <a:pt x="0" y="20296"/>
                    <a:pt x="20296" y="0"/>
                    <a:pt x="45331" y="0"/>
                  </a:cubicBezTo>
                  <a:close/>
                </a:path>
              </a:pathLst>
            </a:custGeom>
            <a:blipFill>
              <a:blip r:embed="rId2"/>
              <a:stretch>
                <a:fillRect t="-55541" b="-55541"/>
              </a:stretch>
            </a:blipFill>
            <a:ln w="85725" cap="rnd">
              <a:solidFill>
                <a:srgbClr val="FFFFFF"/>
              </a:solidFill>
              <a:prstDash val="solid"/>
              <a:round/>
            </a:ln>
          </p:spPr>
        </p:sp>
      </p:grpSp>
      <p:grpSp>
        <p:nvGrpSpPr>
          <p:cNvPr id="13" name="Group 13"/>
          <p:cNvGrpSpPr/>
          <p:nvPr/>
        </p:nvGrpSpPr>
        <p:grpSpPr>
          <a:xfrm>
            <a:off x="443217" y="6514958"/>
            <a:ext cx="6698316" cy="1286365"/>
            <a:chOff x="0" y="0"/>
            <a:chExt cx="2317663" cy="445091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2317663" cy="445091"/>
            </a:xfrm>
            <a:custGeom>
              <a:avLst/>
              <a:gdLst/>
              <a:ahLst/>
              <a:cxnLst/>
              <a:rect l="l" t="t" r="r" b="b"/>
              <a:pathLst>
                <a:path w="2317663" h="445091">
                  <a:moveTo>
                    <a:pt x="26583" y="0"/>
                  </a:moveTo>
                  <a:lnTo>
                    <a:pt x="2291079" y="0"/>
                  </a:lnTo>
                  <a:cubicBezTo>
                    <a:pt x="2305761" y="0"/>
                    <a:pt x="2317663" y="11902"/>
                    <a:pt x="2317663" y="26583"/>
                  </a:cubicBezTo>
                  <a:lnTo>
                    <a:pt x="2317663" y="418508"/>
                  </a:lnTo>
                  <a:cubicBezTo>
                    <a:pt x="2317663" y="425558"/>
                    <a:pt x="2314862" y="432320"/>
                    <a:pt x="2309877" y="437305"/>
                  </a:cubicBezTo>
                  <a:cubicBezTo>
                    <a:pt x="2304891" y="442290"/>
                    <a:pt x="2298130" y="445091"/>
                    <a:pt x="2291079" y="445091"/>
                  </a:cubicBezTo>
                  <a:lnTo>
                    <a:pt x="26583" y="445091"/>
                  </a:lnTo>
                  <a:cubicBezTo>
                    <a:pt x="19533" y="445091"/>
                    <a:pt x="12771" y="442290"/>
                    <a:pt x="7786" y="437305"/>
                  </a:cubicBezTo>
                  <a:cubicBezTo>
                    <a:pt x="2801" y="432320"/>
                    <a:pt x="0" y="425558"/>
                    <a:pt x="0" y="418508"/>
                  </a:cubicBezTo>
                  <a:lnTo>
                    <a:pt x="0" y="26583"/>
                  </a:lnTo>
                  <a:cubicBezTo>
                    <a:pt x="0" y="19533"/>
                    <a:pt x="2801" y="12771"/>
                    <a:pt x="7786" y="7786"/>
                  </a:cubicBezTo>
                  <a:cubicBezTo>
                    <a:pt x="12771" y="2801"/>
                    <a:pt x="19533" y="0"/>
                    <a:pt x="26583" y="0"/>
                  </a:cubicBezTo>
                  <a:close/>
                </a:path>
              </a:pathLst>
            </a:custGeom>
            <a:solidFill>
              <a:srgbClr val="D9D9D9"/>
            </a:solidFill>
            <a:ln w="104775" cap="rnd">
              <a:solidFill>
                <a:srgbClr val="FFFFFF"/>
              </a:solidFill>
              <a:prstDash val="solid"/>
              <a:round/>
            </a:ln>
          </p:spPr>
        </p:sp>
        <p:sp>
          <p:nvSpPr>
            <p:cNvPr id="15" name="TextBox 15"/>
            <p:cNvSpPr txBox="1"/>
            <p:nvPr/>
          </p:nvSpPr>
          <p:spPr>
            <a:xfrm>
              <a:off x="0" y="0"/>
              <a:ext cx="2317663" cy="44509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"/>
                </a:lnSpc>
              </a:pPr>
              <a:endParaRPr/>
            </a:p>
          </p:txBody>
        </p:sp>
      </p:grpSp>
      <p:grpSp>
        <p:nvGrpSpPr>
          <p:cNvPr id="16" name="Group 16"/>
          <p:cNvGrpSpPr/>
          <p:nvPr/>
        </p:nvGrpSpPr>
        <p:grpSpPr>
          <a:xfrm>
            <a:off x="826521" y="6612464"/>
            <a:ext cx="1062721" cy="1062721"/>
            <a:chOff x="0" y="0"/>
            <a:chExt cx="812800" cy="812800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18" name="TextBox 18"/>
            <p:cNvSpPr txBox="1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"/>
                </a:lnSpc>
              </a:pPr>
              <a:endParaRPr/>
            </a:p>
          </p:txBody>
        </p:sp>
      </p:grpSp>
      <p:grpSp>
        <p:nvGrpSpPr>
          <p:cNvPr id="19" name="Group 19"/>
          <p:cNvGrpSpPr/>
          <p:nvPr/>
        </p:nvGrpSpPr>
        <p:grpSpPr>
          <a:xfrm>
            <a:off x="2054983" y="6626780"/>
            <a:ext cx="1062721" cy="1062721"/>
            <a:chOff x="0" y="0"/>
            <a:chExt cx="812800" cy="812800"/>
          </a:xfrm>
        </p:grpSpPr>
        <p:sp>
          <p:nvSpPr>
            <p:cNvPr id="20" name="Freeform 20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21" name="TextBox 21"/>
            <p:cNvSpPr txBox="1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"/>
                </a:lnSpc>
              </a:pPr>
              <a:endParaRPr/>
            </a:p>
          </p:txBody>
        </p:sp>
      </p:grpSp>
      <p:grpSp>
        <p:nvGrpSpPr>
          <p:cNvPr id="22" name="Group 22"/>
          <p:cNvGrpSpPr/>
          <p:nvPr/>
        </p:nvGrpSpPr>
        <p:grpSpPr>
          <a:xfrm>
            <a:off x="3283446" y="6626780"/>
            <a:ext cx="1062721" cy="1062721"/>
            <a:chOff x="0" y="0"/>
            <a:chExt cx="812800" cy="812800"/>
          </a:xfrm>
        </p:grpSpPr>
        <p:sp>
          <p:nvSpPr>
            <p:cNvPr id="23" name="Freeform 23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24" name="TextBox 24"/>
            <p:cNvSpPr txBox="1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"/>
                </a:lnSpc>
              </a:pPr>
              <a:endParaRPr/>
            </a:p>
          </p:txBody>
        </p:sp>
      </p:grpSp>
      <p:grpSp>
        <p:nvGrpSpPr>
          <p:cNvPr id="25" name="Group 25"/>
          <p:cNvGrpSpPr/>
          <p:nvPr/>
        </p:nvGrpSpPr>
        <p:grpSpPr>
          <a:xfrm>
            <a:off x="4520647" y="6612464"/>
            <a:ext cx="1062721" cy="1062721"/>
            <a:chOff x="0" y="0"/>
            <a:chExt cx="812800" cy="812800"/>
          </a:xfrm>
        </p:grpSpPr>
        <p:sp>
          <p:nvSpPr>
            <p:cNvPr id="26" name="Freeform 26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27" name="TextBox 27"/>
            <p:cNvSpPr txBox="1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"/>
                </a:lnSpc>
              </a:pPr>
              <a:endParaRPr/>
            </a:p>
          </p:txBody>
        </p:sp>
      </p:grpSp>
      <p:grpSp>
        <p:nvGrpSpPr>
          <p:cNvPr id="28" name="Group 28"/>
          <p:cNvGrpSpPr/>
          <p:nvPr/>
        </p:nvGrpSpPr>
        <p:grpSpPr>
          <a:xfrm>
            <a:off x="5749109" y="6626780"/>
            <a:ext cx="1062721" cy="1062721"/>
            <a:chOff x="0" y="0"/>
            <a:chExt cx="812800" cy="812800"/>
          </a:xfrm>
        </p:grpSpPr>
        <p:sp>
          <p:nvSpPr>
            <p:cNvPr id="29" name="Freeform 29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5757"/>
            </a:solidFill>
          </p:spPr>
        </p:sp>
        <p:sp>
          <p:nvSpPr>
            <p:cNvPr id="30" name="TextBox 30"/>
            <p:cNvSpPr txBox="1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"/>
                </a:lnSpc>
              </a:pPr>
              <a:endParaRPr/>
            </a:p>
          </p:txBody>
        </p:sp>
      </p:grpSp>
      <p:sp>
        <p:nvSpPr>
          <p:cNvPr id="31" name="TextBox 31"/>
          <p:cNvSpPr txBox="1"/>
          <p:nvPr/>
        </p:nvSpPr>
        <p:spPr>
          <a:xfrm>
            <a:off x="1104738" y="6493430"/>
            <a:ext cx="506287" cy="1116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744"/>
              </a:lnSpc>
            </a:pPr>
            <a:r>
              <a:rPr lang="en-US" sz="6960">
                <a:solidFill>
                  <a:srgbClr val="000000"/>
                </a:solidFill>
                <a:latin typeface="Noto Sans Bold"/>
              </a:rPr>
              <a:t>1</a:t>
            </a:r>
          </a:p>
        </p:txBody>
      </p:sp>
      <p:sp>
        <p:nvSpPr>
          <p:cNvPr id="32" name="TextBox 32"/>
          <p:cNvSpPr txBox="1"/>
          <p:nvPr/>
        </p:nvSpPr>
        <p:spPr>
          <a:xfrm>
            <a:off x="2333200" y="6493430"/>
            <a:ext cx="506287" cy="1116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744"/>
              </a:lnSpc>
            </a:pPr>
            <a:r>
              <a:rPr lang="en-US" sz="6960">
                <a:solidFill>
                  <a:srgbClr val="000000"/>
                </a:solidFill>
                <a:latin typeface="Noto Sans Bold"/>
              </a:rPr>
              <a:t>2</a:t>
            </a:r>
          </a:p>
        </p:txBody>
      </p:sp>
      <p:sp>
        <p:nvSpPr>
          <p:cNvPr id="33" name="TextBox 33"/>
          <p:cNvSpPr txBox="1"/>
          <p:nvPr/>
        </p:nvSpPr>
        <p:spPr>
          <a:xfrm>
            <a:off x="3566032" y="6479114"/>
            <a:ext cx="506287" cy="1116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744"/>
              </a:lnSpc>
            </a:pPr>
            <a:r>
              <a:rPr lang="en-US" sz="6960">
                <a:solidFill>
                  <a:srgbClr val="000000"/>
                </a:solidFill>
                <a:latin typeface="Noto Sans Bold"/>
              </a:rPr>
              <a:t>3</a:t>
            </a:r>
          </a:p>
        </p:txBody>
      </p:sp>
      <p:sp>
        <p:nvSpPr>
          <p:cNvPr id="34" name="TextBox 34"/>
          <p:cNvSpPr txBox="1"/>
          <p:nvPr/>
        </p:nvSpPr>
        <p:spPr>
          <a:xfrm>
            <a:off x="4798864" y="6479114"/>
            <a:ext cx="506287" cy="1116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744"/>
              </a:lnSpc>
            </a:pPr>
            <a:r>
              <a:rPr lang="en-US" sz="6960">
                <a:solidFill>
                  <a:srgbClr val="000000"/>
                </a:solidFill>
                <a:latin typeface="Noto Sans Bold"/>
              </a:rPr>
              <a:t>4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6027326" y="6479114"/>
            <a:ext cx="506287" cy="1116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744"/>
              </a:lnSpc>
            </a:pPr>
            <a:r>
              <a:rPr lang="en-US" sz="6960">
                <a:solidFill>
                  <a:srgbClr val="000000"/>
                </a:solidFill>
                <a:latin typeface="Noto Sans Bold"/>
              </a:rPr>
              <a:t>5</a:t>
            </a:r>
          </a:p>
        </p:txBody>
      </p:sp>
      <p:sp>
        <p:nvSpPr>
          <p:cNvPr id="36" name="TextBox 36"/>
          <p:cNvSpPr txBox="1"/>
          <p:nvPr/>
        </p:nvSpPr>
        <p:spPr>
          <a:xfrm>
            <a:off x="2393394" y="5908959"/>
            <a:ext cx="2761777" cy="62837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872"/>
              </a:lnSpc>
            </a:pPr>
            <a:r>
              <a:rPr lang="en-US" sz="3480" dirty="0" err="1">
                <a:solidFill>
                  <a:srgbClr val="FFFFFF"/>
                </a:solidFill>
                <a:latin typeface="AC Soft Icecream"/>
              </a:rPr>
              <a:t>Wirksamkeit</a:t>
            </a:r>
            <a:endParaRPr lang="en-US" sz="3480" dirty="0">
              <a:solidFill>
                <a:srgbClr val="FFFFFF"/>
              </a:solidFill>
              <a:latin typeface="AC Soft Icecream"/>
            </a:endParaRPr>
          </a:p>
        </p:txBody>
      </p:sp>
      <p:grpSp>
        <p:nvGrpSpPr>
          <p:cNvPr id="37" name="Group 37"/>
          <p:cNvGrpSpPr/>
          <p:nvPr/>
        </p:nvGrpSpPr>
        <p:grpSpPr>
          <a:xfrm>
            <a:off x="571488" y="7906098"/>
            <a:ext cx="6570045" cy="2268000"/>
            <a:chOff x="0" y="0"/>
            <a:chExt cx="2354556" cy="812800"/>
          </a:xfrm>
        </p:grpSpPr>
        <p:sp>
          <p:nvSpPr>
            <p:cNvPr id="38" name="Freeform 38"/>
            <p:cNvSpPr/>
            <p:nvPr/>
          </p:nvSpPr>
          <p:spPr>
            <a:xfrm>
              <a:off x="0" y="0"/>
              <a:ext cx="2354556" cy="812800"/>
            </a:xfrm>
            <a:custGeom>
              <a:avLst/>
              <a:gdLst/>
              <a:ahLst/>
              <a:cxnLst/>
              <a:rect l="l" t="t" r="r" b="b"/>
              <a:pathLst>
                <a:path w="2354556" h="812800">
                  <a:moveTo>
                    <a:pt x="43600" y="0"/>
                  </a:moveTo>
                  <a:lnTo>
                    <a:pt x="2310956" y="0"/>
                  </a:lnTo>
                  <a:cubicBezTo>
                    <a:pt x="2322520" y="0"/>
                    <a:pt x="2333609" y="4594"/>
                    <a:pt x="2341786" y="12770"/>
                  </a:cubicBezTo>
                  <a:cubicBezTo>
                    <a:pt x="2349962" y="20947"/>
                    <a:pt x="2354556" y="32036"/>
                    <a:pt x="2354556" y="43600"/>
                  </a:cubicBezTo>
                  <a:lnTo>
                    <a:pt x="2354556" y="769200"/>
                  </a:lnTo>
                  <a:cubicBezTo>
                    <a:pt x="2354556" y="780764"/>
                    <a:pt x="2349962" y="791854"/>
                    <a:pt x="2341786" y="800030"/>
                  </a:cubicBezTo>
                  <a:cubicBezTo>
                    <a:pt x="2333609" y="808206"/>
                    <a:pt x="2322520" y="812800"/>
                    <a:pt x="2310956" y="812800"/>
                  </a:cubicBezTo>
                  <a:lnTo>
                    <a:pt x="43600" y="812800"/>
                  </a:lnTo>
                  <a:cubicBezTo>
                    <a:pt x="32036" y="812800"/>
                    <a:pt x="20947" y="808206"/>
                    <a:pt x="12770" y="800030"/>
                  </a:cubicBezTo>
                  <a:cubicBezTo>
                    <a:pt x="4594" y="791854"/>
                    <a:pt x="0" y="780764"/>
                    <a:pt x="0" y="769200"/>
                  </a:cubicBezTo>
                  <a:lnTo>
                    <a:pt x="0" y="43600"/>
                  </a:lnTo>
                  <a:cubicBezTo>
                    <a:pt x="0" y="32036"/>
                    <a:pt x="4594" y="20947"/>
                    <a:pt x="12770" y="12770"/>
                  </a:cubicBezTo>
                  <a:cubicBezTo>
                    <a:pt x="20947" y="4594"/>
                    <a:pt x="32036" y="0"/>
                    <a:pt x="43600" y="0"/>
                  </a:cubicBezTo>
                  <a:close/>
                </a:path>
              </a:pathLst>
            </a:custGeom>
            <a:solidFill>
              <a:srgbClr val="D9D9D9"/>
            </a:solidFill>
          </p:spPr>
        </p:sp>
        <p:sp>
          <p:nvSpPr>
            <p:cNvPr id="39" name="TextBox 39"/>
            <p:cNvSpPr txBox="1"/>
            <p:nvPr/>
          </p:nvSpPr>
          <p:spPr>
            <a:xfrm>
              <a:off x="0" y="-95250"/>
              <a:ext cx="2354556" cy="9080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4199"/>
                </a:lnSpc>
              </a:pPr>
              <a:r>
                <a:rPr lang="en-US" sz="2999" dirty="0" err="1">
                  <a:solidFill>
                    <a:srgbClr val="000000"/>
                  </a:solidFill>
                  <a:latin typeface="AC Soft Icecream"/>
                </a:rPr>
                <a:t>Antibiotika</a:t>
              </a:r>
              <a:r>
                <a:rPr lang="en-US" sz="29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999" dirty="0" err="1">
                  <a:solidFill>
                    <a:srgbClr val="000000"/>
                  </a:solidFill>
                  <a:latin typeface="AC Soft Icecream"/>
                </a:rPr>
                <a:t>bekämpen</a:t>
              </a:r>
              <a:r>
                <a:rPr lang="en-US" sz="29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999" dirty="0" err="1">
                  <a:solidFill>
                    <a:srgbClr val="000000"/>
                  </a:solidFill>
                  <a:latin typeface="AC Soft Icecream"/>
                </a:rPr>
                <a:t>Bakterien</a:t>
              </a:r>
              <a:r>
                <a:rPr lang="en-US" sz="2999" dirty="0">
                  <a:solidFill>
                    <a:srgbClr val="000000"/>
                  </a:solidFill>
                  <a:latin typeface="AC Soft Icecream"/>
                </a:rPr>
                <a:t>. Sie </a:t>
              </a:r>
              <a:r>
                <a:rPr lang="en-US" sz="2999" dirty="0" err="1">
                  <a:solidFill>
                    <a:srgbClr val="000000"/>
                  </a:solidFill>
                  <a:latin typeface="AC Soft Icecream"/>
                </a:rPr>
                <a:t>sind</a:t>
              </a:r>
              <a:r>
                <a:rPr lang="en-US" sz="29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999" dirty="0" err="1">
                  <a:solidFill>
                    <a:srgbClr val="000000"/>
                  </a:solidFill>
                  <a:latin typeface="AC Soft Icecream"/>
                </a:rPr>
                <a:t>wirkunsglos</a:t>
              </a:r>
              <a:r>
                <a:rPr lang="en-US" sz="29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999" dirty="0" err="1">
                  <a:solidFill>
                    <a:srgbClr val="000000"/>
                  </a:solidFill>
                  <a:latin typeface="AC Soft Icecream"/>
                </a:rPr>
                <a:t>bei</a:t>
              </a:r>
              <a:r>
                <a:rPr lang="en-US" sz="2999" dirty="0">
                  <a:solidFill>
                    <a:srgbClr val="000000"/>
                  </a:solidFill>
                  <a:latin typeface="AC Soft Icecream"/>
                </a:rPr>
                <a:t> Viren.</a:t>
              </a: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7560000" cy="10692000"/>
            <a:chOff x="0" y="0"/>
            <a:chExt cx="2709333" cy="3831771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709333" cy="3831772"/>
            </a:xfrm>
            <a:custGeom>
              <a:avLst/>
              <a:gdLst/>
              <a:ahLst/>
              <a:cxnLst/>
              <a:rect l="l" t="t" r="r" b="b"/>
              <a:pathLst>
                <a:path w="2709333" h="3831772">
                  <a:moveTo>
                    <a:pt x="0" y="0"/>
                  </a:moveTo>
                  <a:lnTo>
                    <a:pt x="2709333" y="0"/>
                  </a:lnTo>
                  <a:lnTo>
                    <a:pt x="2709333" y="3831772"/>
                  </a:lnTo>
                  <a:lnTo>
                    <a:pt x="0" y="3831772"/>
                  </a:lnTo>
                  <a:close/>
                </a:path>
              </a:pathLst>
            </a:custGeom>
            <a:solidFill>
              <a:srgbClr val="D9D9D9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2709333" cy="386034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95714" y="214816"/>
            <a:ext cx="7168573" cy="10262369"/>
            <a:chOff x="0" y="0"/>
            <a:chExt cx="2569055" cy="3677801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569055" cy="3677801"/>
            </a:xfrm>
            <a:custGeom>
              <a:avLst/>
              <a:gdLst/>
              <a:ahLst/>
              <a:cxnLst/>
              <a:rect l="l" t="t" r="r" b="b"/>
              <a:pathLst>
                <a:path w="2569055" h="3677801">
                  <a:moveTo>
                    <a:pt x="0" y="0"/>
                  </a:moveTo>
                  <a:lnTo>
                    <a:pt x="2569055" y="0"/>
                  </a:lnTo>
                  <a:lnTo>
                    <a:pt x="2569055" y="3677801"/>
                  </a:lnTo>
                  <a:lnTo>
                    <a:pt x="0" y="3677801"/>
                  </a:lnTo>
                  <a:close/>
                </a:path>
              </a:pathLst>
            </a:custGeom>
            <a:solidFill>
              <a:srgbClr val="A6A6A6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569055" cy="37063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443217" y="0"/>
            <a:ext cx="6698316" cy="1970912"/>
            <a:chOff x="0" y="0"/>
            <a:chExt cx="2400525" cy="70633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2400525" cy="706330"/>
            </a:xfrm>
            <a:custGeom>
              <a:avLst/>
              <a:gdLst/>
              <a:ahLst/>
              <a:cxnLst/>
              <a:rect l="l" t="t" r="r" b="b"/>
              <a:pathLst>
                <a:path w="2400525" h="706330">
                  <a:moveTo>
                    <a:pt x="45076" y="0"/>
                  </a:moveTo>
                  <a:lnTo>
                    <a:pt x="2355449" y="0"/>
                  </a:lnTo>
                  <a:cubicBezTo>
                    <a:pt x="2380344" y="0"/>
                    <a:pt x="2400525" y="20181"/>
                    <a:pt x="2400525" y="45076"/>
                  </a:cubicBezTo>
                  <a:lnTo>
                    <a:pt x="2400525" y="661254"/>
                  </a:lnTo>
                  <a:cubicBezTo>
                    <a:pt x="2400525" y="673209"/>
                    <a:pt x="2395776" y="684674"/>
                    <a:pt x="2387323" y="693128"/>
                  </a:cubicBezTo>
                  <a:cubicBezTo>
                    <a:pt x="2378869" y="701581"/>
                    <a:pt x="2367404" y="706330"/>
                    <a:pt x="2355449" y="706330"/>
                  </a:cubicBezTo>
                  <a:lnTo>
                    <a:pt x="45076" y="706330"/>
                  </a:lnTo>
                  <a:cubicBezTo>
                    <a:pt x="20181" y="706330"/>
                    <a:pt x="0" y="686149"/>
                    <a:pt x="0" y="661254"/>
                  </a:cubicBezTo>
                  <a:lnTo>
                    <a:pt x="0" y="45076"/>
                  </a:lnTo>
                  <a:cubicBezTo>
                    <a:pt x="0" y="20181"/>
                    <a:pt x="20181" y="0"/>
                    <a:pt x="45076" y="0"/>
                  </a:cubicBezTo>
                  <a:close/>
                </a:path>
              </a:pathLst>
            </a:custGeom>
            <a:solidFill>
              <a:srgbClr val="D9D9D9"/>
            </a:solidFill>
          </p:spPr>
        </p:sp>
        <p:sp>
          <p:nvSpPr>
            <p:cNvPr id="10" name="TextBox 10"/>
            <p:cNvSpPr txBox="1"/>
            <p:nvPr/>
          </p:nvSpPr>
          <p:spPr>
            <a:xfrm>
              <a:off x="0" y="-123825"/>
              <a:ext cx="2400525" cy="83015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5880"/>
                </a:lnSpc>
              </a:pPr>
              <a:r>
                <a:rPr lang="en-US" sz="4200" dirty="0" err="1">
                  <a:solidFill>
                    <a:srgbClr val="000000"/>
                  </a:solidFill>
                  <a:latin typeface="AC Soft Icecream"/>
                </a:rPr>
                <a:t>Antibiotika</a:t>
              </a:r>
              <a:endParaRPr lang="en-US" sz="4200" dirty="0">
                <a:solidFill>
                  <a:srgbClr val="000000"/>
                </a:solidFill>
                <a:latin typeface="AC Soft Icecream"/>
              </a:endParaRPr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826521" y="2230182"/>
            <a:ext cx="5977479" cy="3707098"/>
            <a:chOff x="0" y="0"/>
            <a:chExt cx="1260114" cy="781494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1260114" cy="781494"/>
            </a:xfrm>
            <a:custGeom>
              <a:avLst/>
              <a:gdLst/>
              <a:ahLst/>
              <a:cxnLst/>
              <a:rect l="l" t="t" r="r" b="b"/>
              <a:pathLst>
                <a:path w="1260114" h="781494">
                  <a:moveTo>
                    <a:pt x="45331" y="0"/>
                  </a:moveTo>
                  <a:lnTo>
                    <a:pt x="1214783" y="0"/>
                  </a:lnTo>
                  <a:cubicBezTo>
                    <a:pt x="1226805" y="0"/>
                    <a:pt x="1238335" y="4776"/>
                    <a:pt x="1246837" y="13277"/>
                  </a:cubicBezTo>
                  <a:cubicBezTo>
                    <a:pt x="1255338" y="21779"/>
                    <a:pt x="1260114" y="33309"/>
                    <a:pt x="1260114" y="45331"/>
                  </a:cubicBezTo>
                  <a:lnTo>
                    <a:pt x="1260114" y="736163"/>
                  </a:lnTo>
                  <a:cubicBezTo>
                    <a:pt x="1260114" y="761199"/>
                    <a:pt x="1239818" y="781494"/>
                    <a:pt x="1214783" y="781494"/>
                  </a:cubicBezTo>
                  <a:lnTo>
                    <a:pt x="45331" y="781494"/>
                  </a:lnTo>
                  <a:cubicBezTo>
                    <a:pt x="20296" y="781494"/>
                    <a:pt x="0" y="761199"/>
                    <a:pt x="0" y="736163"/>
                  </a:cubicBezTo>
                  <a:lnTo>
                    <a:pt x="0" y="45331"/>
                  </a:lnTo>
                  <a:cubicBezTo>
                    <a:pt x="0" y="20296"/>
                    <a:pt x="20296" y="0"/>
                    <a:pt x="45331" y="0"/>
                  </a:cubicBezTo>
                  <a:close/>
                </a:path>
              </a:pathLst>
            </a:custGeom>
            <a:blipFill>
              <a:blip r:embed="rId2"/>
              <a:stretch>
                <a:fillRect t="-55541" b="-55541"/>
              </a:stretch>
            </a:blipFill>
            <a:ln w="85725" cap="rnd">
              <a:solidFill>
                <a:srgbClr val="FFFFFF"/>
              </a:solidFill>
              <a:prstDash val="solid"/>
              <a:round/>
            </a:ln>
          </p:spPr>
        </p:sp>
      </p:grpSp>
      <p:grpSp>
        <p:nvGrpSpPr>
          <p:cNvPr id="13" name="Group 13"/>
          <p:cNvGrpSpPr/>
          <p:nvPr/>
        </p:nvGrpSpPr>
        <p:grpSpPr>
          <a:xfrm>
            <a:off x="443217" y="6514958"/>
            <a:ext cx="6698316" cy="1286365"/>
            <a:chOff x="0" y="0"/>
            <a:chExt cx="2317663" cy="445091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2317663" cy="445091"/>
            </a:xfrm>
            <a:custGeom>
              <a:avLst/>
              <a:gdLst/>
              <a:ahLst/>
              <a:cxnLst/>
              <a:rect l="l" t="t" r="r" b="b"/>
              <a:pathLst>
                <a:path w="2317663" h="445091">
                  <a:moveTo>
                    <a:pt x="26583" y="0"/>
                  </a:moveTo>
                  <a:lnTo>
                    <a:pt x="2291079" y="0"/>
                  </a:lnTo>
                  <a:cubicBezTo>
                    <a:pt x="2305761" y="0"/>
                    <a:pt x="2317663" y="11902"/>
                    <a:pt x="2317663" y="26583"/>
                  </a:cubicBezTo>
                  <a:lnTo>
                    <a:pt x="2317663" y="418508"/>
                  </a:lnTo>
                  <a:cubicBezTo>
                    <a:pt x="2317663" y="425558"/>
                    <a:pt x="2314862" y="432320"/>
                    <a:pt x="2309877" y="437305"/>
                  </a:cubicBezTo>
                  <a:cubicBezTo>
                    <a:pt x="2304891" y="442290"/>
                    <a:pt x="2298130" y="445091"/>
                    <a:pt x="2291079" y="445091"/>
                  </a:cubicBezTo>
                  <a:lnTo>
                    <a:pt x="26583" y="445091"/>
                  </a:lnTo>
                  <a:cubicBezTo>
                    <a:pt x="19533" y="445091"/>
                    <a:pt x="12771" y="442290"/>
                    <a:pt x="7786" y="437305"/>
                  </a:cubicBezTo>
                  <a:cubicBezTo>
                    <a:pt x="2801" y="432320"/>
                    <a:pt x="0" y="425558"/>
                    <a:pt x="0" y="418508"/>
                  </a:cubicBezTo>
                  <a:lnTo>
                    <a:pt x="0" y="26583"/>
                  </a:lnTo>
                  <a:cubicBezTo>
                    <a:pt x="0" y="19533"/>
                    <a:pt x="2801" y="12771"/>
                    <a:pt x="7786" y="7786"/>
                  </a:cubicBezTo>
                  <a:cubicBezTo>
                    <a:pt x="12771" y="2801"/>
                    <a:pt x="19533" y="0"/>
                    <a:pt x="26583" y="0"/>
                  </a:cubicBezTo>
                  <a:close/>
                </a:path>
              </a:pathLst>
            </a:custGeom>
            <a:solidFill>
              <a:srgbClr val="D9D9D9"/>
            </a:solidFill>
            <a:ln w="104775" cap="rnd">
              <a:solidFill>
                <a:srgbClr val="FFFFFF"/>
              </a:solidFill>
              <a:prstDash val="solid"/>
              <a:round/>
            </a:ln>
          </p:spPr>
        </p:sp>
        <p:sp>
          <p:nvSpPr>
            <p:cNvPr id="15" name="TextBox 15"/>
            <p:cNvSpPr txBox="1"/>
            <p:nvPr/>
          </p:nvSpPr>
          <p:spPr>
            <a:xfrm>
              <a:off x="0" y="0"/>
              <a:ext cx="2317663" cy="44509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"/>
                </a:lnSpc>
              </a:pPr>
              <a:endParaRPr/>
            </a:p>
          </p:txBody>
        </p:sp>
      </p:grpSp>
      <p:grpSp>
        <p:nvGrpSpPr>
          <p:cNvPr id="16" name="Group 16"/>
          <p:cNvGrpSpPr/>
          <p:nvPr/>
        </p:nvGrpSpPr>
        <p:grpSpPr>
          <a:xfrm>
            <a:off x="826521" y="6612464"/>
            <a:ext cx="1062721" cy="1062721"/>
            <a:chOff x="0" y="0"/>
            <a:chExt cx="812800" cy="812800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5757"/>
            </a:solidFill>
          </p:spPr>
        </p:sp>
        <p:sp>
          <p:nvSpPr>
            <p:cNvPr id="18" name="TextBox 18"/>
            <p:cNvSpPr txBox="1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"/>
                </a:lnSpc>
              </a:pPr>
              <a:endParaRPr/>
            </a:p>
          </p:txBody>
        </p:sp>
      </p:grpSp>
      <p:grpSp>
        <p:nvGrpSpPr>
          <p:cNvPr id="19" name="Group 19"/>
          <p:cNvGrpSpPr/>
          <p:nvPr/>
        </p:nvGrpSpPr>
        <p:grpSpPr>
          <a:xfrm>
            <a:off x="2054983" y="6626780"/>
            <a:ext cx="1062721" cy="1062721"/>
            <a:chOff x="0" y="0"/>
            <a:chExt cx="812800" cy="812800"/>
          </a:xfrm>
        </p:grpSpPr>
        <p:sp>
          <p:nvSpPr>
            <p:cNvPr id="20" name="Freeform 20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21" name="TextBox 21"/>
            <p:cNvSpPr txBox="1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"/>
                </a:lnSpc>
              </a:pPr>
              <a:endParaRPr/>
            </a:p>
          </p:txBody>
        </p:sp>
      </p:grpSp>
      <p:grpSp>
        <p:nvGrpSpPr>
          <p:cNvPr id="22" name="Group 22"/>
          <p:cNvGrpSpPr/>
          <p:nvPr/>
        </p:nvGrpSpPr>
        <p:grpSpPr>
          <a:xfrm>
            <a:off x="3283446" y="6626780"/>
            <a:ext cx="1062721" cy="1062721"/>
            <a:chOff x="0" y="0"/>
            <a:chExt cx="812800" cy="812800"/>
          </a:xfrm>
        </p:grpSpPr>
        <p:sp>
          <p:nvSpPr>
            <p:cNvPr id="23" name="Freeform 23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24" name="TextBox 24"/>
            <p:cNvSpPr txBox="1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"/>
                </a:lnSpc>
              </a:pPr>
              <a:endParaRPr/>
            </a:p>
          </p:txBody>
        </p:sp>
      </p:grpSp>
      <p:grpSp>
        <p:nvGrpSpPr>
          <p:cNvPr id="25" name="Group 25"/>
          <p:cNvGrpSpPr/>
          <p:nvPr/>
        </p:nvGrpSpPr>
        <p:grpSpPr>
          <a:xfrm>
            <a:off x="4520647" y="6612464"/>
            <a:ext cx="1062721" cy="1062721"/>
            <a:chOff x="0" y="0"/>
            <a:chExt cx="812800" cy="812800"/>
          </a:xfrm>
        </p:grpSpPr>
        <p:sp>
          <p:nvSpPr>
            <p:cNvPr id="26" name="Freeform 26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27" name="TextBox 27"/>
            <p:cNvSpPr txBox="1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"/>
                </a:lnSpc>
              </a:pPr>
              <a:endParaRPr/>
            </a:p>
          </p:txBody>
        </p:sp>
      </p:grpSp>
      <p:grpSp>
        <p:nvGrpSpPr>
          <p:cNvPr id="28" name="Group 28"/>
          <p:cNvGrpSpPr/>
          <p:nvPr/>
        </p:nvGrpSpPr>
        <p:grpSpPr>
          <a:xfrm>
            <a:off x="5749109" y="6626780"/>
            <a:ext cx="1062721" cy="1062721"/>
            <a:chOff x="0" y="0"/>
            <a:chExt cx="812800" cy="812800"/>
          </a:xfrm>
        </p:grpSpPr>
        <p:sp>
          <p:nvSpPr>
            <p:cNvPr id="29" name="Freeform 29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30" name="TextBox 30"/>
            <p:cNvSpPr txBox="1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"/>
                </a:lnSpc>
              </a:pPr>
              <a:endParaRPr/>
            </a:p>
          </p:txBody>
        </p:sp>
      </p:grpSp>
      <p:sp>
        <p:nvSpPr>
          <p:cNvPr id="31" name="TextBox 31"/>
          <p:cNvSpPr txBox="1"/>
          <p:nvPr/>
        </p:nvSpPr>
        <p:spPr>
          <a:xfrm>
            <a:off x="1104738" y="6493430"/>
            <a:ext cx="506287" cy="1116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744"/>
              </a:lnSpc>
            </a:pPr>
            <a:r>
              <a:rPr lang="en-US" sz="6960">
                <a:solidFill>
                  <a:srgbClr val="000000"/>
                </a:solidFill>
                <a:latin typeface="Noto Sans Bold"/>
              </a:rPr>
              <a:t>1</a:t>
            </a:r>
          </a:p>
        </p:txBody>
      </p:sp>
      <p:sp>
        <p:nvSpPr>
          <p:cNvPr id="32" name="TextBox 32"/>
          <p:cNvSpPr txBox="1"/>
          <p:nvPr/>
        </p:nvSpPr>
        <p:spPr>
          <a:xfrm>
            <a:off x="2333200" y="6493430"/>
            <a:ext cx="506287" cy="1116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744"/>
              </a:lnSpc>
            </a:pPr>
            <a:r>
              <a:rPr lang="en-US" sz="6960">
                <a:solidFill>
                  <a:srgbClr val="000000"/>
                </a:solidFill>
                <a:latin typeface="Noto Sans Bold"/>
              </a:rPr>
              <a:t>2</a:t>
            </a:r>
          </a:p>
        </p:txBody>
      </p:sp>
      <p:sp>
        <p:nvSpPr>
          <p:cNvPr id="33" name="TextBox 33"/>
          <p:cNvSpPr txBox="1"/>
          <p:nvPr/>
        </p:nvSpPr>
        <p:spPr>
          <a:xfrm>
            <a:off x="3566032" y="6479114"/>
            <a:ext cx="506287" cy="1116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744"/>
              </a:lnSpc>
            </a:pPr>
            <a:r>
              <a:rPr lang="en-US" sz="6960">
                <a:solidFill>
                  <a:srgbClr val="000000"/>
                </a:solidFill>
                <a:latin typeface="Noto Sans Bold"/>
              </a:rPr>
              <a:t>3</a:t>
            </a:r>
          </a:p>
        </p:txBody>
      </p:sp>
      <p:sp>
        <p:nvSpPr>
          <p:cNvPr id="34" name="TextBox 34"/>
          <p:cNvSpPr txBox="1"/>
          <p:nvPr/>
        </p:nvSpPr>
        <p:spPr>
          <a:xfrm>
            <a:off x="4798864" y="6479114"/>
            <a:ext cx="506287" cy="1116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744"/>
              </a:lnSpc>
            </a:pPr>
            <a:r>
              <a:rPr lang="en-US" sz="6960">
                <a:solidFill>
                  <a:srgbClr val="000000"/>
                </a:solidFill>
                <a:latin typeface="Noto Sans Bold"/>
              </a:rPr>
              <a:t>4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6027326" y="6479114"/>
            <a:ext cx="506287" cy="1116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744"/>
              </a:lnSpc>
            </a:pPr>
            <a:r>
              <a:rPr lang="en-US" sz="6960">
                <a:solidFill>
                  <a:srgbClr val="000000"/>
                </a:solidFill>
                <a:latin typeface="Noto Sans Bold"/>
              </a:rPr>
              <a:t>5</a:t>
            </a:r>
          </a:p>
        </p:txBody>
      </p:sp>
      <p:sp>
        <p:nvSpPr>
          <p:cNvPr id="36" name="TextBox 36"/>
          <p:cNvSpPr txBox="1"/>
          <p:nvPr/>
        </p:nvSpPr>
        <p:spPr>
          <a:xfrm>
            <a:off x="2393394" y="5908959"/>
            <a:ext cx="2761777" cy="62837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872"/>
              </a:lnSpc>
            </a:pPr>
            <a:r>
              <a:rPr lang="en-US" sz="3480" dirty="0" err="1">
                <a:solidFill>
                  <a:srgbClr val="FFFFFF"/>
                </a:solidFill>
                <a:latin typeface="AC Soft Icecream"/>
              </a:rPr>
              <a:t>Wirksamkeit</a:t>
            </a:r>
            <a:endParaRPr lang="en-US" sz="3480" dirty="0">
              <a:solidFill>
                <a:srgbClr val="FFFFFF"/>
              </a:solidFill>
              <a:latin typeface="AC Soft Icecream"/>
            </a:endParaRPr>
          </a:p>
        </p:txBody>
      </p:sp>
      <p:grpSp>
        <p:nvGrpSpPr>
          <p:cNvPr id="37" name="Group 37"/>
          <p:cNvGrpSpPr/>
          <p:nvPr/>
        </p:nvGrpSpPr>
        <p:grpSpPr>
          <a:xfrm>
            <a:off x="571488" y="7906098"/>
            <a:ext cx="6570045" cy="2268000"/>
            <a:chOff x="0" y="0"/>
            <a:chExt cx="2354556" cy="812800"/>
          </a:xfrm>
        </p:grpSpPr>
        <p:sp>
          <p:nvSpPr>
            <p:cNvPr id="38" name="Freeform 38"/>
            <p:cNvSpPr/>
            <p:nvPr/>
          </p:nvSpPr>
          <p:spPr>
            <a:xfrm>
              <a:off x="0" y="0"/>
              <a:ext cx="2354556" cy="812800"/>
            </a:xfrm>
            <a:custGeom>
              <a:avLst/>
              <a:gdLst/>
              <a:ahLst/>
              <a:cxnLst/>
              <a:rect l="l" t="t" r="r" b="b"/>
              <a:pathLst>
                <a:path w="2354556" h="812800">
                  <a:moveTo>
                    <a:pt x="43600" y="0"/>
                  </a:moveTo>
                  <a:lnTo>
                    <a:pt x="2310956" y="0"/>
                  </a:lnTo>
                  <a:cubicBezTo>
                    <a:pt x="2322520" y="0"/>
                    <a:pt x="2333609" y="4594"/>
                    <a:pt x="2341786" y="12770"/>
                  </a:cubicBezTo>
                  <a:cubicBezTo>
                    <a:pt x="2349962" y="20947"/>
                    <a:pt x="2354556" y="32036"/>
                    <a:pt x="2354556" y="43600"/>
                  </a:cubicBezTo>
                  <a:lnTo>
                    <a:pt x="2354556" y="769200"/>
                  </a:lnTo>
                  <a:cubicBezTo>
                    <a:pt x="2354556" y="780764"/>
                    <a:pt x="2349962" y="791854"/>
                    <a:pt x="2341786" y="800030"/>
                  </a:cubicBezTo>
                  <a:cubicBezTo>
                    <a:pt x="2333609" y="808206"/>
                    <a:pt x="2322520" y="812800"/>
                    <a:pt x="2310956" y="812800"/>
                  </a:cubicBezTo>
                  <a:lnTo>
                    <a:pt x="43600" y="812800"/>
                  </a:lnTo>
                  <a:cubicBezTo>
                    <a:pt x="32036" y="812800"/>
                    <a:pt x="20947" y="808206"/>
                    <a:pt x="12770" y="800030"/>
                  </a:cubicBezTo>
                  <a:cubicBezTo>
                    <a:pt x="4594" y="791854"/>
                    <a:pt x="0" y="780764"/>
                    <a:pt x="0" y="769200"/>
                  </a:cubicBezTo>
                  <a:lnTo>
                    <a:pt x="0" y="43600"/>
                  </a:lnTo>
                  <a:cubicBezTo>
                    <a:pt x="0" y="32036"/>
                    <a:pt x="4594" y="20947"/>
                    <a:pt x="12770" y="12770"/>
                  </a:cubicBezTo>
                  <a:cubicBezTo>
                    <a:pt x="20947" y="4594"/>
                    <a:pt x="32036" y="0"/>
                    <a:pt x="43600" y="0"/>
                  </a:cubicBezTo>
                  <a:close/>
                </a:path>
              </a:pathLst>
            </a:custGeom>
            <a:solidFill>
              <a:srgbClr val="D9D9D9"/>
            </a:solidFill>
          </p:spPr>
        </p:sp>
        <p:sp>
          <p:nvSpPr>
            <p:cNvPr id="39" name="TextBox 39"/>
            <p:cNvSpPr txBox="1"/>
            <p:nvPr/>
          </p:nvSpPr>
          <p:spPr>
            <a:xfrm>
              <a:off x="0" y="-95250"/>
              <a:ext cx="2354556" cy="9080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4199"/>
                </a:lnSpc>
              </a:pPr>
              <a:r>
                <a:rPr lang="en-US" sz="2999" dirty="0" err="1">
                  <a:solidFill>
                    <a:srgbClr val="000000"/>
                  </a:solidFill>
                  <a:latin typeface="AC Soft Icecream"/>
                </a:rPr>
                <a:t>Antibiotika</a:t>
              </a:r>
              <a:r>
                <a:rPr lang="en-US" sz="29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999" dirty="0" err="1">
                  <a:solidFill>
                    <a:srgbClr val="000000"/>
                  </a:solidFill>
                  <a:latin typeface="AC Soft Icecream"/>
                </a:rPr>
                <a:t>bekämpen</a:t>
              </a:r>
              <a:r>
                <a:rPr lang="en-US" sz="29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999" dirty="0" err="1">
                  <a:solidFill>
                    <a:srgbClr val="000000"/>
                  </a:solidFill>
                  <a:latin typeface="AC Soft Icecream"/>
                </a:rPr>
                <a:t>Bakterien</a:t>
              </a:r>
              <a:r>
                <a:rPr lang="en-US" sz="2999" dirty="0">
                  <a:solidFill>
                    <a:srgbClr val="000000"/>
                  </a:solidFill>
                  <a:latin typeface="AC Soft Icecream"/>
                </a:rPr>
                <a:t>. Sie </a:t>
              </a:r>
              <a:r>
                <a:rPr lang="en-US" sz="2999" dirty="0" err="1">
                  <a:solidFill>
                    <a:srgbClr val="000000"/>
                  </a:solidFill>
                  <a:latin typeface="AC Soft Icecream"/>
                </a:rPr>
                <a:t>sind</a:t>
              </a:r>
              <a:r>
                <a:rPr lang="en-US" sz="29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999" dirty="0" err="1">
                  <a:solidFill>
                    <a:srgbClr val="000000"/>
                  </a:solidFill>
                  <a:latin typeface="AC Soft Icecream"/>
                </a:rPr>
                <a:t>wirkunsglos</a:t>
              </a:r>
              <a:r>
                <a:rPr lang="en-US" sz="29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999" dirty="0" err="1">
                  <a:solidFill>
                    <a:srgbClr val="000000"/>
                  </a:solidFill>
                  <a:latin typeface="AC Soft Icecream"/>
                </a:rPr>
                <a:t>bei</a:t>
              </a:r>
              <a:r>
                <a:rPr lang="en-US" sz="2999" dirty="0">
                  <a:solidFill>
                    <a:srgbClr val="000000"/>
                  </a:solidFill>
                  <a:latin typeface="AC Soft Icecream"/>
                </a:rPr>
                <a:t> Viren.</a:t>
              </a: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7560000" cy="10692000"/>
            <a:chOff x="0" y="0"/>
            <a:chExt cx="2709333" cy="3831771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709333" cy="3831772"/>
            </a:xfrm>
            <a:custGeom>
              <a:avLst/>
              <a:gdLst/>
              <a:ahLst/>
              <a:cxnLst/>
              <a:rect l="l" t="t" r="r" b="b"/>
              <a:pathLst>
                <a:path w="2709333" h="3831772">
                  <a:moveTo>
                    <a:pt x="0" y="0"/>
                  </a:moveTo>
                  <a:lnTo>
                    <a:pt x="2709333" y="0"/>
                  </a:lnTo>
                  <a:lnTo>
                    <a:pt x="2709333" y="3831772"/>
                  </a:lnTo>
                  <a:lnTo>
                    <a:pt x="0" y="3831772"/>
                  </a:lnTo>
                  <a:close/>
                </a:path>
              </a:pathLst>
            </a:custGeom>
            <a:solidFill>
              <a:srgbClr val="D9D9D9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2709333" cy="386034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95714" y="214816"/>
            <a:ext cx="7168573" cy="10262369"/>
            <a:chOff x="0" y="0"/>
            <a:chExt cx="2569055" cy="3677801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569055" cy="3677801"/>
            </a:xfrm>
            <a:custGeom>
              <a:avLst/>
              <a:gdLst/>
              <a:ahLst/>
              <a:cxnLst/>
              <a:rect l="l" t="t" r="r" b="b"/>
              <a:pathLst>
                <a:path w="2569055" h="3677801">
                  <a:moveTo>
                    <a:pt x="0" y="0"/>
                  </a:moveTo>
                  <a:lnTo>
                    <a:pt x="2569055" y="0"/>
                  </a:lnTo>
                  <a:lnTo>
                    <a:pt x="2569055" y="3677801"/>
                  </a:lnTo>
                  <a:lnTo>
                    <a:pt x="0" y="3677801"/>
                  </a:lnTo>
                  <a:close/>
                </a:path>
              </a:pathLst>
            </a:custGeom>
            <a:solidFill>
              <a:srgbClr val="A6A6A6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569055" cy="37063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443217" y="0"/>
            <a:ext cx="6698316" cy="1970912"/>
            <a:chOff x="0" y="0"/>
            <a:chExt cx="2400525" cy="70633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2400525" cy="706330"/>
            </a:xfrm>
            <a:custGeom>
              <a:avLst/>
              <a:gdLst/>
              <a:ahLst/>
              <a:cxnLst/>
              <a:rect l="l" t="t" r="r" b="b"/>
              <a:pathLst>
                <a:path w="2400525" h="706330">
                  <a:moveTo>
                    <a:pt x="45076" y="0"/>
                  </a:moveTo>
                  <a:lnTo>
                    <a:pt x="2355449" y="0"/>
                  </a:lnTo>
                  <a:cubicBezTo>
                    <a:pt x="2380344" y="0"/>
                    <a:pt x="2400525" y="20181"/>
                    <a:pt x="2400525" y="45076"/>
                  </a:cubicBezTo>
                  <a:lnTo>
                    <a:pt x="2400525" y="661254"/>
                  </a:lnTo>
                  <a:cubicBezTo>
                    <a:pt x="2400525" y="673209"/>
                    <a:pt x="2395776" y="684674"/>
                    <a:pt x="2387323" y="693128"/>
                  </a:cubicBezTo>
                  <a:cubicBezTo>
                    <a:pt x="2378869" y="701581"/>
                    <a:pt x="2367404" y="706330"/>
                    <a:pt x="2355449" y="706330"/>
                  </a:cubicBezTo>
                  <a:lnTo>
                    <a:pt x="45076" y="706330"/>
                  </a:lnTo>
                  <a:cubicBezTo>
                    <a:pt x="20181" y="706330"/>
                    <a:pt x="0" y="686149"/>
                    <a:pt x="0" y="661254"/>
                  </a:cubicBezTo>
                  <a:lnTo>
                    <a:pt x="0" y="45076"/>
                  </a:lnTo>
                  <a:cubicBezTo>
                    <a:pt x="0" y="20181"/>
                    <a:pt x="20181" y="0"/>
                    <a:pt x="45076" y="0"/>
                  </a:cubicBezTo>
                  <a:close/>
                </a:path>
              </a:pathLst>
            </a:custGeom>
            <a:solidFill>
              <a:srgbClr val="D9D9D9"/>
            </a:solidFill>
          </p:spPr>
        </p:sp>
        <p:sp>
          <p:nvSpPr>
            <p:cNvPr id="10" name="TextBox 10"/>
            <p:cNvSpPr txBox="1"/>
            <p:nvPr/>
          </p:nvSpPr>
          <p:spPr>
            <a:xfrm>
              <a:off x="0" y="-123825"/>
              <a:ext cx="2400525" cy="83015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5880"/>
                </a:lnSpc>
              </a:pPr>
              <a:r>
                <a:rPr lang="en-US" sz="4200" dirty="0" err="1">
                  <a:solidFill>
                    <a:srgbClr val="000000"/>
                  </a:solidFill>
                  <a:latin typeface="AC Soft Icecream"/>
                </a:rPr>
                <a:t>Antibiotika</a:t>
              </a:r>
              <a:endParaRPr lang="en-US" sz="4200" dirty="0">
                <a:solidFill>
                  <a:srgbClr val="000000"/>
                </a:solidFill>
                <a:latin typeface="AC Soft Icecream"/>
              </a:endParaRPr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826521" y="2230182"/>
            <a:ext cx="5977479" cy="3707098"/>
            <a:chOff x="0" y="0"/>
            <a:chExt cx="1260114" cy="781494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1260114" cy="781494"/>
            </a:xfrm>
            <a:custGeom>
              <a:avLst/>
              <a:gdLst/>
              <a:ahLst/>
              <a:cxnLst/>
              <a:rect l="l" t="t" r="r" b="b"/>
              <a:pathLst>
                <a:path w="1260114" h="781494">
                  <a:moveTo>
                    <a:pt x="45331" y="0"/>
                  </a:moveTo>
                  <a:lnTo>
                    <a:pt x="1214783" y="0"/>
                  </a:lnTo>
                  <a:cubicBezTo>
                    <a:pt x="1226805" y="0"/>
                    <a:pt x="1238335" y="4776"/>
                    <a:pt x="1246837" y="13277"/>
                  </a:cubicBezTo>
                  <a:cubicBezTo>
                    <a:pt x="1255338" y="21779"/>
                    <a:pt x="1260114" y="33309"/>
                    <a:pt x="1260114" y="45331"/>
                  </a:cubicBezTo>
                  <a:lnTo>
                    <a:pt x="1260114" y="736163"/>
                  </a:lnTo>
                  <a:cubicBezTo>
                    <a:pt x="1260114" y="761199"/>
                    <a:pt x="1239818" y="781494"/>
                    <a:pt x="1214783" y="781494"/>
                  </a:cubicBezTo>
                  <a:lnTo>
                    <a:pt x="45331" y="781494"/>
                  </a:lnTo>
                  <a:cubicBezTo>
                    <a:pt x="20296" y="781494"/>
                    <a:pt x="0" y="761199"/>
                    <a:pt x="0" y="736163"/>
                  </a:cubicBezTo>
                  <a:lnTo>
                    <a:pt x="0" y="45331"/>
                  </a:lnTo>
                  <a:cubicBezTo>
                    <a:pt x="0" y="20296"/>
                    <a:pt x="20296" y="0"/>
                    <a:pt x="45331" y="0"/>
                  </a:cubicBezTo>
                  <a:close/>
                </a:path>
              </a:pathLst>
            </a:custGeom>
            <a:blipFill>
              <a:blip r:embed="rId2"/>
              <a:stretch>
                <a:fillRect t="-55541" b="-55541"/>
              </a:stretch>
            </a:blipFill>
            <a:ln w="85725" cap="rnd">
              <a:solidFill>
                <a:srgbClr val="FFFFFF"/>
              </a:solidFill>
              <a:prstDash val="solid"/>
              <a:round/>
            </a:ln>
          </p:spPr>
        </p:sp>
      </p:grpSp>
      <p:grpSp>
        <p:nvGrpSpPr>
          <p:cNvPr id="13" name="Group 13"/>
          <p:cNvGrpSpPr/>
          <p:nvPr/>
        </p:nvGrpSpPr>
        <p:grpSpPr>
          <a:xfrm>
            <a:off x="443217" y="6514958"/>
            <a:ext cx="6698316" cy="1286365"/>
            <a:chOff x="0" y="0"/>
            <a:chExt cx="2317663" cy="445091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2317663" cy="445091"/>
            </a:xfrm>
            <a:custGeom>
              <a:avLst/>
              <a:gdLst/>
              <a:ahLst/>
              <a:cxnLst/>
              <a:rect l="l" t="t" r="r" b="b"/>
              <a:pathLst>
                <a:path w="2317663" h="445091">
                  <a:moveTo>
                    <a:pt x="26583" y="0"/>
                  </a:moveTo>
                  <a:lnTo>
                    <a:pt x="2291079" y="0"/>
                  </a:lnTo>
                  <a:cubicBezTo>
                    <a:pt x="2305761" y="0"/>
                    <a:pt x="2317663" y="11902"/>
                    <a:pt x="2317663" y="26583"/>
                  </a:cubicBezTo>
                  <a:lnTo>
                    <a:pt x="2317663" y="418508"/>
                  </a:lnTo>
                  <a:cubicBezTo>
                    <a:pt x="2317663" y="425558"/>
                    <a:pt x="2314862" y="432320"/>
                    <a:pt x="2309877" y="437305"/>
                  </a:cubicBezTo>
                  <a:cubicBezTo>
                    <a:pt x="2304891" y="442290"/>
                    <a:pt x="2298130" y="445091"/>
                    <a:pt x="2291079" y="445091"/>
                  </a:cubicBezTo>
                  <a:lnTo>
                    <a:pt x="26583" y="445091"/>
                  </a:lnTo>
                  <a:cubicBezTo>
                    <a:pt x="19533" y="445091"/>
                    <a:pt x="12771" y="442290"/>
                    <a:pt x="7786" y="437305"/>
                  </a:cubicBezTo>
                  <a:cubicBezTo>
                    <a:pt x="2801" y="432320"/>
                    <a:pt x="0" y="425558"/>
                    <a:pt x="0" y="418508"/>
                  </a:cubicBezTo>
                  <a:lnTo>
                    <a:pt x="0" y="26583"/>
                  </a:lnTo>
                  <a:cubicBezTo>
                    <a:pt x="0" y="19533"/>
                    <a:pt x="2801" y="12771"/>
                    <a:pt x="7786" y="7786"/>
                  </a:cubicBezTo>
                  <a:cubicBezTo>
                    <a:pt x="12771" y="2801"/>
                    <a:pt x="19533" y="0"/>
                    <a:pt x="26583" y="0"/>
                  </a:cubicBezTo>
                  <a:close/>
                </a:path>
              </a:pathLst>
            </a:custGeom>
            <a:solidFill>
              <a:srgbClr val="D9D9D9"/>
            </a:solidFill>
            <a:ln w="104775" cap="rnd">
              <a:solidFill>
                <a:srgbClr val="FFFFFF"/>
              </a:solidFill>
              <a:prstDash val="solid"/>
              <a:round/>
            </a:ln>
          </p:spPr>
        </p:sp>
        <p:sp>
          <p:nvSpPr>
            <p:cNvPr id="15" name="TextBox 15"/>
            <p:cNvSpPr txBox="1"/>
            <p:nvPr/>
          </p:nvSpPr>
          <p:spPr>
            <a:xfrm>
              <a:off x="0" y="0"/>
              <a:ext cx="2317663" cy="44509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"/>
                </a:lnSpc>
              </a:pPr>
              <a:endParaRPr/>
            </a:p>
          </p:txBody>
        </p:sp>
      </p:grpSp>
      <p:grpSp>
        <p:nvGrpSpPr>
          <p:cNvPr id="16" name="Group 16"/>
          <p:cNvGrpSpPr/>
          <p:nvPr/>
        </p:nvGrpSpPr>
        <p:grpSpPr>
          <a:xfrm>
            <a:off x="826521" y="6612464"/>
            <a:ext cx="1062721" cy="1062721"/>
            <a:chOff x="0" y="0"/>
            <a:chExt cx="812800" cy="812800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5757"/>
            </a:solidFill>
          </p:spPr>
        </p:sp>
        <p:sp>
          <p:nvSpPr>
            <p:cNvPr id="18" name="TextBox 18"/>
            <p:cNvSpPr txBox="1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"/>
                </a:lnSpc>
              </a:pPr>
              <a:endParaRPr/>
            </a:p>
          </p:txBody>
        </p:sp>
      </p:grpSp>
      <p:grpSp>
        <p:nvGrpSpPr>
          <p:cNvPr id="19" name="Group 19"/>
          <p:cNvGrpSpPr/>
          <p:nvPr/>
        </p:nvGrpSpPr>
        <p:grpSpPr>
          <a:xfrm>
            <a:off x="2054983" y="6626780"/>
            <a:ext cx="1062721" cy="1062721"/>
            <a:chOff x="0" y="0"/>
            <a:chExt cx="812800" cy="812800"/>
          </a:xfrm>
        </p:grpSpPr>
        <p:sp>
          <p:nvSpPr>
            <p:cNvPr id="20" name="Freeform 20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21" name="TextBox 21"/>
            <p:cNvSpPr txBox="1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"/>
                </a:lnSpc>
              </a:pPr>
              <a:endParaRPr/>
            </a:p>
          </p:txBody>
        </p:sp>
      </p:grpSp>
      <p:grpSp>
        <p:nvGrpSpPr>
          <p:cNvPr id="22" name="Group 22"/>
          <p:cNvGrpSpPr/>
          <p:nvPr/>
        </p:nvGrpSpPr>
        <p:grpSpPr>
          <a:xfrm>
            <a:off x="3283446" y="6626780"/>
            <a:ext cx="1062721" cy="1062721"/>
            <a:chOff x="0" y="0"/>
            <a:chExt cx="812800" cy="812800"/>
          </a:xfrm>
        </p:grpSpPr>
        <p:sp>
          <p:nvSpPr>
            <p:cNvPr id="23" name="Freeform 23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24" name="TextBox 24"/>
            <p:cNvSpPr txBox="1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"/>
                </a:lnSpc>
              </a:pPr>
              <a:endParaRPr/>
            </a:p>
          </p:txBody>
        </p:sp>
      </p:grpSp>
      <p:grpSp>
        <p:nvGrpSpPr>
          <p:cNvPr id="25" name="Group 25"/>
          <p:cNvGrpSpPr/>
          <p:nvPr/>
        </p:nvGrpSpPr>
        <p:grpSpPr>
          <a:xfrm>
            <a:off x="4520647" y="6612464"/>
            <a:ext cx="1062721" cy="1062721"/>
            <a:chOff x="0" y="0"/>
            <a:chExt cx="812800" cy="812800"/>
          </a:xfrm>
        </p:grpSpPr>
        <p:sp>
          <p:nvSpPr>
            <p:cNvPr id="26" name="Freeform 26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27" name="TextBox 27"/>
            <p:cNvSpPr txBox="1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"/>
                </a:lnSpc>
              </a:pPr>
              <a:endParaRPr/>
            </a:p>
          </p:txBody>
        </p:sp>
      </p:grpSp>
      <p:grpSp>
        <p:nvGrpSpPr>
          <p:cNvPr id="28" name="Group 28"/>
          <p:cNvGrpSpPr/>
          <p:nvPr/>
        </p:nvGrpSpPr>
        <p:grpSpPr>
          <a:xfrm>
            <a:off x="5749109" y="6626780"/>
            <a:ext cx="1062721" cy="1062721"/>
            <a:chOff x="0" y="0"/>
            <a:chExt cx="812800" cy="812800"/>
          </a:xfrm>
        </p:grpSpPr>
        <p:sp>
          <p:nvSpPr>
            <p:cNvPr id="29" name="Freeform 29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30" name="TextBox 30"/>
            <p:cNvSpPr txBox="1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"/>
                </a:lnSpc>
              </a:pPr>
              <a:endParaRPr/>
            </a:p>
          </p:txBody>
        </p:sp>
      </p:grpSp>
      <p:sp>
        <p:nvSpPr>
          <p:cNvPr id="31" name="TextBox 31"/>
          <p:cNvSpPr txBox="1"/>
          <p:nvPr/>
        </p:nvSpPr>
        <p:spPr>
          <a:xfrm>
            <a:off x="1104738" y="6493430"/>
            <a:ext cx="506287" cy="1116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744"/>
              </a:lnSpc>
            </a:pPr>
            <a:r>
              <a:rPr lang="en-US" sz="6960">
                <a:solidFill>
                  <a:srgbClr val="000000"/>
                </a:solidFill>
                <a:latin typeface="Noto Sans Bold"/>
              </a:rPr>
              <a:t>1</a:t>
            </a:r>
          </a:p>
        </p:txBody>
      </p:sp>
      <p:sp>
        <p:nvSpPr>
          <p:cNvPr id="32" name="TextBox 32"/>
          <p:cNvSpPr txBox="1"/>
          <p:nvPr/>
        </p:nvSpPr>
        <p:spPr>
          <a:xfrm>
            <a:off x="2333200" y="6493430"/>
            <a:ext cx="506287" cy="1116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744"/>
              </a:lnSpc>
            </a:pPr>
            <a:r>
              <a:rPr lang="en-US" sz="6960">
                <a:solidFill>
                  <a:srgbClr val="000000"/>
                </a:solidFill>
                <a:latin typeface="Noto Sans Bold"/>
              </a:rPr>
              <a:t>2</a:t>
            </a:r>
          </a:p>
        </p:txBody>
      </p:sp>
      <p:sp>
        <p:nvSpPr>
          <p:cNvPr id="33" name="TextBox 33"/>
          <p:cNvSpPr txBox="1"/>
          <p:nvPr/>
        </p:nvSpPr>
        <p:spPr>
          <a:xfrm>
            <a:off x="3566032" y="6479114"/>
            <a:ext cx="506287" cy="1116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744"/>
              </a:lnSpc>
            </a:pPr>
            <a:r>
              <a:rPr lang="en-US" sz="6960">
                <a:solidFill>
                  <a:srgbClr val="000000"/>
                </a:solidFill>
                <a:latin typeface="Noto Sans Bold"/>
              </a:rPr>
              <a:t>3</a:t>
            </a:r>
          </a:p>
        </p:txBody>
      </p:sp>
      <p:sp>
        <p:nvSpPr>
          <p:cNvPr id="34" name="TextBox 34"/>
          <p:cNvSpPr txBox="1"/>
          <p:nvPr/>
        </p:nvSpPr>
        <p:spPr>
          <a:xfrm>
            <a:off x="4798864" y="6479114"/>
            <a:ext cx="506287" cy="1116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744"/>
              </a:lnSpc>
            </a:pPr>
            <a:r>
              <a:rPr lang="en-US" sz="6960">
                <a:solidFill>
                  <a:srgbClr val="000000"/>
                </a:solidFill>
                <a:latin typeface="Noto Sans Bold"/>
              </a:rPr>
              <a:t>4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6027326" y="6479114"/>
            <a:ext cx="506287" cy="1116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744"/>
              </a:lnSpc>
            </a:pPr>
            <a:r>
              <a:rPr lang="en-US" sz="6960">
                <a:solidFill>
                  <a:srgbClr val="000000"/>
                </a:solidFill>
                <a:latin typeface="Noto Sans Bold"/>
              </a:rPr>
              <a:t>5</a:t>
            </a:r>
          </a:p>
        </p:txBody>
      </p:sp>
      <p:sp>
        <p:nvSpPr>
          <p:cNvPr id="36" name="TextBox 36"/>
          <p:cNvSpPr txBox="1"/>
          <p:nvPr/>
        </p:nvSpPr>
        <p:spPr>
          <a:xfrm>
            <a:off x="2393394" y="5908959"/>
            <a:ext cx="2761777" cy="62837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872"/>
              </a:lnSpc>
            </a:pPr>
            <a:r>
              <a:rPr lang="en-US" sz="3480" dirty="0" err="1">
                <a:solidFill>
                  <a:srgbClr val="FFFFFF"/>
                </a:solidFill>
                <a:latin typeface="AC Soft Icecream"/>
              </a:rPr>
              <a:t>Wirksamkeit</a:t>
            </a:r>
            <a:endParaRPr lang="en-US" sz="3480" dirty="0">
              <a:solidFill>
                <a:srgbClr val="FFFFFF"/>
              </a:solidFill>
              <a:latin typeface="AC Soft Icecream"/>
            </a:endParaRPr>
          </a:p>
        </p:txBody>
      </p:sp>
      <p:grpSp>
        <p:nvGrpSpPr>
          <p:cNvPr id="37" name="Group 37"/>
          <p:cNvGrpSpPr/>
          <p:nvPr/>
        </p:nvGrpSpPr>
        <p:grpSpPr>
          <a:xfrm>
            <a:off x="571488" y="7906098"/>
            <a:ext cx="6570045" cy="2268000"/>
            <a:chOff x="0" y="0"/>
            <a:chExt cx="2354556" cy="812800"/>
          </a:xfrm>
        </p:grpSpPr>
        <p:sp>
          <p:nvSpPr>
            <p:cNvPr id="38" name="Freeform 38"/>
            <p:cNvSpPr/>
            <p:nvPr/>
          </p:nvSpPr>
          <p:spPr>
            <a:xfrm>
              <a:off x="0" y="0"/>
              <a:ext cx="2354556" cy="812800"/>
            </a:xfrm>
            <a:custGeom>
              <a:avLst/>
              <a:gdLst/>
              <a:ahLst/>
              <a:cxnLst/>
              <a:rect l="l" t="t" r="r" b="b"/>
              <a:pathLst>
                <a:path w="2354556" h="812800">
                  <a:moveTo>
                    <a:pt x="43600" y="0"/>
                  </a:moveTo>
                  <a:lnTo>
                    <a:pt x="2310956" y="0"/>
                  </a:lnTo>
                  <a:cubicBezTo>
                    <a:pt x="2322520" y="0"/>
                    <a:pt x="2333609" y="4594"/>
                    <a:pt x="2341786" y="12770"/>
                  </a:cubicBezTo>
                  <a:cubicBezTo>
                    <a:pt x="2349962" y="20947"/>
                    <a:pt x="2354556" y="32036"/>
                    <a:pt x="2354556" y="43600"/>
                  </a:cubicBezTo>
                  <a:lnTo>
                    <a:pt x="2354556" y="769200"/>
                  </a:lnTo>
                  <a:cubicBezTo>
                    <a:pt x="2354556" y="780764"/>
                    <a:pt x="2349962" y="791854"/>
                    <a:pt x="2341786" y="800030"/>
                  </a:cubicBezTo>
                  <a:cubicBezTo>
                    <a:pt x="2333609" y="808206"/>
                    <a:pt x="2322520" y="812800"/>
                    <a:pt x="2310956" y="812800"/>
                  </a:cubicBezTo>
                  <a:lnTo>
                    <a:pt x="43600" y="812800"/>
                  </a:lnTo>
                  <a:cubicBezTo>
                    <a:pt x="32036" y="812800"/>
                    <a:pt x="20947" y="808206"/>
                    <a:pt x="12770" y="800030"/>
                  </a:cubicBezTo>
                  <a:cubicBezTo>
                    <a:pt x="4594" y="791854"/>
                    <a:pt x="0" y="780764"/>
                    <a:pt x="0" y="769200"/>
                  </a:cubicBezTo>
                  <a:lnTo>
                    <a:pt x="0" y="43600"/>
                  </a:lnTo>
                  <a:cubicBezTo>
                    <a:pt x="0" y="32036"/>
                    <a:pt x="4594" y="20947"/>
                    <a:pt x="12770" y="12770"/>
                  </a:cubicBezTo>
                  <a:cubicBezTo>
                    <a:pt x="20947" y="4594"/>
                    <a:pt x="32036" y="0"/>
                    <a:pt x="43600" y="0"/>
                  </a:cubicBezTo>
                  <a:close/>
                </a:path>
              </a:pathLst>
            </a:custGeom>
            <a:solidFill>
              <a:srgbClr val="D9D9D9"/>
            </a:solidFill>
          </p:spPr>
        </p:sp>
        <p:sp>
          <p:nvSpPr>
            <p:cNvPr id="39" name="TextBox 39"/>
            <p:cNvSpPr txBox="1"/>
            <p:nvPr/>
          </p:nvSpPr>
          <p:spPr>
            <a:xfrm>
              <a:off x="0" y="-95250"/>
              <a:ext cx="2354556" cy="9080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4199"/>
                </a:lnSpc>
              </a:pPr>
              <a:r>
                <a:rPr lang="en-US" sz="2999" dirty="0" err="1">
                  <a:solidFill>
                    <a:srgbClr val="000000"/>
                  </a:solidFill>
                  <a:latin typeface="AC Soft Icecream"/>
                </a:rPr>
                <a:t>Antibiotika</a:t>
              </a:r>
              <a:r>
                <a:rPr lang="en-US" sz="29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999" dirty="0" err="1">
                  <a:solidFill>
                    <a:srgbClr val="000000"/>
                  </a:solidFill>
                  <a:latin typeface="AC Soft Icecream"/>
                </a:rPr>
                <a:t>bekämpen</a:t>
              </a:r>
              <a:r>
                <a:rPr lang="en-US" sz="29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999" dirty="0" err="1">
                  <a:solidFill>
                    <a:srgbClr val="000000"/>
                  </a:solidFill>
                  <a:latin typeface="AC Soft Icecream"/>
                </a:rPr>
                <a:t>Bakterien</a:t>
              </a:r>
              <a:r>
                <a:rPr lang="en-US" sz="2999" dirty="0">
                  <a:solidFill>
                    <a:srgbClr val="000000"/>
                  </a:solidFill>
                  <a:latin typeface="AC Soft Icecream"/>
                </a:rPr>
                <a:t>. Sie </a:t>
              </a:r>
              <a:r>
                <a:rPr lang="en-US" sz="2999" dirty="0" err="1">
                  <a:solidFill>
                    <a:srgbClr val="000000"/>
                  </a:solidFill>
                  <a:latin typeface="AC Soft Icecream"/>
                </a:rPr>
                <a:t>sind</a:t>
              </a:r>
              <a:r>
                <a:rPr lang="en-US" sz="29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999" dirty="0" err="1">
                  <a:solidFill>
                    <a:srgbClr val="000000"/>
                  </a:solidFill>
                  <a:latin typeface="AC Soft Icecream"/>
                </a:rPr>
                <a:t>wirkunsglos</a:t>
              </a:r>
              <a:r>
                <a:rPr lang="en-US" sz="29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999" dirty="0" err="1">
                  <a:solidFill>
                    <a:srgbClr val="000000"/>
                  </a:solidFill>
                  <a:latin typeface="AC Soft Icecream"/>
                </a:rPr>
                <a:t>bei</a:t>
              </a:r>
              <a:r>
                <a:rPr lang="en-US" sz="2999" dirty="0">
                  <a:solidFill>
                    <a:srgbClr val="000000"/>
                  </a:solidFill>
                  <a:latin typeface="AC Soft Icecream"/>
                </a:rPr>
                <a:t> Viren.</a:t>
              </a: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7560000" cy="10692000"/>
            <a:chOff x="0" y="0"/>
            <a:chExt cx="2709333" cy="3831771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709333" cy="3831772"/>
            </a:xfrm>
            <a:custGeom>
              <a:avLst/>
              <a:gdLst/>
              <a:ahLst/>
              <a:cxnLst/>
              <a:rect l="l" t="t" r="r" b="b"/>
              <a:pathLst>
                <a:path w="2709333" h="3831772">
                  <a:moveTo>
                    <a:pt x="0" y="0"/>
                  </a:moveTo>
                  <a:lnTo>
                    <a:pt x="2709333" y="0"/>
                  </a:lnTo>
                  <a:lnTo>
                    <a:pt x="2709333" y="3831772"/>
                  </a:lnTo>
                  <a:lnTo>
                    <a:pt x="0" y="3831772"/>
                  </a:lnTo>
                  <a:close/>
                </a:path>
              </a:pathLst>
            </a:custGeom>
            <a:solidFill>
              <a:srgbClr val="D9D9D9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2709333" cy="386034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95714" y="214816"/>
            <a:ext cx="7168573" cy="10262369"/>
            <a:chOff x="0" y="0"/>
            <a:chExt cx="2569055" cy="3677801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569055" cy="3677801"/>
            </a:xfrm>
            <a:custGeom>
              <a:avLst/>
              <a:gdLst/>
              <a:ahLst/>
              <a:cxnLst/>
              <a:rect l="l" t="t" r="r" b="b"/>
              <a:pathLst>
                <a:path w="2569055" h="3677801">
                  <a:moveTo>
                    <a:pt x="0" y="0"/>
                  </a:moveTo>
                  <a:lnTo>
                    <a:pt x="2569055" y="0"/>
                  </a:lnTo>
                  <a:lnTo>
                    <a:pt x="2569055" y="3677801"/>
                  </a:lnTo>
                  <a:lnTo>
                    <a:pt x="0" y="3677801"/>
                  </a:lnTo>
                  <a:close/>
                </a:path>
              </a:pathLst>
            </a:custGeom>
            <a:solidFill>
              <a:srgbClr val="A6A6A6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569055" cy="37063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443217" y="0"/>
            <a:ext cx="6698316" cy="1970912"/>
            <a:chOff x="0" y="0"/>
            <a:chExt cx="2400525" cy="70633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2400525" cy="706330"/>
            </a:xfrm>
            <a:custGeom>
              <a:avLst/>
              <a:gdLst/>
              <a:ahLst/>
              <a:cxnLst/>
              <a:rect l="l" t="t" r="r" b="b"/>
              <a:pathLst>
                <a:path w="2400525" h="706330">
                  <a:moveTo>
                    <a:pt x="45076" y="0"/>
                  </a:moveTo>
                  <a:lnTo>
                    <a:pt x="2355449" y="0"/>
                  </a:lnTo>
                  <a:cubicBezTo>
                    <a:pt x="2380344" y="0"/>
                    <a:pt x="2400525" y="20181"/>
                    <a:pt x="2400525" y="45076"/>
                  </a:cubicBezTo>
                  <a:lnTo>
                    <a:pt x="2400525" y="661254"/>
                  </a:lnTo>
                  <a:cubicBezTo>
                    <a:pt x="2400525" y="673209"/>
                    <a:pt x="2395776" y="684674"/>
                    <a:pt x="2387323" y="693128"/>
                  </a:cubicBezTo>
                  <a:cubicBezTo>
                    <a:pt x="2378869" y="701581"/>
                    <a:pt x="2367404" y="706330"/>
                    <a:pt x="2355449" y="706330"/>
                  </a:cubicBezTo>
                  <a:lnTo>
                    <a:pt x="45076" y="706330"/>
                  </a:lnTo>
                  <a:cubicBezTo>
                    <a:pt x="20181" y="706330"/>
                    <a:pt x="0" y="686149"/>
                    <a:pt x="0" y="661254"/>
                  </a:cubicBezTo>
                  <a:lnTo>
                    <a:pt x="0" y="45076"/>
                  </a:lnTo>
                  <a:cubicBezTo>
                    <a:pt x="0" y="20181"/>
                    <a:pt x="20181" y="0"/>
                    <a:pt x="45076" y="0"/>
                  </a:cubicBezTo>
                  <a:close/>
                </a:path>
              </a:pathLst>
            </a:custGeom>
            <a:solidFill>
              <a:srgbClr val="D9D9D9"/>
            </a:solidFill>
          </p:spPr>
        </p:sp>
        <p:sp>
          <p:nvSpPr>
            <p:cNvPr id="10" name="TextBox 10"/>
            <p:cNvSpPr txBox="1"/>
            <p:nvPr/>
          </p:nvSpPr>
          <p:spPr>
            <a:xfrm>
              <a:off x="0" y="-123825"/>
              <a:ext cx="2400525" cy="83015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5880"/>
                </a:lnSpc>
              </a:pPr>
              <a:r>
                <a:rPr lang="en-US" sz="4200" dirty="0" err="1">
                  <a:solidFill>
                    <a:srgbClr val="000000"/>
                  </a:solidFill>
                  <a:latin typeface="AC Soft Icecream"/>
                </a:rPr>
                <a:t>Antibiotika</a:t>
              </a:r>
              <a:endParaRPr lang="en-US" sz="4200" dirty="0">
                <a:solidFill>
                  <a:srgbClr val="000000"/>
                </a:solidFill>
                <a:latin typeface="AC Soft Icecream"/>
              </a:endParaRPr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826521" y="2230182"/>
            <a:ext cx="5977479" cy="3707098"/>
            <a:chOff x="0" y="0"/>
            <a:chExt cx="1260114" cy="781494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1260114" cy="781494"/>
            </a:xfrm>
            <a:custGeom>
              <a:avLst/>
              <a:gdLst/>
              <a:ahLst/>
              <a:cxnLst/>
              <a:rect l="l" t="t" r="r" b="b"/>
              <a:pathLst>
                <a:path w="1260114" h="781494">
                  <a:moveTo>
                    <a:pt x="45331" y="0"/>
                  </a:moveTo>
                  <a:lnTo>
                    <a:pt x="1214783" y="0"/>
                  </a:lnTo>
                  <a:cubicBezTo>
                    <a:pt x="1226805" y="0"/>
                    <a:pt x="1238335" y="4776"/>
                    <a:pt x="1246837" y="13277"/>
                  </a:cubicBezTo>
                  <a:cubicBezTo>
                    <a:pt x="1255338" y="21779"/>
                    <a:pt x="1260114" y="33309"/>
                    <a:pt x="1260114" y="45331"/>
                  </a:cubicBezTo>
                  <a:lnTo>
                    <a:pt x="1260114" y="736163"/>
                  </a:lnTo>
                  <a:cubicBezTo>
                    <a:pt x="1260114" y="761199"/>
                    <a:pt x="1239818" y="781494"/>
                    <a:pt x="1214783" y="781494"/>
                  </a:cubicBezTo>
                  <a:lnTo>
                    <a:pt x="45331" y="781494"/>
                  </a:lnTo>
                  <a:cubicBezTo>
                    <a:pt x="20296" y="781494"/>
                    <a:pt x="0" y="761199"/>
                    <a:pt x="0" y="736163"/>
                  </a:cubicBezTo>
                  <a:lnTo>
                    <a:pt x="0" y="45331"/>
                  </a:lnTo>
                  <a:cubicBezTo>
                    <a:pt x="0" y="20296"/>
                    <a:pt x="20296" y="0"/>
                    <a:pt x="45331" y="0"/>
                  </a:cubicBezTo>
                  <a:close/>
                </a:path>
              </a:pathLst>
            </a:custGeom>
            <a:blipFill>
              <a:blip r:embed="rId2"/>
              <a:stretch>
                <a:fillRect t="-55541" b="-55541"/>
              </a:stretch>
            </a:blipFill>
            <a:ln w="85725" cap="rnd">
              <a:solidFill>
                <a:srgbClr val="FFFFFF"/>
              </a:solidFill>
              <a:prstDash val="solid"/>
              <a:round/>
            </a:ln>
          </p:spPr>
        </p:sp>
      </p:grpSp>
      <p:grpSp>
        <p:nvGrpSpPr>
          <p:cNvPr id="13" name="Group 13"/>
          <p:cNvGrpSpPr/>
          <p:nvPr/>
        </p:nvGrpSpPr>
        <p:grpSpPr>
          <a:xfrm>
            <a:off x="443217" y="6514958"/>
            <a:ext cx="6698316" cy="1286365"/>
            <a:chOff x="0" y="0"/>
            <a:chExt cx="2317663" cy="445091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2317663" cy="445091"/>
            </a:xfrm>
            <a:custGeom>
              <a:avLst/>
              <a:gdLst/>
              <a:ahLst/>
              <a:cxnLst/>
              <a:rect l="l" t="t" r="r" b="b"/>
              <a:pathLst>
                <a:path w="2317663" h="445091">
                  <a:moveTo>
                    <a:pt x="26583" y="0"/>
                  </a:moveTo>
                  <a:lnTo>
                    <a:pt x="2291079" y="0"/>
                  </a:lnTo>
                  <a:cubicBezTo>
                    <a:pt x="2305761" y="0"/>
                    <a:pt x="2317663" y="11902"/>
                    <a:pt x="2317663" y="26583"/>
                  </a:cubicBezTo>
                  <a:lnTo>
                    <a:pt x="2317663" y="418508"/>
                  </a:lnTo>
                  <a:cubicBezTo>
                    <a:pt x="2317663" y="425558"/>
                    <a:pt x="2314862" y="432320"/>
                    <a:pt x="2309877" y="437305"/>
                  </a:cubicBezTo>
                  <a:cubicBezTo>
                    <a:pt x="2304891" y="442290"/>
                    <a:pt x="2298130" y="445091"/>
                    <a:pt x="2291079" y="445091"/>
                  </a:cubicBezTo>
                  <a:lnTo>
                    <a:pt x="26583" y="445091"/>
                  </a:lnTo>
                  <a:cubicBezTo>
                    <a:pt x="19533" y="445091"/>
                    <a:pt x="12771" y="442290"/>
                    <a:pt x="7786" y="437305"/>
                  </a:cubicBezTo>
                  <a:cubicBezTo>
                    <a:pt x="2801" y="432320"/>
                    <a:pt x="0" y="425558"/>
                    <a:pt x="0" y="418508"/>
                  </a:cubicBezTo>
                  <a:lnTo>
                    <a:pt x="0" y="26583"/>
                  </a:lnTo>
                  <a:cubicBezTo>
                    <a:pt x="0" y="19533"/>
                    <a:pt x="2801" y="12771"/>
                    <a:pt x="7786" y="7786"/>
                  </a:cubicBezTo>
                  <a:cubicBezTo>
                    <a:pt x="12771" y="2801"/>
                    <a:pt x="19533" y="0"/>
                    <a:pt x="26583" y="0"/>
                  </a:cubicBezTo>
                  <a:close/>
                </a:path>
              </a:pathLst>
            </a:custGeom>
            <a:solidFill>
              <a:srgbClr val="D9D9D9"/>
            </a:solidFill>
            <a:ln w="104775" cap="rnd">
              <a:solidFill>
                <a:srgbClr val="FFFFFF"/>
              </a:solidFill>
              <a:prstDash val="solid"/>
              <a:round/>
            </a:ln>
          </p:spPr>
        </p:sp>
        <p:sp>
          <p:nvSpPr>
            <p:cNvPr id="15" name="TextBox 15"/>
            <p:cNvSpPr txBox="1"/>
            <p:nvPr/>
          </p:nvSpPr>
          <p:spPr>
            <a:xfrm>
              <a:off x="0" y="0"/>
              <a:ext cx="2317663" cy="44509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"/>
                </a:lnSpc>
              </a:pPr>
              <a:endParaRPr/>
            </a:p>
          </p:txBody>
        </p:sp>
      </p:grpSp>
      <p:grpSp>
        <p:nvGrpSpPr>
          <p:cNvPr id="16" name="Group 16"/>
          <p:cNvGrpSpPr/>
          <p:nvPr/>
        </p:nvGrpSpPr>
        <p:grpSpPr>
          <a:xfrm>
            <a:off x="826521" y="6612464"/>
            <a:ext cx="1062721" cy="1062721"/>
            <a:chOff x="0" y="0"/>
            <a:chExt cx="812800" cy="812800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5757"/>
            </a:solidFill>
          </p:spPr>
        </p:sp>
        <p:sp>
          <p:nvSpPr>
            <p:cNvPr id="18" name="TextBox 18"/>
            <p:cNvSpPr txBox="1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"/>
                </a:lnSpc>
              </a:pPr>
              <a:endParaRPr/>
            </a:p>
          </p:txBody>
        </p:sp>
      </p:grpSp>
      <p:grpSp>
        <p:nvGrpSpPr>
          <p:cNvPr id="19" name="Group 19"/>
          <p:cNvGrpSpPr/>
          <p:nvPr/>
        </p:nvGrpSpPr>
        <p:grpSpPr>
          <a:xfrm>
            <a:off x="2054983" y="6626780"/>
            <a:ext cx="1062721" cy="1062721"/>
            <a:chOff x="0" y="0"/>
            <a:chExt cx="812800" cy="812800"/>
          </a:xfrm>
        </p:grpSpPr>
        <p:sp>
          <p:nvSpPr>
            <p:cNvPr id="20" name="Freeform 20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21" name="TextBox 21"/>
            <p:cNvSpPr txBox="1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"/>
                </a:lnSpc>
              </a:pPr>
              <a:endParaRPr/>
            </a:p>
          </p:txBody>
        </p:sp>
      </p:grpSp>
      <p:grpSp>
        <p:nvGrpSpPr>
          <p:cNvPr id="22" name="Group 22"/>
          <p:cNvGrpSpPr/>
          <p:nvPr/>
        </p:nvGrpSpPr>
        <p:grpSpPr>
          <a:xfrm>
            <a:off x="3283446" y="6626780"/>
            <a:ext cx="1062721" cy="1062721"/>
            <a:chOff x="0" y="0"/>
            <a:chExt cx="812800" cy="812800"/>
          </a:xfrm>
        </p:grpSpPr>
        <p:sp>
          <p:nvSpPr>
            <p:cNvPr id="23" name="Freeform 23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24" name="TextBox 24"/>
            <p:cNvSpPr txBox="1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"/>
                </a:lnSpc>
              </a:pPr>
              <a:endParaRPr/>
            </a:p>
          </p:txBody>
        </p:sp>
      </p:grpSp>
      <p:grpSp>
        <p:nvGrpSpPr>
          <p:cNvPr id="25" name="Group 25"/>
          <p:cNvGrpSpPr/>
          <p:nvPr/>
        </p:nvGrpSpPr>
        <p:grpSpPr>
          <a:xfrm>
            <a:off x="4520647" y="6612464"/>
            <a:ext cx="1062721" cy="1062721"/>
            <a:chOff x="0" y="0"/>
            <a:chExt cx="812800" cy="812800"/>
          </a:xfrm>
        </p:grpSpPr>
        <p:sp>
          <p:nvSpPr>
            <p:cNvPr id="26" name="Freeform 26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27" name="TextBox 27"/>
            <p:cNvSpPr txBox="1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"/>
                </a:lnSpc>
              </a:pPr>
              <a:endParaRPr/>
            </a:p>
          </p:txBody>
        </p:sp>
      </p:grpSp>
      <p:grpSp>
        <p:nvGrpSpPr>
          <p:cNvPr id="28" name="Group 28"/>
          <p:cNvGrpSpPr/>
          <p:nvPr/>
        </p:nvGrpSpPr>
        <p:grpSpPr>
          <a:xfrm>
            <a:off x="5749109" y="6626780"/>
            <a:ext cx="1062721" cy="1062721"/>
            <a:chOff x="0" y="0"/>
            <a:chExt cx="812800" cy="812800"/>
          </a:xfrm>
        </p:grpSpPr>
        <p:sp>
          <p:nvSpPr>
            <p:cNvPr id="29" name="Freeform 29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30" name="TextBox 30"/>
            <p:cNvSpPr txBox="1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"/>
                </a:lnSpc>
              </a:pPr>
              <a:endParaRPr/>
            </a:p>
          </p:txBody>
        </p:sp>
      </p:grpSp>
      <p:sp>
        <p:nvSpPr>
          <p:cNvPr id="31" name="TextBox 31"/>
          <p:cNvSpPr txBox="1"/>
          <p:nvPr/>
        </p:nvSpPr>
        <p:spPr>
          <a:xfrm>
            <a:off x="1104738" y="6493430"/>
            <a:ext cx="506287" cy="1116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744"/>
              </a:lnSpc>
            </a:pPr>
            <a:r>
              <a:rPr lang="en-US" sz="6960">
                <a:solidFill>
                  <a:srgbClr val="000000"/>
                </a:solidFill>
                <a:latin typeface="Noto Sans Bold"/>
              </a:rPr>
              <a:t>1</a:t>
            </a:r>
          </a:p>
        </p:txBody>
      </p:sp>
      <p:sp>
        <p:nvSpPr>
          <p:cNvPr id="32" name="TextBox 32"/>
          <p:cNvSpPr txBox="1"/>
          <p:nvPr/>
        </p:nvSpPr>
        <p:spPr>
          <a:xfrm>
            <a:off x="2333200" y="6493430"/>
            <a:ext cx="506287" cy="1116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744"/>
              </a:lnSpc>
            </a:pPr>
            <a:r>
              <a:rPr lang="en-US" sz="6960">
                <a:solidFill>
                  <a:srgbClr val="000000"/>
                </a:solidFill>
                <a:latin typeface="Noto Sans Bold"/>
              </a:rPr>
              <a:t>2</a:t>
            </a:r>
          </a:p>
        </p:txBody>
      </p:sp>
      <p:sp>
        <p:nvSpPr>
          <p:cNvPr id="33" name="TextBox 33"/>
          <p:cNvSpPr txBox="1"/>
          <p:nvPr/>
        </p:nvSpPr>
        <p:spPr>
          <a:xfrm>
            <a:off x="3566032" y="6479114"/>
            <a:ext cx="506287" cy="1116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744"/>
              </a:lnSpc>
            </a:pPr>
            <a:r>
              <a:rPr lang="en-US" sz="6960">
                <a:solidFill>
                  <a:srgbClr val="000000"/>
                </a:solidFill>
                <a:latin typeface="Noto Sans Bold"/>
              </a:rPr>
              <a:t>3</a:t>
            </a:r>
          </a:p>
        </p:txBody>
      </p:sp>
      <p:sp>
        <p:nvSpPr>
          <p:cNvPr id="34" name="TextBox 34"/>
          <p:cNvSpPr txBox="1"/>
          <p:nvPr/>
        </p:nvSpPr>
        <p:spPr>
          <a:xfrm>
            <a:off x="4798864" y="6479114"/>
            <a:ext cx="506287" cy="1116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744"/>
              </a:lnSpc>
            </a:pPr>
            <a:r>
              <a:rPr lang="en-US" sz="6960">
                <a:solidFill>
                  <a:srgbClr val="000000"/>
                </a:solidFill>
                <a:latin typeface="Noto Sans Bold"/>
              </a:rPr>
              <a:t>4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6027326" y="6479114"/>
            <a:ext cx="506287" cy="1116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744"/>
              </a:lnSpc>
            </a:pPr>
            <a:r>
              <a:rPr lang="en-US" sz="6960">
                <a:solidFill>
                  <a:srgbClr val="000000"/>
                </a:solidFill>
                <a:latin typeface="Noto Sans Bold"/>
              </a:rPr>
              <a:t>5</a:t>
            </a:r>
          </a:p>
        </p:txBody>
      </p:sp>
      <p:sp>
        <p:nvSpPr>
          <p:cNvPr id="36" name="TextBox 36"/>
          <p:cNvSpPr txBox="1"/>
          <p:nvPr/>
        </p:nvSpPr>
        <p:spPr>
          <a:xfrm>
            <a:off x="2393394" y="5908959"/>
            <a:ext cx="2761777" cy="62837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872"/>
              </a:lnSpc>
            </a:pPr>
            <a:r>
              <a:rPr lang="en-US" sz="3480" dirty="0" err="1">
                <a:solidFill>
                  <a:srgbClr val="FFFFFF"/>
                </a:solidFill>
                <a:latin typeface="AC Soft Icecream"/>
              </a:rPr>
              <a:t>Wirksamkeit</a:t>
            </a:r>
            <a:endParaRPr lang="en-US" sz="3480" dirty="0">
              <a:solidFill>
                <a:srgbClr val="FFFFFF"/>
              </a:solidFill>
              <a:latin typeface="AC Soft Icecream"/>
            </a:endParaRPr>
          </a:p>
        </p:txBody>
      </p:sp>
      <p:grpSp>
        <p:nvGrpSpPr>
          <p:cNvPr id="37" name="Group 37"/>
          <p:cNvGrpSpPr/>
          <p:nvPr/>
        </p:nvGrpSpPr>
        <p:grpSpPr>
          <a:xfrm>
            <a:off x="571488" y="7906098"/>
            <a:ext cx="6570045" cy="2268000"/>
            <a:chOff x="0" y="0"/>
            <a:chExt cx="2354556" cy="812800"/>
          </a:xfrm>
        </p:grpSpPr>
        <p:sp>
          <p:nvSpPr>
            <p:cNvPr id="38" name="Freeform 38"/>
            <p:cNvSpPr/>
            <p:nvPr/>
          </p:nvSpPr>
          <p:spPr>
            <a:xfrm>
              <a:off x="0" y="0"/>
              <a:ext cx="2354556" cy="812800"/>
            </a:xfrm>
            <a:custGeom>
              <a:avLst/>
              <a:gdLst/>
              <a:ahLst/>
              <a:cxnLst/>
              <a:rect l="l" t="t" r="r" b="b"/>
              <a:pathLst>
                <a:path w="2354556" h="812800">
                  <a:moveTo>
                    <a:pt x="43600" y="0"/>
                  </a:moveTo>
                  <a:lnTo>
                    <a:pt x="2310956" y="0"/>
                  </a:lnTo>
                  <a:cubicBezTo>
                    <a:pt x="2322520" y="0"/>
                    <a:pt x="2333609" y="4594"/>
                    <a:pt x="2341786" y="12770"/>
                  </a:cubicBezTo>
                  <a:cubicBezTo>
                    <a:pt x="2349962" y="20947"/>
                    <a:pt x="2354556" y="32036"/>
                    <a:pt x="2354556" y="43600"/>
                  </a:cubicBezTo>
                  <a:lnTo>
                    <a:pt x="2354556" y="769200"/>
                  </a:lnTo>
                  <a:cubicBezTo>
                    <a:pt x="2354556" y="780764"/>
                    <a:pt x="2349962" y="791854"/>
                    <a:pt x="2341786" y="800030"/>
                  </a:cubicBezTo>
                  <a:cubicBezTo>
                    <a:pt x="2333609" y="808206"/>
                    <a:pt x="2322520" y="812800"/>
                    <a:pt x="2310956" y="812800"/>
                  </a:cubicBezTo>
                  <a:lnTo>
                    <a:pt x="43600" y="812800"/>
                  </a:lnTo>
                  <a:cubicBezTo>
                    <a:pt x="32036" y="812800"/>
                    <a:pt x="20947" y="808206"/>
                    <a:pt x="12770" y="800030"/>
                  </a:cubicBezTo>
                  <a:cubicBezTo>
                    <a:pt x="4594" y="791854"/>
                    <a:pt x="0" y="780764"/>
                    <a:pt x="0" y="769200"/>
                  </a:cubicBezTo>
                  <a:lnTo>
                    <a:pt x="0" y="43600"/>
                  </a:lnTo>
                  <a:cubicBezTo>
                    <a:pt x="0" y="32036"/>
                    <a:pt x="4594" y="20947"/>
                    <a:pt x="12770" y="12770"/>
                  </a:cubicBezTo>
                  <a:cubicBezTo>
                    <a:pt x="20947" y="4594"/>
                    <a:pt x="32036" y="0"/>
                    <a:pt x="43600" y="0"/>
                  </a:cubicBezTo>
                  <a:close/>
                </a:path>
              </a:pathLst>
            </a:custGeom>
            <a:solidFill>
              <a:srgbClr val="D9D9D9"/>
            </a:solidFill>
          </p:spPr>
        </p:sp>
        <p:sp>
          <p:nvSpPr>
            <p:cNvPr id="39" name="TextBox 39"/>
            <p:cNvSpPr txBox="1"/>
            <p:nvPr/>
          </p:nvSpPr>
          <p:spPr>
            <a:xfrm>
              <a:off x="0" y="-95250"/>
              <a:ext cx="2354556" cy="9080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4199"/>
                </a:lnSpc>
              </a:pPr>
              <a:r>
                <a:rPr lang="en-US" sz="2999" dirty="0" err="1">
                  <a:solidFill>
                    <a:srgbClr val="000000"/>
                  </a:solidFill>
                  <a:latin typeface="AC Soft Icecream"/>
                </a:rPr>
                <a:t>Antibiotika</a:t>
              </a:r>
              <a:r>
                <a:rPr lang="en-US" sz="29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999" dirty="0" err="1">
                  <a:solidFill>
                    <a:srgbClr val="000000"/>
                  </a:solidFill>
                  <a:latin typeface="AC Soft Icecream"/>
                </a:rPr>
                <a:t>bekämpen</a:t>
              </a:r>
              <a:r>
                <a:rPr lang="en-US" sz="29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999" dirty="0" err="1">
                  <a:solidFill>
                    <a:srgbClr val="000000"/>
                  </a:solidFill>
                  <a:latin typeface="AC Soft Icecream"/>
                </a:rPr>
                <a:t>Bakterien</a:t>
              </a:r>
              <a:r>
                <a:rPr lang="en-US" sz="2999" dirty="0">
                  <a:solidFill>
                    <a:srgbClr val="000000"/>
                  </a:solidFill>
                  <a:latin typeface="AC Soft Icecream"/>
                </a:rPr>
                <a:t>. Sie </a:t>
              </a:r>
              <a:r>
                <a:rPr lang="en-US" sz="2999" dirty="0" err="1">
                  <a:solidFill>
                    <a:srgbClr val="000000"/>
                  </a:solidFill>
                  <a:latin typeface="AC Soft Icecream"/>
                </a:rPr>
                <a:t>sind</a:t>
              </a:r>
              <a:r>
                <a:rPr lang="en-US" sz="29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999" dirty="0" err="1">
                  <a:solidFill>
                    <a:srgbClr val="000000"/>
                  </a:solidFill>
                  <a:latin typeface="AC Soft Icecream"/>
                </a:rPr>
                <a:t>wirkunsglos</a:t>
              </a:r>
              <a:r>
                <a:rPr lang="en-US" sz="29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999" dirty="0" err="1">
                  <a:solidFill>
                    <a:srgbClr val="000000"/>
                  </a:solidFill>
                  <a:latin typeface="AC Soft Icecream"/>
                </a:rPr>
                <a:t>bei</a:t>
              </a:r>
              <a:r>
                <a:rPr lang="en-US" sz="2999" dirty="0">
                  <a:solidFill>
                    <a:srgbClr val="000000"/>
                  </a:solidFill>
                  <a:latin typeface="AC Soft Icecream"/>
                </a:rPr>
                <a:t> Viren.</a:t>
              </a: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7560000" cy="10692000"/>
            <a:chOff x="0" y="0"/>
            <a:chExt cx="2709333" cy="3831771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709333" cy="3831772"/>
            </a:xfrm>
            <a:custGeom>
              <a:avLst/>
              <a:gdLst/>
              <a:ahLst/>
              <a:cxnLst/>
              <a:rect l="l" t="t" r="r" b="b"/>
              <a:pathLst>
                <a:path w="2709333" h="3831772">
                  <a:moveTo>
                    <a:pt x="0" y="0"/>
                  </a:moveTo>
                  <a:lnTo>
                    <a:pt x="2709333" y="0"/>
                  </a:lnTo>
                  <a:lnTo>
                    <a:pt x="2709333" y="3831772"/>
                  </a:lnTo>
                  <a:lnTo>
                    <a:pt x="0" y="3831772"/>
                  </a:lnTo>
                  <a:close/>
                </a:path>
              </a:pathLst>
            </a:custGeom>
            <a:solidFill>
              <a:srgbClr val="D9D9D9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2709333" cy="386034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95714" y="214816"/>
            <a:ext cx="7168573" cy="10262369"/>
            <a:chOff x="0" y="0"/>
            <a:chExt cx="2569055" cy="3677801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569055" cy="3677801"/>
            </a:xfrm>
            <a:custGeom>
              <a:avLst/>
              <a:gdLst/>
              <a:ahLst/>
              <a:cxnLst/>
              <a:rect l="l" t="t" r="r" b="b"/>
              <a:pathLst>
                <a:path w="2569055" h="3677801">
                  <a:moveTo>
                    <a:pt x="0" y="0"/>
                  </a:moveTo>
                  <a:lnTo>
                    <a:pt x="2569055" y="0"/>
                  </a:lnTo>
                  <a:lnTo>
                    <a:pt x="2569055" y="3677801"/>
                  </a:lnTo>
                  <a:lnTo>
                    <a:pt x="0" y="3677801"/>
                  </a:lnTo>
                  <a:close/>
                </a:path>
              </a:pathLst>
            </a:custGeom>
            <a:solidFill>
              <a:srgbClr val="A6A6A6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569055" cy="37063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443217" y="0"/>
            <a:ext cx="6698316" cy="1970912"/>
            <a:chOff x="0" y="0"/>
            <a:chExt cx="2400525" cy="70633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2400525" cy="706330"/>
            </a:xfrm>
            <a:custGeom>
              <a:avLst/>
              <a:gdLst/>
              <a:ahLst/>
              <a:cxnLst/>
              <a:rect l="l" t="t" r="r" b="b"/>
              <a:pathLst>
                <a:path w="2400525" h="706330">
                  <a:moveTo>
                    <a:pt x="45076" y="0"/>
                  </a:moveTo>
                  <a:lnTo>
                    <a:pt x="2355449" y="0"/>
                  </a:lnTo>
                  <a:cubicBezTo>
                    <a:pt x="2380344" y="0"/>
                    <a:pt x="2400525" y="20181"/>
                    <a:pt x="2400525" y="45076"/>
                  </a:cubicBezTo>
                  <a:lnTo>
                    <a:pt x="2400525" y="661254"/>
                  </a:lnTo>
                  <a:cubicBezTo>
                    <a:pt x="2400525" y="673209"/>
                    <a:pt x="2395776" y="684674"/>
                    <a:pt x="2387323" y="693128"/>
                  </a:cubicBezTo>
                  <a:cubicBezTo>
                    <a:pt x="2378869" y="701581"/>
                    <a:pt x="2367404" y="706330"/>
                    <a:pt x="2355449" y="706330"/>
                  </a:cubicBezTo>
                  <a:lnTo>
                    <a:pt x="45076" y="706330"/>
                  </a:lnTo>
                  <a:cubicBezTo>
                    <a:pt x="20181" y="706330"/>
                    <a:pt x="0" y="686149"/>
                    <a:pt x="0" y="661254"/>
                  </a:cubicBezTo>
                  <a:lnTo>
                    <a:pt x="0" y="45076"/>
                  </a:lnTo>
                  <a:cubicBezTo>
                    <a:pt x="0" y="20181"/>
                    <a:pt x="20181" y="0"/>
                    <a:pt x="45076" y="0"/>
                  </a:cubicBezTo>
                  <a:close/>
                </a:path>
              </a:pathLst>
            </a:custGeom>
            <a:solidFill>
              <a:srgbClr val="D9D9D9"/>
            </a:solidFill>
          </p:spPr>
        </p:sp>
        <p:sp>
          <p:nvSpPr>
            <p:cNvPr id="10" name="TextBox 10"/>
            <p:cNvSpPr txBox="1"/>
            <p:nvPr/>
          </p:nvSpPr>
          <p:spPr>
            <a:xfrm>
              <a:off x="0" y="-123825"/>
              <a:ext cx="2400525" cy="83015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5880"/>
                </a:lnSpc>
              </a:pPr>
              <a:r>
                <a:rPr lang="en-US" sz="4200" dirty="0" err="1">
                  <a:solidFill>
                    <a:srgbClr val="000000"/>
                  </a:solidFill>
                  <a:latin typeface="AC Soft Icecream"/>
                </a:rPr>
                <a:t>Antibiotika</a:t>
              </a:r>
              <a:endParaRPr lang="en-US" sz="4200" dirty="0">
                <a:solidFill>
                  <a:srgbClr val="000000"/>
                </a:solidFill>
                <a:latin typeface="AC Soft Icecream"/>
              </a:endParaRPr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826521" y="2230182"/>
            <a:ext cx="5977479" cy="3707098"/>
            <a:chOff x="0" y="0"/>
            <a:chExt cx="1260114" cy="781494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1260114" cy="781494"/>
            </a:xfrm>
            <a:custGeom>
              <a:avLst/>
              <a:gdLst/>
              <a:ahLst/>
              <a:cxnLst/>
              <a:rect l="l" t="t" r="r" b="b"/>
              <a:pathLst>
                <a:path w="1260114" h="781494">
                  <a:moveTo>
                    <a:pt x="45331" y="0"/>
                  </a:moveTo>
                  <a:lnTo>
                    <a:pt x="1214783" y="0"/>
                  </a:lnTo>
                  <a:cubicBezTo>
                    <a:pt x="1226805" y="0"/>
                    <a:pt x="1238335" y="4776"/>
                    <a:pt x="1246837" y="13277"/>
                  </a:cubicBezTo>
                  <a:cubicBezTo>
                    <a:pt x="1255338" y="21779"/>
                    <a:pt x="1260114" y="33309"/>
                    <a:pt x="1260114" y="45331"/>
                  </a:cubicBezTo>
                  <a:lnTo>
                    <a:pt x="1260114" y="736163"/>
                  </a:lnTo>
                  <a:cubicBezTo>
                    <a:pt x="1260114" y="761199"/>
                    <a:pt x="1239818" y="781494"/>
                    <a:pt x="1214783" y="781494"/>
                  </a:cubicBezTo>
                  <a:lnTo>
                    <a:pt x="45331" y="781494"/>
                  </a:lnTo>
                  <a:cubicBezTo>
                    <a:pt x="20296" y="781494"/>
                    <a:pt x="0" y="761199"/>
                    <a:pt x="0" y="736163"/>
                  </a:cubicBezTo>
                  <a:lnTo>
                    <a:pt x="0" y="45331"/>
                  </a:lnTo>
                  <a:cubicBezTo>
                    <a:pt x="0" y="20296"/>
                    <a:pt x="20296" y="0"/>
                    <a:pt x="45331" y="0"/>
                  </a:cubicBezTo>
                  <a:close/>
                </a:path>
              </a:pathLst>
            </a:custGeom>
            <a:blipFill>
              <a:blip r:embed="rId2"/>
              <a:stretch>
                <a:fillRect t="-55541" b="-55541"/>
              </a:stretch>
            </a:blipFill>
            <a:ln w="85725" cap="rnd">
              <a:solidFill>
                <a:srgbClr val="FFFFFF"/>
              </a:solidFill>
              <a:prstDash val="solid"/>
              <a:round/>
            </a:ln>
          </p:spPr>
        </p:sp>
      </p:grpSp>
      <p:grpSp>
        <p:nvGrpSpPr>
          <p:cNvPr id="13" name="Group 13"/>
          <p:cNvGrpSpPr/>
          <p:nvPr/>
        </p:nvGrpSpPr>
        <p:grpSpPr>
          <a:xfrm>
            <a:off x="443217" y="6514958"/>
            <a:ext cx="6698316" cy="1286365"/>
            <a:chOff x="0" y="0"/>
            <a:chExt cx="2317663" cy="445091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2317663" cy="445091"/>
            </a:xfrm>
            <a:custGeom>
              <a:avLst/>
              <a:gdLst/>
              <a:ahLst/>
              <a:cxnLst/>
              <a:rect l="l" t="t" r="r" b="b"/>
              <a:pathLst>
                <a:path w="2317663" h="445091">
                  <a:moveTo>
                    <a:pt x="26583" y="0"/>
                  </a:moveTo>
                  <a:lnTo>
                    <a:pt x="2291079" y="0"/>
                  </a:lnTo>
                  <a:cubicBezTo>
                    <a:pt x="2305761" y="0"/>
                    <a:pt x="2317663" y="11902"/>
                    <a:pt x="2317663" y="26583"/>
                  </a:cubicBezTo>
                  <a:lnTo>
                    <a:pt x="2317663" y="418508"/>
                  </a:lnTo>
                  <a:cubicBezTo>
                    <a:pt x="2317663" y="425558"/>
                    <a:pt x="2314862" y="432320"/>
                    <a:pt x="2309877" y="437305"/>
                  </a:cubicBezTo>
                  <a:cubicBezTo>
                    <a:pt x="2304891" y="442290"/>
                    <a:pt x="2298130" y="445091"/>
                    <a:pt x="2291079" y="445091"/>
                  </a:cubicBezTo>
                  <a:lnTo>
                    <a:pt x="26583" y="445091"/>
                  </a:lnTo>
                  <a:cubicBezTo>
                    <a:pt x="19533" y="445091"/>
                    <a:pt x="12771" y="442290"/>
                    <a:pt x="7786" y="437305"/>
                  </a:cubicBezTo>
                  <a:cubicBezTo>
                    <a:pt x="2801" y="432320"/>
                    <a:pt x="0" y="425558"/>
                    <a:pt x="0" y="418508"/>
                  </a:cubicBezTo>
                  <a:lnTo>
                    <a:pt x="0" y="26583"/>
                  </a:lnTo>
                  <a:cubicBezTo>
                    <a:pt x="0" y="19533"/>
                    <a:pt x="2801" y="12771"/>
                    <a:pt x="7786" y="7786"/>
                  </a:cubicBezTo>
                  <a:cubicBezTo>
                    <a:pt x="12771" y="2801"/>
                    <a:pt x="19533" y="0"/>
                    <a:pt x="26583" y="0"/>
                  </a:cubicBezTo>
                  <a:close/>
                </a:path>
              </a:pathLst>
            </a:custGeom>
            <a:solidFill>
              <a:srgbClr val="D9D9D9"/>
            </a:solidFill>
            <a:ln w="104775" cap="rnd">
              <a:solidFill>
                <a:srgbClr val="FFFFFF"/>
              </a:solidFill>
              <a:prstDash val="solid"/>
              <a:round/>
            </a:ln>
          </p:spPr>
        </p:sp>
        <p:sp>
          <p:nvSpPr>
            <p:cNvPr id="15" name="TextBox 15"/>
            <p:cNvSpPr txBox="1"/>
            <p:nvPr/>
          </p:nvSpPr>
          <p:spPr>
            <a:xfrm>
              <a:off x="0" y="0"/>
              <a:ext cx="2317663" cy="44509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"/>
                </a:lnSpc>
              </a:pPr>
              <a:endParaRPr/>
            </a:p>
          </p:txBody>
        </p:sp>
      </p:grpSp>
      <p:grpSp>
        <p:nvGrpSpPr>
          <p:cNvPr id="16" name="Group 16"/>
          <p:cNvGrpSpPr/>
          <p:nvPr/>
        </p:nvGrpSpPr>
        <p:grpSpPr>
          <a:xfrm>
            <a:off x="826521" y="6612464"/>
            <a:ext cx="1062721" cy="1062721"/>
            <a:chOff x="0" y="0"/>
            <a:chExt cx="812800" cy="812800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18" name="TextBox 18"/>
            <p:cNvSpPr txBox="1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"/>
                </a:lnSpc>
              </a:pPr>
              <a:endParaRPr/>
            </a:p>
          </p:txBody>
        </p:sp>
      </p:grpSp>
      <p:grpSp>
        <p:nvGrpSpPr>
          <p:cNvPr id="19" name="Group 19"/>
          <p:cNvGrpSpPr/>
          <p:nvPr/>
        </p:nvGrpSpPr>
        <p:grpSpPr>
          <a:xfrm>
            <a:off x="2054983" y="6626780"/>
            <a:ext cx="1062721" cy="1062721"/>
            <a:chOff x="0" y="0"/>
            <a:chExt cx="812800" cy="812800"/>
          </a:xfrm>
        </p:grpSpPr>
        <p:sp>
          <p:nvSpPr>
            <p:cNvPr id="20" name="Freeform 20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5757"/>
            </a:solidFill>
          </p:spPr>
        </p:sp>
        <p:sp>
          <p:nvSpPr>
            <p:cNvPr id="21" name="TextBox 21"/>
            <p:cNvSpPr txBox="1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"/>
                </a:lnSpc>
              </a:pPr>
              <a:endParaRPr/>
            </a:p>
          </p:txBody>
        </p:sp>
      </p:grpSp>
      <p:grpSp>
        <p:nvGrpSpPr>
          <p:cNvPr id="22" name="Group 22"/>
          <p:cNvGrpSpPr/>
          <p:nvPr/>
        </p:nvGrpSpPr>
        <p:grpSpPr>
          <a:xfrm>
            <a:off x="3283446" y="6626780"/>
            <a:ext cx="1062721" cy="1062721"/>
            <a:chOff x="0" y="0"/>
            <a:chExt cx="812800" cy="812800"/>
          </a:xfrm>
        </p:grpSpPr>
        <p:sp>
          <p:nvSpPr>
            <p:cNvPr id="23" name="Freeform 23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24" name="TextBox 24"/>
            <p:cNvSpPr txBox="1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"/>
                </a:lnSpc>
              </a:pPr>
              <a:endParaRPr/>
            </a:p>
          </p:txBody>
        </p:sp>
      </p:grpSp>
      <p:grpSp>
        <p:nvGrpSpPr>
          <p:cNvPr id="25" name="Group 25"/>
          <p:cNvGrpSpPr/>
          <p:nvPr/>
        </p:nvGrpSpPr>
        <p:grpSpPr>
          <a:xfrm>
            <a:off x="4520647" y="6612464"/>
            <a:ext cx="1062721" cy="1062721"/>
            <a:chOff x="0" y="0"/>
            <a:chExt cx="812800" cy="812800"/>
          </a:xfrm>
        </p:grpSpPr>
        <p:sp>
          <p:nvSpPr>
            <p:cNvPr id="26" name="Freeform 26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27" name="TextBox 27"/>
            <p:cNvSpPr txBox="1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"/>
                </a:lnSpc>
              </a:pPr>
              <a:endParaRPr/>
            </a:p>
          </p:txBody>
        </p:sp>
      </p:grpSp>
      <p:grpSp>
        <p:nvGrpSpPr>
          <p:cNvPr id="28" name="Group 28"/>
          <p:cNvGrpSpPr/>
          <p:nvPr/>
        </p:nvGrpSpPr>
        <p:grpSpPr>
          <a:xfrm>
            <a:off x="5749109" y="6626780"/>
            <a:ext cx="1062721" cy="1062721"/>
            <a:chOff x="0" y="0"/>
            <a:chExt cx="812800" cy="812800"/>
          </a:xfrm>
        </p:grpSpPr>
        <p:sp>
          <p:nvSpPr>
            <p:cNvPr id="29" name="Freeform 29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30" name="TextBox 30"/>
            <p:cNvSpPr txBox="1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"/>
                </a:lnSpc>
              </a:pPr>
              <a:endParaRPr/>
            </a:p>
          </p:txBody>
        </p:sp>
      </p:grpSp>
      <p:sp>
        <p:nvSpPr>
          <p:cNvPr id="31" name="TextBox 31"/>
          <p:cNvSpPr txBox="1"/>
          <p:nvPr/>
        </p:nvSpPr>
        <p:spPr>
          <a:xfrm>
            <a:off x="1104738" y="6493430"/>
            <a:ext cx="506287" cy="1116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744"/>
              </a:lnSpc>
            </a:pPr>
            <a:r>
              <a:rPr lang="en-US" sz="6960">
                <a:solidFill>
                  <a:srgbClr val="000000"/>
                </a:solidFill>
                <a:latin typeface="Noto Sans Bold"/>
              </a:rPr>
              <a:t>1</a:t>
            </a:r>
          </a:p>
        </p:txBody>
      </p:sp>
      <p:sp>
        <p:nvSpPr>
          <p:cNvPr id="32" name="TextBox 32"/>
          <p:cNvSpPr txBox="1"/>
          <p:nvPr/>
        </p:nvSpPr>
        <p:spPr>
          <a:xfrm>
            <a:off x="2333200" y="6493430"/>
            <a:ext cx="506287" cy="1116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744"/>
              </a:lnSpc>
            </a:pPr>
            <a:r>
              <a:rPr lang="en-US" sz="6960">
                <a:solidFill>
                  <a:srgbClr val="000000"/>
                </a:solidFill>
                <a:latin typeface="Noto Sans Bold"/>
              </a:rPr>
              <a:t>2</a:t>
            </a:r>
          </a:p>
        </p:txBody>
      </p:sp>
      <p:sp>
        <p:nvSpPr>
          <p:cNvPr id="33" name="TextBox 33"/>
          <p:cNvSpPr txBox="1"/>
          <p:nvPr/>
        </p:nvSpPr>
        <p:spPr>
          <a:xfrm>
            <a:off x="3566032" y="6479114"/>
            <a:ext cx="506287" cy="1116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744"/>
              </a:lnSpc>
            </a:pPr>
            <a:r>
              <a:rPr lang="en-US" sz="6960">
                <a:solidFill>
                  <a:srgbClr val="000000"/>
                </a:solidFill>
                <a:latin typeface="Noto Sans Bold"/>
              </a:rPr>
              <a:t>3</a:t>
            </a:r>
          </a:p>
        </p:txBody>
      </p:sp>
      <p:sp>
        <p:nvSpPr>
          <p:cNvPr id="34" name="TextBox 34"/>
          <p:cNvSpPr txBox="1"/>
          <p:nvPr/>
        </p:nvSpPr>
        <p:spPr>
          <a:xfrm>
            <a:off x="4798864" y="6479114"/>
            <a:ext cx="506287" cy="1116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744"/>
              </a:lnSpc>
            </a:pPr>
            <a:r>
              <a:rPr lang="en-US" sz="6960">
                <a:solidFill>
                  <a:srgbClr val="000000"/>
                </a:solidFill>
                <a:latin typeface="Noto Sans Bold"/>
              </a:rPr>
              <a:t>4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6027326" y="6479114"/>
            <a:ext cx="506287" cy="1116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744"/>
              </a:lnSpc>
            </a:pPr>
            <a:r>
              <a:rPr lang="en-US" sz="6960">
                <a:solidFill>
                  <a:srgbClr val="000000"/>
                </a:solidFill>
                <a:latin typeface="Noto Sans Bold"/>
              </a:rPr>
              <a:t>5</a:t>
            </a:r>
          </a:p>
        </p:txBody>
      </p:sp>
      <p:sp>
        <p:nvSpPr>
          <p:cNvPr id="36" name="TextBox 36"/>
          <p:cNvSpPr txBox="1"/>
          <p:nvPr/>
        </p:nvSpPr>
        <p:spPr>
          <a:xfrm>
            <a:off x="2393394" y="5908959"/>
            <a:ext cx="2761777" cy="62837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872"/>
              </a:lnSpc>
            </a:pPr>
            <a:r>
              <a:rPr lang="en-US" sz="3480" dirty="0" err="1">
                <a:solidFill>
                  <a:srgbClr val="FFFFFF"/>
                </a:solidFill>
                <a:latin typeface="AC Soft Icecream"/>
              </a:rPr>
              <a:t>Wirksamkeit</a:t>
            </a:r>
            <a:endParaRPr lang="en-US" sz="3480" dirty="0">
              <a:solidFill>
                <a:srgbClr val="FFFFFF"/>
              </a:solidFill>
              <a:latin typeface="AC Soft Icecream"/>
            </a:endParaRPr>
          </a:p>
        </p:txBody>
      </p:sp>
      <p:grpSp>
        <p:nvGrpSpPr>
          <p:cNvPr id="37" name="Group 37"/>
          <p:cNvGrpSpPr/>
          <p:nvPr/>
        </p:nvGrpSpPr>
        <p:grpSpPr>
          <a:xfrm>
            <a:off x="571488" y="7906098"/>
            <a:ext cx="6570045" cy="2268000"/>
            <a:chOff x="0" y="0"/>
            <a:chExt cx="2354556" cy="812800"/>
          </a:xfrm>
        </p:grpSpPr>
        <p:sp>
          <p:nvSpPr>
            <p:cNvPr id="38" name="Freeform 38"/>
            <p:cNvSpPr/>
            <p:nvPr/>
          </p:nvSpPr>
          <p:spPr>
            <a:xfrm>
              <a:off x="0" y="0"/>
              <a:ext cx="2354556" cy="812800"/>
            </a:xfrm>
            <a:custGeom>
              <a:avLst/>
              <a:gdLst/>
              <a:ahLst/>
              <a:cxnLst/>
              <a:rect l="l" t="t" r="r" b="b"/>
              <a:pathLst>
                <a:path w="2354556" h="812800">
                  <a:moveTo>
                    <a:pt x="43600" y="0"/>
                  </a:moveTo>
                  <a:lnTo>
                    <a:pt x="2310956" y="0"/>
                  </a:lnTo>
                  <a:cubicBezTo>
                    <a:pt x="2322520" y="0"/>
                    <a:pt x="2333609" y="4594"/>
                    <a:pt x="2341786" y="12770"/>
                  </a:cubicBezTo>
                  <a:cubicBezTo>
                    <a:pt x="2349962" y="20947"/>
                    <a:pt x="2354556" y="32036"/>
                    <a:pt x="2354556" y="43600"/>
                  </a:cubicBezTo>
                  <a:lnTo>
                    <a:pt x="2354556" y="769200"/>
                  </a:lnTo>
                  <a:cubicBezTo>
                    <a:pt x="2354556" y="780764"/>
                    <a:pt x="2349962" y="791854"/>
                    <a:pt x="2341786" y="800030"/>
                  </a:cubicBezTo>
                  <a:cubicBezTo>
                    <a:pt x="2333609" y="808206"/>
                    <a:pt x="2322520" y="812800"/>
                    <a:pt x="2310956" y="812800"/>
                  </a:cubicBezTo>
                  <a:lnTo>
                    <a:pt x="43600" y="812800"/>
                  </a:lnTo>
                  <a:cubicBezTo>
                    <a:pt x="32036" y="812800"/>
                    <a:pt x="20947" y="808206"/>
                    <a:pt x="12770" y="800030"/>
                  </a:cubicBezTo>
                  <a:cubicBezTo>
                    <a:pt x="4594" y="791854"/>
                    <a:pt x="0" y="780764"/>
                    <a:pt x="0" y="769200"/>
                  </a:cubicBezTo>
                  <a:lnTo>
                    <a:pt x="0" y="43600"/>
                  </a:lnTo>
                  <a:cubicBezTo>
                    <a:pt x="0" y="32036"/>
                    <a:pt x="4594" y="20947"/>
                    <a:pt x="12770" y="12770"/>
                  </a:cubicBezTo>
                  <a:cubicBezTo>
                    <a:pt x="20947" y="4594"/>
                    <a:pt x="32036" y="0"/>
                    <a:pt x="43600" y="0"/>
                  </a:cubicBezTo>
                  <a:close/>
                </a:path>
              </a:pathLst>
            </a:custGeom>
            <a:solidFill>
              <a:srgbClr val="D9D9D9"/>
            </a:solidFill>
          </p:spPr>
        </p:sp>
        <p:sp>
          <p:nvSpPr>
            <p:cNvPr id="39" name="TextBox 39"/>
            <p:cNvSpPr txBox="1"/>
            <p:nvPr/>
          </p:nvSpPr>
          <p:spPr>
            <a:xfrm>
              <a:off x="0" y="-95250"/>
              <a:ext cx="2354556" cy="9080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4199"/>
                </a:lnSpc>
              </a:pPr>
              <a:r>
                <a:rPr lang="en-US" sz="2999" dirty="0" err="1">
                  <a:solidFill>
                    <a:srgbClr val="000000"/>
                  </a:solidFill>
                  <a:latin typeface="AC Soft Icecream"/>
                </a:rPr>
                <a:t>Antibiotika</a:t>
              </a:r>
              <a:r>
                <a:rPr lang="en-US" sz="29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999" dirty="0" err="1">
                  <a:solidFill>
                    <a:srgbClr val="000000"/>
                  </a:solidFill>
                  <a:latin typeface="AC Soft Icecream"/>
                </a:rPr>
                <a:t>bekämpen</a:t>
              </a:r>
              <a:r>
                <a:rPr lang="en-US" sz="29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999" dirty="0" err="1">
                  <a:solidFill>
                    <a:srgbClr val="000000"/>
                  </a:solidFill>
                  <a:latin typeface="AC Soft Icecream"/>
                </a:rPr>
                <a:t>Bakterien</a:t>
              </a:r>
              <a:r>
                <a:rPr lang="en-US" sz="2999" dirty="0">
                  <a:solidFill>
                    <a:srgbClr val="000000"/>
                  </a:solidFill>
                  <a:latin typeface="AC Soft Icecream"/>
                </a:rPr>
                <a:t>. Sie </a:t>
              </a:r>
              <a:r>
                <a:rPr lang="en-US" sz="2999" dirty="0" err="1">
                  <a:solidFill>
                    <a:srgbClr val="000000"/>
                  </a:solidFill>
                  <a:latin typeface="AC Soft Icecream"/>
                </a:rPr>
                <a:t>sind</a:t>
              </a:r>
              <a:r>
                <a:rPr lang="en-US" sz="29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999" dirty="0" err="1">
                  <a:solidFill>
                    <a:srgbClr val="000000"/>
                  </a:solidFill>
                  <a:latin typeface="AC Soft Icecream"/>
                </a:rPr>
                <a:t>wirkunsglos</a:t>
              </a:r>
              <a:r>
                <a:rPr lang="en-US" sz="29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999" dirty="0" err="1">
                  <a:solidFill>
                    <a:srgbClr val="000000"/>
                  </a:solidFill>
                  <a:latin typeface="AC Soft Icecream"/>
                </a:rPr>
                <a:t>bei</a:t>
              </a:r>
              <a:r>
                <a:rPr lang="en-US" sz="2999" dirty="0">
                  <a:solidFill>
                    <a:srgbClr val="000000"/>
                  </a:solidFill>
                  <a:latin typeface="AC Soft Icecream"/>
                </a:rPr>
                <a:t> Viren.</a:t>
              </a: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7560000" cy="10692000"/>
            <a:chOff x="0" y="0"/>
            <a:chExt cx="2709333" cy="3831771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709333" cy="3831772"/>
            </a:xfrm>
            <a:custGeom>
              <a:avLst/>
              <a:gdLst/>
              <a:ahLst/>
              <a:cxnLst/>
              <a:rect l="l" t="t" r="r" b="b"/>
              <a:pathLst>
                <a:path w="2709333" h="3831772">
                  <a:moveTo>
                    <a:pt x="0" y="0"/>
                  </a:moveTo>
                  <a:lnTo>
                    <a:pt x="2709333" y="0"/>
                  </a:lnTo>
                  <a:lnTo>
                    <a:pt x="2709333" y="3831772"/>
                  </a:lnTo>
                  <a:lnTo>
                    <a:pt x="0" y="3831772"/>
                  </a:lnTo>
                  <a:close/>
                </a:path>
              </a:pathLst>
            </a:custGeom>
            <a:solidFill>
              <a:srgbClr val="D9D9D9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2709333" cy="386034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95714" y="214816"/>
            <a:ext cx="7168573" cy="10262369"/>
            <a:chOff x="0" y="0"/>
            <a:chExt cx="2569055" cy="3677801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569055" cy="3677801"/>
            </a:xfrm>
            <a:custGeom>
              <a:avLst/>
              <a:gdLst/>
              <a:ahLst/>
              <a:cxnLst/>
              <a:rect l="l" t="t" r="r" b="b"/>
              <a:pathLst>
                <a:path w="2569055" h="3677801">
                  <a:moveTo>
                    <a:pt x="0" y="0"/>
                  </a:moveTo>
                  <a:lnTo>
                    <a:pt x="2569055" y="0"/>
                  </a:lnTo>
                  <a:lnTo>
                    <a:pt x="2569055" y="3677801"/>
                  </a:lnTo>
                  <a:lnTo>
                    <a:pt x="0" y="3677801"/>
                  </a:lnTo>
                  <a:close/>
                </a:path>
              </a:pathLst>
            </a:custGeom>
            <a:solidFill>
              <a:srgbClr val="A6A6A6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569055" cy="37063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443217" y="0"/>
            <a:ext cx="6698316" cy="1970912"/>
            <a:chOff x="0" y="0"/>
            <a:chExt cx="2400525" cy="70633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2400525" cy="706330"/>
            </a:xfrm>
            <a:custGeom>
              <a:avLst/>
              <a:gdLst/>
              <a:ahLst/>
              <a:cxnLst/>
              <a:rect l="l" t="t" r="r" b="b"/>
              <a:pathLst>
                <a:path w="2400525" h="706330">
                  <a:moveTo>
                    <a:pt x="45076" y="0"/>
                  </a:moveTo>
                  <a:lnTo>
                    <a:pt x="2355449" y="0"/>
                  </a:lnTo>
                  <a:cubicBezTo>
                    <a:pt x="2380344" y="0"/>
                    <a:pt x="2400525" y="20181"/>
                    <a:pt x="2400525" y="45076"/>
                  </a:cubicBezTo>
                  <a:lnTo>
                    <a:pt x="2400525" y="661254"/>
                  </a:lnTo>
                  <a:cubicBezTo>
                    <a:pt x="2400525" y="673209"/>
                    <a:pt x="2395776" y="684674"/>
                    <a:pt x="2387323" y="693128"/>
                  </a:cubicBezTo>
                  <a:cubicBezTo>
                    <a:pt x="2378869" y="701581"/>
                    <a:pt x="2367404" y="706330"/>
                    <a:pt x="2355449" y="706330"/>
                  </a:cubicBezTo>
                  <a:lnTo>
                    <a:pt x="45076" y="706330"/>
                  </a:lnTo>
                  <a:cubicBezTo>
                    <a:pt x="20181" y="706330"/>
                    <a:pt x="0" y="686149"/>
                    <a:pt x="0" y="661254"/>
                  </a:cubicBezTo>
                  <a:lnTo>
                    <a:pt x="0" y="45076"/>
                  </a:lnTo>
                  <a:cubicBezTo>
                    <a:pt x="0" y="20181"/>
                    <a:pt x="20181" y="0"/>
                    <a:pt x="45076" y="0"/>
                  </a:cubicBezTo>
                  <a:close/>
                </a:path>
              </a:pathLst>
            </a:custGeom>
            <a:solidFill>
              <a:srgbClr val="D9D9D9"/>
            </a:solidFill>
          </p:spPr>
        </p:sp>
        <p:sp>
          <p:nvSpPr>
            <p:cNvPr id="10" name="TextBox 10"/>
            <p:cNvSpPr txBox="1"/>
            <p:nvPr/>
          </p:nvSpPr>
          <p:spPr>
            <a:xfrm>
              <a:off x="0" y="-123825"/>
              <a:ext cx="2400525" cy="83015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5880"/>
                </a:lnSpc>
              </a:pPr>
              <a:r>
                <a:rPr lang="en-US" sz="4200" dirty="0" err="1">
                  <a:solidFill>
                    <a:srgbClr val="000000"/>
                  </a:solidFill>
                  <a:latin typeface="AC Soft Icecream"/>
                </a:rPr>
                <a:t>Antibiotika</a:t>
              </a:r>
              <a:endParaRPr lang="en-US" sz="4200" dirty="0">
                <a:solidFill>
                  <a:srgbClr val="000000"/>
                </a:solidFill>
                <a:latin typeface="AC Soft Icecream"/>
              </a:endParaRPr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826521" y="2230182"/>
            <a:ext cx="5977479" cy="3707098"/>
            <a:chOff x="0" y="0"/>
            <a:chExt cx="1260114" cy="781494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1260114" cy="781494"/>
            </a:xfrm>
            <a:custGeom>
              <a:avLst/>
              <a:gdLst/>
              <a:ahLst/>
              <a:cxnLst/>
              <a:rect l="l" t="t" r="r" b="b"/>
              <a:pathLst>
                <a:path w="1260114" h="781494">
                  <a:moveTo>
                    <a:pt x="45331" y="0"/>
                  </a:moveTo>
                  <a:lnTo>
                    <a:pt x="1214783" y="0"/>
                  </a:lnTo>
                  <a:cubicBezTo>
                    <a:pt x="1226805" y="0"/>
                    <a:pt x="1238335" y="4776"/>
                    <a:pt x="1246837" y="13277"/>
                  </a:cubicBezTo>
                  <a:cubicBezTo>
                    <a:pt x="1255338" y="21779"/>
                    <a:pt x="1260114" y="33309"/>
                    <a:pt x="1260114" y="45331"/>
                  </a:cubicBezTo>
                  <a:lnTo>
                    <a:pt x="1260114" y="736163"/>
                  </a:lnTo>
                  <a:cubicBezTo>
                    <a:pt x="1260114" y="761199"/>
                    <a:pt x="1239818" y="781494"/>
                    <a:pt x="1214783" y="781494"/>
                  </a:cubicBezTo>
                  <a:lnTo>
                    <a:pt x="45331" y="781494"/>
                  </a:lnTo>
                  <a:cubicBezTo>
                    <a:pt x="20296" y="781494"/>
                    <a:pt x="0" y="761199"/>
                    <a:pt x="0" y="736163"/>
                  </a:cubicBezTo>
                  <a:lnTo>
                    <a:pt x="0" y="45331"/>
                  </a:lnTo>
                  <a:cubicBezTo>
                    <a:pt x="0" y="20296"/>
                    <a:pt x="20296" y="0"/>
                    <a:pt x="45331" y="0"/>
                  </a:cubicBezTo>
                  <a:close/>
                </a:path>
              </a:pathLst>
            </a:custGeom>
            <a:blipFill>
              <a:blip r:embed="rId2"/>
              <a:stretch>
                <a:fillRect t="-55541" b="-55541"/>
              </a:stretch>
            </a:blipFill>
            <a:ln w="85725" cap="rnd">
              <a:solidFill>
                <a:srgbClr val="FFFFFF"/>
              </a:solidFill>
              <a:prstDash val="solid"/>
              <a:round/>
            </a:ln>
          </p:spPr>
        </p:sp>
      </p:grpSp>
      <p:grpSp>
        <p:nvGrpSpPr>
          <p:cNvPr id="13" name="Group 13"/>
          <p:cNvGrpSpPr/>
          <p:nvPr/>
        </p:nvGrpSpPr>
        <p:grpSpPr>
          <a:xfrm>
            <a:off x="443217" y="6514958"/>
            <a:ext cx="6698316" cy="1286365"/>
            <a:chOff x="0" y="0"/>
            <a:chExt cx="2317663" cy="445091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2317663" cy="445091"/>
            </a:xfrm>
            <a:custGeom>
              <a:avLst/>
              <a:gdLst/>
              <a:ahLst/>
              <a:cxnLst/>
              <a:rect l="l" t="t" r="r" b="b"/>
              <a:pathLst>
                <a:path w="2317663" h="445091">
                  <a:moveTo>
                    <a:pt x="26583" y="0"/>
                  </a:moveTo>
                  <a:lnTo>
                    <a:pt x="2291079" y="0"/>
                  </a:lnTo>
                  <a:cubicBezTo>
                    <a:pt x="2305761" y="0"/>
                    <a:pt x="2317663" y="11902"/>
                    <a:pt x="2317663" y="26583"/>
                  </a:cubicBezTo>
                  <a:lnTo>
                    <a:pt x="2317663" y="418508"/>
                  </a:lnTo>
                  <a:cubicBezTo>
                    <a:pt x="2317663" y="425558"/>
                    <a:pt x="2314862" y="432320"/>
                    <a:pt x="2309877" y="437305"/>
                  </a:cubicBezTo>
                  <a:cubicBezTo>
                    <a:pt x="2304891" y="442290"/>
                    <a:pt x="2298130" y="445091"/>
                    <a:pt x="2291079" y="445091"/>
                  </a:cubicBezTo>
                  <a:lnTo>
                    <a:pt x="26583" y="445091"/>
                  </a:lnTo>
                  <a:cubicBezTo>
                    <a:pt x="19533" y="445091"/>
                    <a:pt x="12771" y="442290"/>
                    <a:pt x="7786" y="437305"/>
                  </a:cubicBezTo>
                  <a:cubicBezTo>
                    <a:pt x="2801" y="432320"/>
                    <a:pt x="0" y="425558"/>
                    <a:pt x="0" y="418508"/>
                  </a:cubicBezTo>
                  <a:lnTo>
                    <a:pt x="0" y="26583"/>
                  </a:lnTo>
                  <a:cubicBezTo>
                    <a:pt x="0" y="19533"/>
                    <a:pt x="2801" y="12771"/>
                    <a:pt x="7786" y="7786"/>
                  </a:cubicBezTo>
                  <a:cubicBezTo>
                    <a:pt x="12771" y="2801"/>
                    <a:pt x="19533" y="0"/>
                    <a:pt x="26583" y="0"/>
                  </a:cubicBezTo>
                  <a:close/>
                </a:path>
              </a:pathLst>
            </a:custGeom>
            <a:solidFill>
              <a:srgbClr val="D9D9D9"/>
            </a:solidFill>
            <a:ln w="104775" cap="rnd">
              <a:solidFill>
                <a:srgbClr val="FFFFFF"/>
              </a:solidFill>
              <a:prstDash val="solid"/>
              <a:round/>
            </a:ln>
          </p:spPr>
        </p:sp>
        <p:sp>
          <p:nvSpPr>
            <p:cNvPr id="15" name="TextBox 15"/>
            <p:cNvSpPr txBox="1"/>
            <p:nvPr/>
          </p:nvSpPr>
          <p:spPr>
            <a:xfrm>
              <a:off x="0" y="0"/>
              <a:ext cx="2317663" cy="44509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"/>
                </a:lnSpc>
              </a:pPr>
              <a:endParaRPr/>
            </a:p>
          </p:txBody>
        </p:sp>
      </p:grpSp>
      <p:grpSp>
        <p:nvGrpSpPr>
          <p:cNvPr id="16" name="Group 16"/>
          <p:cNvGrpSpPr/>
          <p:nvPr/>
        </p:nvGrpSpPr>
        <p:grpSpPr>
          <a:xfrm>
            <a:off x="826521" y="6612464"/>
            <a:ext cx="1062721" cy="1062721"/>
            <a:chOff x="0" y="0"/>
            <a:chExt cx="812800" cy="812800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18" name="TextBox 18"/>
            <p:cNvSpPr txBox="1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"/>
                </a:lnSpc>
              </a:pPr>
              <a:endParaRPr/>
            </a:p>
          </p:txBody>
        </p:sp>
      </p:grpSp>
      <p:grpSp>
        <p:nvGrpSpPr>
          <p:cNvPr id="19" name="Group 19"/>
          <p:cNvGrpSpPr/>
          <p:nvPr/>
        </p:nvGrpSpPr>
        <p:grpSpPr>
          <a:xfrm>
            <a:off x="2054983" y="6626780"/>
            <a:ext cx="1062721" cy="1062721"/>
            <a:chOff x="0" y="0"/>
            <a:chExt cx="812800" cy="812800"/>
          </a:xfrm>
        </p:grpSpPr>
        <p:sp>
          <p:nvSpPr>
            <p:cNvPr id="20" name="Freeform 20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5757"/>
            </a:solidFill>
          </p:spPr>
        </p:sp>
        <p:sp>
          <p:nvSpPr>
            <p:cNvPr id="21" name="TextBox 21"/>
            <p:cNvSpPr txBox="1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"/>
                </a:lnSpc>
              </a:pPr>
              <a:endParaRPr/>
            </a:p>
          </p:txBody>
        </p:sp>
      </p:grpSp>
      <p:grpSp>
        <p:nvGrpSpPr>
          <p:cNvPr id="22" name="Group 22"/>
          <p:cNvGrpSpPr/>
          <p:nvPr/>
        </p:nvGrpSpPr>
        <p:grpSpPr>
          <a:xfrm>
            <a:off x="3283446" y="6626780"/>
            <a:ext cx="1062721" cy="1062721"/>
            <a:chOff x="0" y="0"/>
            <a:chExt cx="812800" cy="812800"/>
          </a:xfrm>
        </p:grpSpPr>
        <p:sp>
          <p:nvSpPr>
            <p:cNvPr id="23" name="Freeform 23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24" name="TextBox 24"/>
            <p:cNvSpPr txBox="1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"/>
                </a:lnSpc>
              </a:pPr>
              <a:endParaRPr/>
            </a:p>
          </p:txBody>
        </p:sp>
      </p:grpSp>
      <p:grpSp>
        <p:nvGrpSpPr>
          <p:cNvPr id="25" name="Group 25"/>
          <p:cNvGrpSpPr/>
          <p:nvPr/>
        </p:nvGrpSpPr>
        <p:grpSpPr>
          <a:xfrm>
            <a:off x="4520647" y="6612464"/>
            <a:ext cx="1062721" cy="1062721"/>
            <a:chOff x="0" y="0"/>
            <a:chExt cx="812800" cy="812800"/>
          </a:xfrm>
        </p:grpSpPr>
        <p:sp>
          <p:nvSpPr>
            <p:cNvPr id="26" name="Freeform 26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27" name="TextBox 27"/>
            <p:cNvSpPr txBox="1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"/>
                </a:lnSpc>
              </a:pPr>
              <a:endParaRPr/>
            </a:p>
          </p:txBody>
        </p:sp>
      </p:grpSp>
      <p:grpSp>
        <p:nvGrpSpPr>
          <p:cNvPr id="28" name="Group 28"/>
          <p:cNvGrpSpPr/>
          <p:nvPr/>
        </p:nvGrpSpPr>
        <p:grpSpPr>
          <a:xfrm>
            <a:off x="5749109" y="6626780"/>
            <a:ext cx="1062721" cy="1062721"/>
            <a:chOff x="0" y="0"/>
            <a:chExt cx="812800" cy="812800"/>
          </a:xfrm>
        </p:grpSpPr>
        <p:sp>
          <p:nvSpPr>
            <p:cNvPr id="29" name="Freeform 29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30" name="TextBox 30"/>
            <p:cNvSpPr txBox="1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"/>
                </a:lnSpc>
              </a:pPr>
              <a:endParaRPr/>
            </a:p>
          </p:txBody>
        </p:sp>
      </p:grpSp>
      <p:sp>
        <p:nvSpPr>
          <p:cNvPr id="31" name="TextBox 31"/>
          <p:cNvSpPr txBox="1"/>
          <p:nvPr/>
        </p:nvSpPr>
        <p:spPr>
          <a:xfrm>
            <a:off x="1104738" y="6493430"/>
            <a:ext cx="506287" cy="1116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744"/>
              </a:lnSpc>
            </a:pPr>
            <a:r>
              <a:rPr lang="en-US" sz="6960">
                <a:solidFill>
                  <a:srgbClr val="000000"/>
                </a:solidFill>
                <a:latin typeface="Noto Sans Bold"/>
              </a:rPr>
              <a:t>1</a:t>
            </a:r>
          </a:p>
        </p:txBody>
      </p:sp>
      <p:sp>
        <p:nvSpPr>
          <p:cNvPr id="32" name="TextBox 32"/>
          <p:cNvSpPr txBox="1"/>
          <p:nvPr/>
        </p:nvSpPr>
        <p:spPr>
          <a:xfrm>
            <a:off x="2333200" y="6493430"/>
            <a:ext cx="506287" cy="1116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744"/>
              </a:lnSpc>
            </a:pPr>
            <a:r>
              <a:rPr lang="en-US" sz="6960">
                <a:solidFill>
                  <a:srgbClr val="000000"/>
                </a:solidFill>
                <a:latin typeface="Noto Sans Bold"/>
              </a:rPr>
              <a:t>2</a:t>
            </a:r>
          </a:p>
        </p:txBody>
      </p:sp>
      <p:sp>
        <p:nvSpPr>
          <p:cNvPr id="33" name="TextBox 33"/>
          <p:cNvSpPr txBox="1"/>
          <p:nvPr/>
        </p:nvSpPr>
        <p:spPr>
          <a:xfrm>
            <a:off x="3566032" y="6479114"/>
            <a:ext cx="506287" cy="1116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744"/>
              </a:lnSpc>
            </a:pPr>
            <a:r>
              <a:rPr lang="en-US" sz="6960">
                <a:solidFill>
                  <a:srgbClr val="000000"/>
                </a:solidFill>
                <a:latin typeface="Noto Sans Bold"/>
              </a:rPr>
              <a:t>3</a:t>
            </a:r>
          </a:p>
        </p:txBody>
      </p:sp>
      <p:sp>
        <p:nvSpPr>
          <p:cNvPr id="34" name="TextBox 34"/>
          <p:cNvSpPr txBox="1"/>
          <p:nvPr/>
        </p:nvSpPr>
        <p:spPr>
          <a:xfrm>
            <a:off x="4798864" y="6479114"/>
            <a:ext cx="506287" cy="1116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744"/>
              </a:lnSpc>
            </a:pPr>
            <a:r>
              <a:rPr lang="en-US" sz="6960">
                <a:solidFill>
                  <a:srgbClr val="000000"/>
                </a:solidFill>
                <a:latin typeface="Noto Sans Bold"/>
              </a:rPr>
              <a:t>4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6027326" y="6479114"/>
            <a:ext cx="506287" cy="1116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744"/>
              </a:lnSpc>
            </a:pPr>
            <a:r>
              <a:rPr lang="en-US" sz="6960">
                <a:solidFill>
                  <a:srgbClr val="000000"/>
                </a:solidFill>
                <a:latin typeface="Noto Sans Bold"/>
              </a:rPr>
              <a:t>5</a:t>
            </a:r>
          </a:p>
        </p:txBody>
      </p:sp>
      <p:sp>
        <p:nvSpPr>
          <p:cNvPr id="36" name="TextBox 36"/>
          <p:cNvSpPr txBox="1"/>
          <p:nvPr/>
        </p:nvSpPr>
        <p:spPr>
          <a:xfrm>
            <a:off x="2393394" y="5908959"/>
            <a:ext cx="2761777" cy="62837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872"/>
              </a:lnSpc>
            </a:pPr>
            <a:r>
              <a:rPr lang="en-US" sz="3480" dirty="0" err="1">
                <a:solidFill>
                  <a:srgbClr val="FFFFFF"/>
                </a:solidFill>
                <a:latin typeface="AC Soft Icecream"/>
              </a:rPr>
              <a:t>Wirksamkeit</a:t>
            </a:r>
            <a:endParaRPr lang="en-US" sz="3480" dirty="0">
              <a:solidFill>
                <a:srgbClr val="FFFFFF"/>
              </a:solidFill>
              <a:latin typeface="AC Soft Icecream"/>
            </a:endParaRPr>
          </a:p>
        </p:txBody>
      </p:sp>
      <p:grpSp>
        <p:nvGrpSpPr>
          <p:cNvPr id="37" name="Group 37"/>
          <p:cNvGrpSpPr/>
          <p:nvPr/>
        </p:nvGrpSpPr>
        <p:grpSpPr>
          <a:xfrm>
            <a:off x="571488" y="7906098"/>
            <a:ext cx="6570045" cy="2268000"/>
            <a:chOff x="0" y="0"/>
            <a:chExt cx="2354556" cy="812800"/>
          </a:xfrm>
        </p:grpSpPr>
        <p:sp>
          <p:nvSpPr>
            <p:cNvPr id="38" name="Freeform 38"/>
            <p:cNvSpPr/>
            <p:nvPr/>
          </p:nvSpPr>
          <p:spPr>
            <a:xfrm>
              <a:off x="0" y="0"/>
              <a:ext cx="2354556" cy="812800"/>
            </a:xfrm>
            <a:custGeom>
              <a:avLst/>
              <a:gdLst/>
              <a:ahLst/>
              <a:cxnLst/>
              <a:rect l="l" t="t" r="r" b="b"/>
              <a:pathLst>
                <a:path w="2354556" h="812800">
                  <a:moveTo>
                    <a:pt x="43600" y="0"/>
                  </a:moveTo>
                  <a:lnTo>
                    <a:pt x="2310956" y="0"/>
                  </a:lnTo>
                  <a:cubicBezTo>
                    <a:pt x="2322520" y="0"/>
                    <a:pt x="2333609" y="4594"/>
                    <a:pt x="2341786" y="12770"/>
                  </a:cubicBezTo>
                  <a:cubicBezTo>
                    <a:pt x="2349962" y="20947"/>
                    <a:pt x="2354556" y="32036"/>
                    <a:pt x="2354556" y="43600"/>
                  </a:cubicBezTo>
                  <a:lnTo>
                    <a:pt x="2354556" y="769200"/>
                  </a:lnTo>
                  <a:cubicBezTo>
                    <a:pt x="2354556" y="780764"/>
                    <a:pt x="2349962" y="791854"/>
                    <a:pt x="2341786" y="800030"/>
                  </a:cubicBezTo>
                  <a:cubicBezTo>
                    <a:pt x="2333609" y="808206"/>
                    <a:pt x="2322520" y="812800"/>
                    <a:pt x="2310956" y="812800"/>
                  </a:cubicBezTo>
                  <a:lnTo>
                    <a:pt x="43600" y="812800"/>
                  </a:lnTo>
                  <a:cubicBezTo>
                    <a:pt x="32036" y="812800"/>
                    <a:pt x="20947" y="808206"/>
                    <a:pt x="12770" y="800030"/>
                  </a:cubicBezTo>
                  <a:cubicBezTo>
                    <a:pt x="4594" y="791854"/>
                    <a:pt x="0" y="780764"/>
                    <a:pt x="0" y="769200"/>
                  </a:cubicBezTo>
                  <a:lnTo>
                    <a:pt x="0" y="43600"/>
                  </a:lnTo>
                  <a:cubicBezTo>
                    <a:pt x="0" y="32036"/>
                    <a:pt x="4594" y="20947"/>
                    <a:pt x="12770" y="12770"/>
                  </a:cubicBezTo>
                  <a:cubicBezTo>
                    <a:pt x="20947" y="4594"/>
                    <a:pt x="32036" y="0"/>
                    <a:pt x="43600" y="0"/>
                  </a:cubicBezTo>
                  <a:close/>
                </a:path>
              </a:pathLst>
            </a:custGeom>
            <a:solidFill>
              <a:srgbClr val="D9D9D9"/>
            </a:solidFill>
          </p:spPr>
        </p:sp>
        <p:sp>
          <p:nvSpPr>
            <p:cNvPr id="39" name="TextBox 39"/>
            <p:cNvSpPr txBox="1"/>
            <p:nvPr/>
          </p:nvSpPr>
          <p:spPr>
            <a:xfrm>
              <a:off x="0" y="-95250"/>
              <a:ext cx="2354556" cy="9080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4199"/>
                </a:lnSpc>
              </a:pPr>
              <a:r>
                <a:rPr lang="en-US" sz="2999" dirty="0" err="1">
                  <a:solidFill>
                    <a:srgbClr val="000000"/>
                  </a:solidFill>
                  <a:latin typeface="AC Soft Icecream"/>
                </a:rPr>
                <a:t>Antibiotika</a:t>
              </a:r>
              <a:r>
                <a:rPr lang="en-US" sz="29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999" dirty="0" err="1">
                  <a:solidFill>
                    <a:srgbClr val="000000"/>
                  </a:solidFill>
                  <a:latin typeface="AC Soft Icecream"/>
                </a:rPr>
                <a:t>bekämpen</a:t>
              </a:r>
              <a:r>
                <a:rPr lang="en-US" sz="29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999" dirty="0" err="1">
                  <a:solidFill>
                    <a:srgbClr val="000000"/>
                  </a:solidFill>
                  <a:latin typeface="AC Soft Icecream"/>
                </a:rPr>
                <a:t>Bakterien</a:t>
              </a:r>
              <a:r>
                <a:rPr lang="en-US" sz="2999" dirty="0">
                  <a:solidFill>
                    <a:srgbClr val="000000"/>
                  </a:solidFill>
                  <a:latin typeface="AC Soft Icecream"/>
                </a:rPr>
                <a:t>. Sie </a:t>
              </a:r>
              <a:r>
                <a:rPr lang="en-US" sz="2999" dirty="0" err="1">
                  <a:solidFill>
                    <a:srgbClr val="000000"/>
                  </a:solidFill>
                  <a:latin typeface="AC Soft Icecream"/>
                </a:rPr>
                <a:t>sind</a:t>
              </a:r>
              <a:r>
                <a:rPr lang="en-US" sz="29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999" dirty="0" err="1">
                  <a:solidFill>
                    <a:srgbClr val="000000"/>
                  </a:solidFill>
                  <a:latin typeface="AC Soft Icecream"/>
                </a:rPr>
                <a:t>wirkunsglos</a:t>
              </a:r>
              <a:r>
                <a:rPr lang="en-US" sz="29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999" dirty="0" err="1">
                  <a:solidFill>
                    <a:srgbClr val="000000"/>
                  </a:solidFill>
                  <a:latin typeface="AC Soft Icecream"/>
                </a:rPr>
                <a:t>bei</a:t>
              </a:r>
              <a:r>
                <a:rPr lang="en-US" sz="2999" dirty="0">
                  <a:solidFill>
                    <a:srgbClr val="000000"/>
                  </a:solidFill>
                  <a:latin typeface="AC Soft Icecream"/>
                </a:rPr>
                <a:t> Viren.</a:t>
              </a: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7560000" cy="10692000"/>
            <a:chOff x="0" y="0"/>
            <a:chExt cx="2709333" cy="3831771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709333" cy="3831772"/>
            </a:xfrm>
            <a:custGeom>
              <a:avLst/>
              <a:gdLst/>
              <a:ahLst/>
              <a:cxnLst/>
              <a:rect l="l" t="t" r="r" b="b"/>
              <a:pathLst>
                <a:path w="2709333" h="3831772">
                  <a:moveTo>
                    <a:pt x="0" y="0"/>
                  </a:moveTo>
                  <a:lnTo>
                    <a:pt x="2709333" y="0"/>
                  </a:lnTo>
                  <a:lnTo>
                    <a:pt x="2709333" y="3831772"/>
                  </a:lnTo>
                  <a:lnTo>
                    <a:pt x="0" y="3831772"/>
                  </a:lnTo>
                  <a:close/>
                </a:path>
              </a:pathLst>
            </a:custGeom>
            <a:solidFill>
              <a:srgbClr val="D9D9D9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2709333" cy="386034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95714" y="214816"/>
            <a:ext cx="7168573" cy="10262369"/>
            <a:chOff x="0" y="0"/>
            <a:chExt cx="2569055" cy="3677801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569055" cy="3677801"/>
            </a:xfrm>
            <a:custGeom>
              <a:avLst/>
              <a:gdLst/>
              <a:ahLst/>
              <a:cxnLst/>
              <a:rect l="l" t="t" r="r" b="b"/>
              <a:pathLst>
                <a:path w="2569055" h="3677801">
                  <a:moveTo>
                    <a:pt x="0" y="0"/>
                  </a:moveTo>
                  <a:lnTo>
                    <a:pt x="2569055" y="0"/>
                  </a:lnTo>
                  <a:lnTo>
                    <a:pt x="2569055" y="3677801"/>
                  </a:lnTo>
                  <a:lnTo>
                    <a:pt x="0" y="3677801"/>
                  </a:lnTo>
                  <a:close/>
                </a:path>
              </a:pathLst>
            </a:custGeom>
            <a:solidFill>
              <a:srgbClr val="A6A6A6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569055" cy="37063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443217" y="0"/>
            <a:ext cx="6698316" cy="1970912"/>
            <a:chOff x="0" y="0"/>
            <a:chExt cx="2400525" cy="70633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2400525" cy="706330"/>
            </a:xfrm>
            <a:custGeom>
              <a:avLst/>
              <a:gdLst/>
              <a:ahLst/>
              <a:cxnLst/>
              <a:rect l="l" t="t" r="r" b="b"/>
              <a:pathLst>
                <a:path w="2400525" h="706330">
                  <a:moveTo>
                    <a:pt x="45076" y="0"/>
                  </a:moveTo>
                  <a:lnTo>
                    <a:pt x="2355449" y="0"/>
                  </a:lnTo>
                  <a:cubicBezTo>
                    <a:pt x="2380344" y="0"/>
                    <a:pt x="2400525" y="20181"/>
                    <a:pt x="2400525" y="45076"/>
                  </a:cubicBezTo>
                  <a:lnTo>
                    <a:pt x="2400525" y="661254"/>
                  </a:lnTo>
                  <a:cubicBezTo>
                    <a:pt x="2400525" y="673209"/>
                    <a:pt x="2395776" y="684674"/>
                    <a:pt x="2387323" y="693128"/>
                  </a:cubicBezTo>
                  <a:cubicBezTo>
                    <a:pt x="2378869" y="701581"/>
                    <a:pt x="2367404" y="706330"/>
                    <a:pt x="2355449" y="706330"/>
                  </a:cubicBezTo>
                  <a:lnTo>
                    <a:pt x="45076" y="706330"/>
                  </a:lnTo>
                  <a:cubicBezTo>
                    <a:pt x="20181" y="706330"/>
                    <a:pt x="0" y="686149"/>
                    <a:pt x="0" y="661254"/>
                  </a:cubicBezTo>
                  <a:lnTo>
                    <a:pt x="0" y="45076"/>
                  </a:lnTo>
                  <a:cubicBezTo>
                    <a:pt x="0" y="20181"/>
                    <a:pt x="20181" y="0"/>
                    <a:pt x="45076" y="0"/>
                  </a:cubicBezTo>
                  <a:close/>
                </a:path>
              </a:pathLst>
            </a:custGeom>
            <a:solidFill>
              <a:srgbClr val="D9D9D9"/>
            </a:solidFill>
          </p:spPr>
        </p:sp>
        <p:sp>
          <p:nvSpPr>
            <p:cNvPr id="10" name="TextBox 10"/>
            <p:cNvSpPr txBox="1"/>
            <p:nvPr/>
          </p:nvSpPr>
          <p:spPr>
            <a:xfrm>
              <a:off x="0" y="-123825"/>
              <a:ext cx="2400525" cy="83015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5880"/>
                </a:lnSpc>
              </a:pPr>
              <a:r>
                <a:rPr lang="en-US" sz="4200" dirty="0" err="1">
                  <a:solidFill>
                    <a:srgbClr val="000000"/>
                  </a:solidFill>
                  <a:latin typeface="AC Soft Icecream"/>
                </a:rPr>
                <a:t>Antibiotika</a:t>
              </a:r>
              <a:endParaRPr lang="en-US" sz="4200" dirty="0">
                <a:solidFill>
                  <a:srgbClr val="000000"/>
                </a:solidFill>
                <a:latin typeface="AC Soft Icecream"/>
              </a:endParaRPr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826521" y="2230182"/>
            <a:ext cx="5977479" cy="3707098"/>
            <a:chOff x="0" y="0"/>
            <a:chExt cx="1260114" cy="781494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1260114" cy="781494"/>
            </a:xfrm>
            <a:custGeom>
              <a:avLst/>
              <a:gdLst/>
              <a:ahLst/>
              <a:cxnLst/>
              <a:rect l="l" t="t" r="r" b="b"/>
              <a:pathLst>
                <a:path w="1260114" h="781494">
                  <a:moveTo>
                    <a:pt x="45331" y="0"/>
                  </a:moveTo>
                  <a:lnTo>
                    <a:pt x="1214783" y="0"/>
                  </a:lnTo>
                  <a:cubicBezTo>
                    <a:pt x="1226805" y="0"/>
                    <a:pt x="1238335" y="4776"/>
                    <a:pt x="1246837" y="13277"/>
                  </a:cubicBezTo>
                  <a:cubicBezTo>
                    <a:pt x="1255338" y="21779"/>
                    <a:pt x="1260114" y="33309"/>
                    <a:pt x="1260114" y="45331"/>
                  </a:cubicBezTo>
                  <a:lnTo>
                    <a:pt x="1260114" y="736163"/>
                  </a:lnTo>
                  <a:cubicBezTo>
                    <a:pt x="1260114" y="761199"/>
                    <a:pt x="1239818" y="781494"/>
                    <a:pt x="1214783" y="781494"/>
                  </a:cubicBezTo>
                  <a:lnTo>
                    <a:pt x="45331" y="781494"/>
                  </a:lnTo>
                  <a:cubicBezTo>
                    <a:pt x="20296" y="781494"/>
                    <a:pt x="0" y="761199"/>
                    <a:pt x="0" y="736163"/>
                  </a:cubicBezTo>
                  <a:lnTo>
                    <a:pt x="0" y="45331"/>
                  </a:lnTo>
                  <a:cubicBezTo>
                    <a:pt x="0" y="20296"/>
                    <a:pt x="20296" y="0"/>
                    <a:pt x="45331" y="0"/>
                  </a:cubicBezTo>
                  <a:close/>
                </a:path>
              </a:pathLst>
            </a:custGeom>
            <a:blipFill>
              <a:blip r:embed="rId2"/>
              <a:stretch>
                <a:fillRect t="-55541" b="-55541"/>
              </a:stretch>
            </a:blipFill>
            <a:ln w="85725" cap="rnd">
              <a:solidFill>
                <a:srgbClr val="FFFFFF"/>
              </a:solidFill>
              <a:prstDash val="solid"/>
              <a:round/>
            </a:ln>
          </p:spPr>
        </p:sp>
      </p:grpSp>
      <p:grpSp>
        <p:nvGrpSpPr>
          <p:cNvPr id="13" name="Group 13"/>
          <p:cNvGrpSpPr/>
          <p:nvPr/>
        </p:nvGrpSpPr>
        <p:grpSpPr>
          <a:xfrm>
            <a:off x="443217" y="6514958"/>
            <a:ext cx="6698316" cy="1286365"/>
            <a:chOff x="0" y="0"/>
            <a:chExt cx="2317663" cy="445091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2317663" cy="445091"/>
            </a:xfrm>
            <a:custGeom>
              <a:avLst/>
              <a:gdLst/>
              <a:ahLst/>
              <a:cxnLst/>
              <a:rect l="l" t="t" r="r" b="b"/>
              <a:pathLst>
                <a:path w="2317663" h="445091">
                  <a:moveTo>
                    <a:pt x="26583" y="0"/>
                  </a:moveTo>
                  <a:lnTo>
                    <a:pt x="2291079" y="0"/>
                  </a:lnTo>
                  <a:cubicBezTo>
                    <a:pt x="2305761" y="0"/>
                    <a:pt x="2317663" y="11902"/>
                    <a:pt x="2317663" y="26583"/>
                  </a:cubicBezTo>
                  <a:lnTo>
                    <a:pt x="2317663" y="418508"/>
                  </a:lnTo>
                  <a:cubicBezTo>
                    <a:pt x="2317663" y="425558"/>
                    <a:pt x="2314862" y="432320"/>
                    <a:pt x="2309877" y="437305"/>
                  </a:cubicBezTo>
                  <a:cubicBezTo>
                    <a:pt x="2304891" y="442290"/>
                    <a:pt x="2298130" y="445091"/>
                    <a:pt x="2291079" y="445091"/>
                  </a:cubicBezTo>
                  <a:lnTo>
                    <a:pt x="26583" y="445091"/>
                  </a:lnTo>
                  <a:cubicBezTo>
                    <a:pt x="19533" y="445091"/>
                    <a:pt x="12771" y="442290"/>
                    <a:pt x="7786" y="437305"/>
                  </a:cubicBezTo>
                  <a:cubicBezTo>
                    <a:pt x="2801" y="432320"/>
                    <a:pt x="0" y="425558"/>
                    <a:pt x="0" y="418508"/>
                  </a:cubicBezTo>
                  <a:lnTo>
                    <a:pt x="0" y="26583"/>
                  </a:lnTo>
                  <a:cubicBezTo>
                    <a:pt x="0" y="19533"/>
                    <a:pt x="2801" y="12771"/>
                    <a:pt x="7786" y="7786"/>
                  </a:cubicBezTo>
                  <a:cubicBezTo>
                    <a:pt x="12771" y="2801"/>
                    <a:pt x="19533" y="0"/>
                    <a:pt x="26583" y="0"/>
                  </a:cubicBezTo>
                  <a:close/>
                </a:path>
              </a:pathLst>
            </a:custGeom>
            <a:solidFill>
              <a:srgbClr val="D9D9D9"/>
            </a:solidFill>
            <a:ln w="104775" cap="rnd">
              <a:solidFill>
                <a:srgbClr val="FFFFFF"/>
              </a:solidFill>
              <a:prstDash val="solid"/>
              <a:round/>
            </a:ln>
          </p:spPr>
        </p:sp>
        <p:sp>
          <p:nvSpPr>
            <p:cNvPr id="15" name="TextBox 15"/>
            <p:cNvSpPr txBox="1"/>
            <p:nvPr/>
          </p:nvSpPr>
          <p:spPr>
            <a:xfrm>
              <a:off x="0" y="0"/>
              <a:ext cx="2317663" cy="44509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"/>
                </a:lnSpc>
              </a:pPr>
              <a:endParaRPr/>
            </a:p>
          </p:txBody>
        </p:sp>
      </p:grpSp>
      <p:grpSp>
        <p:nvGrpSpPr>
          <p:cNvPr id="16" name="Group 16"/>
          <p:cNvGrpSpPr/>
          <p:nvPr/>
        </p:nvGrpSpPr>
        <p:grpSpPr>
          <a:xfrm>
            <a:off x="826521" y="6612464"/>
            <a:ext cx="1062721" cy="1062721"/>
            <a:chOff x="0" y="0"/>
            <a:chExt cx="812800" cy="812800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18" name="TextBox 18"/>
            <p:cNvSpPr txBox="1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"/>
                </a:lnSpc>
              </a:pPr>
              <a:endParaRPr/>
            </a:p>
          </p:txBody>
        </p:sp>
      </p:grpSp>
      <p:grpSp>
        <p:nvGrpSpPr>
          <p:cNvPr id="19" name="Group 19"/>
          <p:cNvGrpSpPr/>
          <p:nvPr/>
        </p:nvGrpSpPr>
        <p:grpSpPr>
          <a:xfrm>
            <a:off x="2054983" y="6626780"/>
            <a:ext cx="1062721" cy="1062721"/>
            <a:chOff x="0" y="0"/>
            <a:chExt cx="812800" cy="812800"/>
          </a:xfrm>
        </p:grpSpPr>
        <p:sp>
          <p:nvSpPr>
            <p:cNvPr id="20" name="Freeform 20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21" name="TextBox 21"/>
            <p:cNvSpPr txBox="1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"/>
                </a:lnSpc>
              </a:pPr>
              <a:endParaRPr/>
            </a:p>
          </p:txBody>
        </p:sp>
      </p:grpSp>
      <p:grpSp>
        <p:nvGrpSpPr>
          <p:cNvPr id="22" name="Group 22"/>
          <p:cNvGrpSpPr/>
          <p:nvPr/>
        </p:nvGrpSpPr>
        <p:grpSpPr>
          <a:xfrm>
            <a:off x="3283446" y="6626780"/>
            <a:ext cx="1062721" cy="1062721"/>
            <a:chOff x="0" y="0"/>
            <a:chExt cx="812800" cy="812800"/>
          </a:xfrm>
        </p:grpSpPr>
        <p:sp>
          <p:nvSpPr>
            <p:cNvPr id="23" name="Freeform 23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5757"/>
            </a:solidFill>
          </p:spPr>
        </p:sp>
        <p:sp>
          <p:nvSpPr>
            <p:cNvPr id="24" name="TextBox 24"/>
            <p:cNvSpPr txBox="1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"/>
                </a:lnSpc>
              </a:pPr>
              <a:endParaRPr/>
            </a:p>
          </p:txBody>
        </p:sp>
      </p:grpSp>
      <p:grpSp>
        <p:nvGrpSpPr>
          <p:cNvPr id="25" name="Group 25"/>
          <p:cNvGrpSpPr/>
          <p:nvPr/>
        </p:nvGrpSpPr>
        <p:grpSpPr>
          <a:xfrm>
            <a:off x="4520647" y="6612464"/>
            <a:ext cx="1062721" cy="1062721"/>
            <a:chOff x="0" y="0"/>
            <a:chExt cx="812800" cy="812800"/>
          </a:xfrm>
        </p:grpSpPr>
        <p:sp>
          <p:nvSpPr>
            <p:cNvPr id="26" name="Freeform 26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27" name="TextBox 27"/>
            <p:cNvSpPr txBox="1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"/>
                </a:lnSpc>
              </a:pPr>
              <a:endParaRPr/>
            </a:p>
          </p:txBody>
        </p:sp>
      </p:grpSp>
      <p:grpSp>
        <p:nvGrpSpPr>
          <p:cNvPr id="28" name="Group 28"/>
          <p:cNvGrpSpPr/>
          <p:nvPr/>
        </p:nvGrpSpPr>
        <p:grpSpPr>
          <a:xfrm>
            <a:off x="5749109" y="6626780"/>
            <a:ext cx="1062721" cy="1062721"/>
            <a:chOff x="0" y="0"/>
            <a:chExt cx="812800" cy="812800"/>
          </a:xfrm>
        </p:grpSpPr>
        <p:sp>
          <p:nvSpPr>
            <p:cNvPr id="29" name="Freeform 29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30" name="TextBox 30"/>
            <p:cNvSpPr txBox="1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"/>
                </a:lnSpc>
              </a:pPr>
              <a:endParaRPr/>
            </a:p>
          </p:txBody>
        </p:sp>
      </p:grpSp>
      <p:sp>
        <p:nvSpPr>
          <p:cNvPr id="31" name="TextBox 31"/>
          <p:cNvSpPr txBox="1"/>
          <p:nvPr/>
        </p:nvSpPr>
        <p:spPr>
          <a:xfrm>
            <a:off x="1104738" y="6493430"/>
            <a:ext cx="506287" cy="1116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744"/>
              </a:lnSpc>
            </a:pPr>
            <a:r>
              <a:rPr lang="en-US" sz="6960">
                <a:solidFill>
                  <a:srgbClr val="000000"/>
                </a:solidFill>
                <a:latin typeface="Noto Sans Bold"/>
              </a:rPr>
              <a:t>1</a:t>
            </a:r>
          </a:p>
        </p:txBody>
      </p:sp>
      <p:sp>
        <p:nvSpPr>
          <p:cNvPr id="32" name="TextBox 32"/>
          <p:cNvSpPr txBox="1"/>
          <p:nvPr/>
        </p:nvSpPr>
        <p:spPr>
          <a:xfrm>
            <a:off x="2333200" y="6493430"/>
            <a:ext cx="506287" cy="1116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744"/>
              </a:lnSpc>
            </a:pPr>
            <a:r>
              <a:rPr lang="en-US" sz="6960">
                <a:solidFill>
                  <a:srgbClr val="000000"/>
                </a:solidFill>
                <a:latin typeface="Noto Sans Bold"/>
              </a:rPr>
              <a:t>2</a:t>
            </a:r>
          </a:p>
        </p:txBody>
      </p:sp>
      <p:sp>
        <p:nvSpPr>
          <p:cNvPr id="33" name="TextBox 33"/>
          <p:cNvSpPr txBox="1"/>
          <p:nvPr/>
        </p:nvSpPr>
        <p:spPr>
          <a:xfrm>
            <a:off x="3566032" y="6479114"/>
            <a:ext cx="506287" cy="1116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744"/>
              </a:lnSpc>
            </a:pPr>
            <a:r>
              <a:rPr lang="en-US" sz="6960">
                <a:solidFill>
                  <a:srgbClr val="000000"/>
                </a:solidFill>
                <a:latin typeface="Noto Sans Bold"/>
              </a:rPr>
              <a:t>3</a:t>
            </a:r>
          </a:p>
        </p:txBody>
      </p:sp>
      <p:sp>
        <p:nvSpPr>
          <p:cNvPr id="34" name="TextBox 34"/>
          <p:cNvSpPr txBox="1"/>
          <p:nvPr/>
        </p:nvSpPr>
        <p:spPr>
          <a:xfrm>
            <a:off x="4798864" y="6479114"/>
            <a:ext cx="506287" cy="1116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744"/>
              </a:lnSpc>
            </a:pPr>
            <a:r>
              <a:rPr lang="en-US" sz="6960">
                <a:solidFill>
                  <a:srgbClr val="000000"/>
                </a:solidFill>
                <a:latin typeface="Noto Sans Bold"/>
              </a:rPr>
              <a:t>4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6027326" y="6479114"/>
            <a:ext cx="506287" cy="1116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744"/>
              </a:lnSpc>
            </a:pPr>
            <a:r>
              <a:rPr lang="en-US" sz="6960">
                <a:solidFill>
                  <a:srgbClr val="000000"/>
                </a:solidFill>
                <a:latin typeface="Noto Sans Bold"/>
              </a:rPr>
              <a:t>5</a:t>
            </a:r>
          </a:p>
        </p:txBody>
      </p:sp>
      <p:sp>
        <p:nvSpPr>
          <p:cNvPr id="36" name="TextBox 36"/>
          <p:cNvSpPr txBox="1"/>
          <p:nvPr/>
        </p:nvSpPr>
        <p:spPr>
          <a:xfrm>
            <a:off x="2393394" y="5908959"/>
            <a:ext cx="2761777" cy="62837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872"/>
              </a:lnSpc>
            </a:pPr>
            <a:r>
              <a:rPr lang="en-US" sz="3480" dirty="0" err="1">
                <a:solidFill>
                  <a:srgbClr val="FFFFFF"/>
                </a:solidFill>
                <a:latin typeface="AC Soft Icecream"/>
              </a:rPr>
              <a:t>Wirksamkeit</a:t>
            </a:r>
            <a:endParaRPr lang="en-US" sz="3480" dirty="0">
              <a:solidFill>
                <a:srgbClr val="FFFFFF"/>
              </a:solidFill>
              <a:latin typeface="AC Soft Icecream"/>
            </a:endParaRPr>
          </a:p>
        </p:txBody>
      </p:sp>
      <p:grpSp>
        <p:nvGrpSpPr>
          <p:cNvPr id="37" name="Group 37"/>
          <p:cNvGrpSpPr/>
          <p:nvPr/>
        </p:nvGrpSpPr>
        <p:grpSpPr>
          <a:xfrm>
            <a:off x="571488" y="7906098"/>
            <a:ext cx="6570045" cy="2268000"/>
            <a:chOff x="0" y="0"/>
            <a:chExt cx="2354556" cy="812800"/>
          </a:xfrm>
        </p:grpSpPr>
        <p:sp>
          <p:nvSpPr>
            <p:cNvPr id="38" name="Freeform 38"/>
            <p:cNvSpPr/>
            <p:nvPr/>
          </p:nvSpPr>
          <p:spPr>
            <a:xfrm>
              <a:off x="0" y="0"/>
              <a:ext cx="2354556" cy="812800"/>
            </a:xfrm>
            <a:custGeom>
              <a:avLst/>
              <a:gdLst/>
              <a:ahLst/>
              <a:cxnLst/>
              <a:rect l="l" t="t" r="r" b="b"/>
              <a:pathLst>
                <a:path w="2354556" h="812800">
                  <a:moveTo>
                    <a:pt x="43600" y="0"/>
                  </a:moveTo>
                  <a:lnTo>
                    <a:pt x="2310956" y="0"/>
                  </a:lnTo>
                  <a:cubicBezTo>
                    <a:pt x="2322520" y="0"/>
                    <a:pt x="2333609" y="4594"/>
                    <a:pt x="2341786" y="12770"/>
                  </a:cubicBezTo>
                  <a:cubicBezTo>
                    <a:pt x="2349962" y="20947"/>
                    <a:pt x="2354556" y="32036"/>
                    <a:pt x="2354556" y="43600"/>
                  </a:cubicBezTo>
                  <a:lnTo>
                    <a:pt x="2354556" y="769200"/>
                  </a:lnTo>
                  <a:cubicBezTo>
                    <a:pt x="2354556" y="780764"/>
                    <a:pt x="2349962" y="791854"/>
                    <a:pt x="2341786" y="800030"/>
                  </a:cubicBezTo>
                  <a:cubicBezTo>
                    <a:pt x="2333609" y="808206"/>
                    <a:pt x="2322520" y="812800"/>
                    <a:pt x="2310956" y="812800"/>
                  </a:cubicBezTo>
                  <a:lnTo>
                    <a:pt x="43600" y="812800"/>
                  </a:lnTo>
                  <a:cubicBezTo>
                    <a:pt x="32036" y="812800"/>
                    <a:pt x="20947" y="808206"/>
                    <a:pt x="12770" y="800030"/>
                  </a:cubicBezTo>
                  <a:cubicBezTo>
                    <a:pt x="4594" y="791854"/>
                    <a:pt x="0" y="780764"/>
                    <a:pt x="0" y="769200"/>
                  </a:cubicBezTo>
                  <a:lnTo>
                    <a:pt x="0" y="43600"/>
                  </a:lnTo>
                  <a:cubicBezTo>
                    <a:pt x="0" y="32036"/>
                    <a:pt x="4594" y="20947"/>
                    <a:pt x="12770" y="12770"/>
                  </a:cubicBezTo>
                  <a:cubicBezTo>
                    <a:pt x="20947" y="4594"/>
                    <a:pt x="32036" y="0"/>
                    <a:pt x="43600" y="0"/>
                  </a:cubicBezTo>
                  <a:close/>
                </a:path>
              </a:pathLst>
            </a:custGeom>
            <a:solidFill>
              <a:srgbClr val="D9D9D9"/>
            </a:solidFill>
          </p:spPr>
        </p:sp>
        <p:sp>
          <p:nvSpPr>
            <p:cNvPr id="39" name="TextBox 39"/>
            <p:cNvSpPr txBox="1"/>
            <p:nvPr/>
          </p:nvSpPr>
          <p:spPr>
            <a:xfrm>
              <a:off x="0" y="-95250"/>
              <a:ext cx="2354556" cy="9080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4199"/>
                </a:lnSpc>
              </a:pPr>
              <a:r>
                <a:rPr lang="en-US" sz="2999" dirty="0" err="1">
                  <a:solidFill>
                    <a:srgbClr val="000000"/>
                  </a:solidFill>
                  <a:latin typeface="AC Soft Icecream"/>
                </a:rPr>
                <a:t>Antibiotika</a:t>
              </a:r>
              <a:r>
                <a:rPr lang="en-US" sz="29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999" dirty="0" err="1">
                  <a:solidFill>
                    <a:srgbClr val="000000"/>
                  </a:solidFill>
                  <a:latin typeface="AC Soft Icecream"/>
                </a:rPr>
                <a:t>bekämpen</a:t>
              </a:r>
              <a:r>
                <a:rPr lang="en-US" sz="29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999" dirty="0" err="1">
                  <a:solidFill>
                    <a:srgbClr val="000000"/>
                  </a:solidFill>
                  <a:latin typeface="AC Soft Icecream"/>
                </a:rPr>
                <a:t>Bakterien</a:t>
              </a:r>
              <a:r>
                <a:rPr lang="en-US" sz="2999" dirty="0">
                  <a:solidFill>
                    <a:srgbClr val="000000"/>
                  </a:solidFill>
                  <a:latin typeface="AC Soft Icecream"/>
                </a:rPr>
                <a:t>. Sie </a:t>
              </a:r>
              <a:r>
                <a:rPr lang="en-US" sz="2999" dirty="0" err="1">
                  <a:solidFill>
                    <a:srgbClr val="000000"/>
                  </a:solidFill>
                  <a:latin typeface="AC Soft Icecream"/>
                </a:rPr>
                <a:t>sind</a:t>
              </a:r>
              <a:r>
                <a:rPr lang="en-US" sz="29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999" dirty="0" err="1">
                  <a:solidFill>
                    <a:srgbClr val="000000"/>
                  </a:solidFill>
                  <a:latin typeface="AC Soft Icecream"/>
                </a:rPr>
                <a:t>wirkunsglos</a:t>
              </a:r>
              <a:r>
                <a:rPr lang="en-US" sz="29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999" dirty="0" err="1">
                  <a:solidFill>
                    <a:srgbClr val="000000"/>
                  </a:solidFill>
                  <a:latin typeface="AC Soft Icecream"/>
                </a:rPr>
                <a:t>bei</a:t>
              </a:r>
              <a:r>
                <a:rPr lang="en-US" sz="2999" dirty="0">
                  <a:solidFill>
                    <a:srgbClr val="000000"/>
                  </a:solidFill>
                  <a:latin typeface="AC Soft Icecream"/>
                </a:rPr>
                <a:t> Viren.</a:t>
              </a: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7560000" cy="10692000"/>
            <a:chOff x="0" y="0"/>
            <a:chExt cx="2709333" cy="3831771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709333" cy="3831772"/>
            </a:xfrm>
            <a:custGeom>
              <a:avLst/>
              <a:gdLst/>
              <a:ahLst/>
              <a:cxnLst/>
              <a:rect l="l" t="t" r="r" b="b"/>
              <a:pathLst>
                <a:path w="2709333" h="3831772">
                  <a:moveTo>
                    <a:pt x="0" y="0"/>
                  </a:moveTo>
                  <a:lnTo>
                    <a:pt x="2709333" y="0"/>
                  </a:lnTo>
                  <a:lnTo>
                    <a:pt x="2709333" y="3831772"/>
                  </a:lnTo>
                  <a:lnTo>
                    <a:pt x="0" y="3831772"/>
                  </a:lnTo>
                  <a:close/>
                </a:path>
              </a:pathLst>
            </a:custGeom>
            <a:solidFill>
              <a:srgbClr val="D9D9D9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2709333" cy="386034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95714" y="214816"/>
            <a:ext cx="7168573" cy="10262369"/>
            <a:chOff x="0" y="0"/>
            <a:chExt cx="2569055" cy="3677801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569055" cy="3677801"/>
            </a:xfrm>
            <a:custGeom>
              <a:avLst/>
              <a:gdLst/>
              <a:ahLst/>
              <a:cxnLst/>
              <a:rect l="l" t="t" r="r" b="b"/>
              <a:pathLst>
                <a:path w="2569055" h="3677801">
                  <a:moveTo>
                    <a:pt x="0" y="0"/>
                  </a:moveTo>
                  <a:lnTo>
                    <a:pt x="2569055" y="0"/>
                  </a:lnTo>
                  <a:lnTo>
                    <a:pt x="2569055" y="3677801"/>
                  </a:lnTo>
                  <a:lnTo>
                    <a:pt x="0" y="3677801"/>
                  </a:lnTo>
                  <a:close/>
                </a:path>
              </a:pathLst>
            </a:custGeom>
            <a:solidFill>
              <a:srgbClr val="A6A6A6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569055" cy="37063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443217" y="0"/>
            <a:ext cx="6698316" cy="1970912"/>
            <a:chOff x="0" y="0"/>
            <a:chExt cx="2400525" cy="70633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2400525" cy="706330"/>
            </a:xfrm>
            <a:custGeom>
              <a:avLst/>
              <a:gdLst/>
              <a:ahLst/>
              <a:cxnLst/>
              <a:rect l="l" t="t" r="r" b="b"/>
              <a:pathLst>
                <a:path w="2400525" h="706330">
                  <a:moveTo>
                    <a:pt x="45076" y="0"/>
                  </a:moveTo>
                  <a:lnTo>
                    <a:pt x="2355449" y="0"/>
                  </a:lnTo>
                  <a:cubicBezTo>
                    <a:pt x="2380344" y="0"/>
                    <a:pt x="2400525" y="20181"/>
                    <a:pt x="2400525" y="45076"/>
                  </a:cubicBezTo>
                  <a:lnTo>
                    <a:pt x="2400525" y="661254"/>
                  </a:lnTo>
                  <a:cubicBezTo>
                    <a:pt x="2400525" y="673209"/>
                    <a:pt x="2395776" y="684674"/>
                    <a:pt x="2387323" y="693128"/>
                  </a:cubicBezTo>
                  <a:cubicBezTo>
                    <a:pt x="2378869" y="701581"/>
                    <a:pt x="2367404" y="706330"/>
                    <a:pt x="2355449" y="706330"/>
                  </a:cubicBezTo>
                  <a:lnTo>
                    <a:pt x="45076" y="706330"/>
                  </a:lnTo>
                  <a:cubicBezTo>
                    <a:pt x="20181" y="706330"/>
                    <a:pt x="0" y="686149"/>
                    <a:pt x="0" y="661254"/>
                  </a:cubicBezTo>
                  <a:lnTo>
                    <a:pt x="0" y="45076"/>
                  </a:lnTo>
                  <a:cubicBezTo>
                    <a:pt x="0" y="20181"/>
                    <a:pt x="20181" y="0"/>
                    <a:pt x="45076" y="0"/>
                  </a:cubicBezTo>
                  <a:close/>
                </a:path>
              </a:pathLst>
            </a:custGeom>
            <a:solidFill>
              <a:srgbClr val="D9D9D9"/>
            </a:solidFill>
          </p:spPr>
        </p:sp>
        <p:sp>
          <p:nvSpPr>
            <p:cNvPr id="10" name="TextBox 10"/>
            <p:cNvSpPr txBox="1"/>
            <p:nvPr/>
          </p:nvSpPr>
          <p:spPr>
            <a:xfrm>
              <a:off x="0" y="-123825"/>
              <a:ext cx="2400525" cy="83015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5880"/>
                </a:lnSpc>
              </a:pPr>
              <a:r>
                <a:rPr lang="en-US" sz="4200" dirty="0" err="1">
                  <a:solidFill>
                    <a:srgbClr val="000000"/>
                  </a:solidFill>
                  <a:latin typeface="AC Soft Icecream"/>
                </a:rPr>
                <a:t>Antibiotika</a:t>
              </a:r>
              <a:endParaRPr lang="en-US" sz="4200" dirty="0">
                <a:solidFill>
                  <a:srgbClr val="000000"/>
                </a:solidFill>
                <a:latin typeface="AC Soft Icecream"/>
              </a:endParaRPr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826521" y="2230182"/>
            <a:ext cx="5977479" cy="3707098"/>
            <a:chOff x="0" y="0"/>
            <a:chExt cx="1260114" cy="781494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1260114" cy="781494"/>
            </a:xfrm>
            <a:custGeom>
              <a:avLst/>
              <a:gdLst/>
              <a:ahLst/>
              <a:cxnLst/>
              <a:rect l="l" t="t" r="r" b="b"/>
              <a:pathLst>
                <a:path w="1260114" h="781494">
                  <a:moveTo>
                    <a:pt x="45331" y="0"/>
                  </a:moveTo>
                  <a:lnTo>
                    <a:pt x="1214783" y="0"/>
                  </a:lnTo>
                  <a:cubicBezTo>
                    <a:pt x="1226805" y="0"/>
                    <a:pt x="1238335" y="4776"/>
                    <a:pt x="1246837" y="13277"/>
                  </a:cubicBezTo>
                  <a:cubicBezTo>
                    <a:pt x="1255338" y="21779"/>
                    <a:pt x="1260114" y="33309"/>
                    <a:pt x="1260114" y="45331"/>
                  </a:cubicBezTo>
                  <a:lnTo>
                    <a:pt x="1260114" y="736163"/>
                  </a:lnTo>
                  <a:cubicBezTo>
                    <a:pt x="1260114" y="761199"/>
                    <a:pt x="1239818" y="781494"/>
                    <a:pt x="1214783" y="781494"/>
                  </a:cubicBezTo>
                  <a:lnTo>
                    <a:pt x="45331" y="781494"/>
                  </a:lnTo>
                  <a:cubicBezTo>
                    <a:pt x="20296" y="781494"/>
                    <a:pt x="0" y="761199"/>
                    <a:pt x="0" y="736163"/>
                  </a:cubicBezTo>
                  <a:lnTo>
                    <a:pt x="0" y="45331"/>
                  </a:lnTo>
                  <a:cubicBezTo>
                    <a:pt x="0" y="20296"/>
                    <a:pt x="20296" y="0"/>
                    <a:pt x="45331" y="0"/>
                  </a:cubicBezTo>
                  <a:close/>
                </a:path>
              </a:pathLst>
            </a:custGeom>
            <a:blipFill>
              <a:blip r:embed="rId2"/>
              <a:stretch>
                <a:fillRect t="-55541" b="-55541"/>
              </a:stretch>
            </a:blipFill>
            <a:ln w="85725" cap="rnd">
              <a:solidFill>
                <a:srgbClr val="FFFFFF"/>
              </a:solidFill>
              <a:prstDash val="solid"/>
              <a:round/>
            </a:ln>
          </p:spPr>
        </p:sp>
      </p:grpSp>
      <p:grpSp>
        <p:nvGrpSpPr>
          <p:cNvPr id="13" name="Group 13"/>
          <p:cNvGrpSpPr/>
          <p:nvPr/>
        </p:nvGrpSpPr>
        <p:grpSpPr>
          <a:xfrm>
            <a:off x="443217" y="6514958"/>
            <a:ext cx="6698316" cy="1286365"/>
            <a:chOff x="0" y="0"/>
            <a:chExt cx="2317663" cy="445091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2317663" cy="445091"/>
            </a:xfrm>
            <a:custGeom>
              <a:avLst/>
              <a:gdLst/>
              <a:ahLst/>
              <a:cxnLst/>
              <a:rect l="l" t="t" r="r" b="b"/>
              <a:pathLst>
                <a:path w="2317663" h="445091">
                  <a:moveTo>
                    <a:pt x="26583" y="0"/>
                  </a:moveTo>
                  <a:lnTo>
                    <a:pt x="2291079" y="0"/>
                  </a:lnTo>
                  <a:cubicBezTo>
                    <a:pt x="2305761" y="0"/>
                    <a:pt x="2317663" y="11902"/>
                    <a:pt x="2317663" y="26583"/>
                  </a:cubicBezTo>
                  <a:lnTo>
                    <a:pt x="2317663" y="418508"/>
                  </a:lnTo>
                  <a:cubicBezTo>
                    <a:pt x="2317663" y="425558"/>
                    <a:pt x="2314862" y="432320"/>
                    <a:pt x="2309877" y="437305"/>
                  </a:cubicBezTo>
                  <a:cubicBezTo>
                    <a:pt x="2304891" y="442290"/>
                    <a:pt x="2298130" y="445091"/>
                    <a:pt x="2291079" y="445091"/>
                  </a:cubicBezTo>
                  <a:lnTo>
                    <a:pt x="26583" y="445091"/>
                  </a:lnTo>
                  <a:cubicBezTo>
                    <a:pt x="19533" y="445091"/>
                    <a:pt x="12771" y="442290"/>
                    <a:pt x="7786" y="437305"/>
                  </a:cubicBezTo>
                  <a:cubicBezTo>
                    <a:pt x="2801" y="432320"/>
                    <a:pt x="0" y="425558"/>
                    <a:pt x="0" y="418508"/>
                  </a:cubicBezTo>
                  <a:lnTo>
                    <a:pt x="0" y="26583"/>
                  </a:lnTo>
                  <a:cubicBezTo>
                    <a:pt x="0" y="19533"/>
                    <a:pt x="2801" y="12771"/>
                    <a:pt x="7786" y="7786"/>
                  </a:cubicBezTo>
                  <a:cubicBezTo>
                    <a:pt x="12771" y="2801"/>
                    <a:pt x="19533" y="0"/>
                    <a:pt x="26583" y="0"/>
                  </a:cubicBezTo>
                  <a:close/>
                </a:path>
              </a:pathLst>
            </a:custGeom>
            <a:solidFill>
              <a:srgbClr val="D9D9D9"/>
            </a:solidFill>
            <a:ln w="104775" cap="rnd">
              <a:solidFill>
                <a:srgbClr val="FFFFFF"/>
              </a:solidFill>
              <a:prstDash val="solid"/>
              <a:round/>
            </a:ln>
          </p:spPr>
        </p:sp>
        <p:sp>
          <p:nvSpPr>
            <p:cNvPr id="15" name="TextBox 15"/>
            <p:cNvSpPr txBox="1"/>
            <p:nvPr/>
          </p:nvSpPr>
          <p:spPr>
            <a:xfrm>
              <a:off x="0" y="0"/>
              <a:ext cx="2317663" cy="44509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"/>
                </a:lnSpc>
              </a:pPr>
              <a:endParaRPr/>
            </a:p>
          </p:txBody>
        </p:sp>
      </p:grpSp>
      <p:grpSp>
        <p:nvGrpSpPr>
          <p:cNvPr id="16" name="Group 16"/>
          <p:cNvGrpSpPr/>
          <p:nvPr/>
        </p:nvGrpSpPr>
        <p:grpSpPr>
          <a:xfrm>
            <a:off x="826521" y="6612464"/>
            <a:ext cx="1062721" cy="1062721"/>
            <a:chOff x="0" y="0"/>
            <a:chExt cx="812800" cy="812800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18" name="TextBox 18"/>
            <p:cNvSpPr txBox="1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"/>
                </a:lnSpc>
              </a:pPr>
              <a:endParaRPr/>
            </a:p>
          </p:txBody>
        </p:sp>
      </p:grpSp>
      <p:grpSp>
        <p:nvGrpSpPr>
          <p:cNvPr id="19" name="Group 19"/>
          <p:cNvGrpSpPr/>
          <p:nvPr/>
        </p:nvGrpSpPr>
        <p:grpSpPr>
          <a:xfrm>
            <a:off x="2054983" y="6626780"/>
            <a:ext cx="1062721" cy="1062721"/>
            <a:chOff x="0" y="0"/>
            <a:chExt cx="812800" cy="812800"/>
          </a:xfrm>
        </p:grpSpPr>
        <p:sp>
          <p:nvSpPr>
            <p:cNvPr id="20" name="Freeform 20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21" name="TextBox 21"/>
            <p:cNvSpPr txBox="1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"/>
                </a:lnSpc>
              </a:pPr>
              <a:endParaRPr/>
            </a:p>
          </p:txBody>
        </p:sp>
      </p:grpSp>
      <p:grpSp>
        <p:nvGrpSpPr>
          <p:cNvPr id="22" name="Group 22"/>
          <p:cNvGrpSpPr/>
          <p:nvPr/>
        </p:nvGrpSpPr>
        <p:grpSpPr>
          <a:xfrm>
            <a:off x="3283446" y="6626780"/>
            <a:ext cx="1062721" cy="1062721"/>
            <a:chOff x="0" y="0"/>
            <a:chExt cx="812800" cy="812800"/>
          </a:xfrm>
        </p:grpSpPr>
        <p:sp>
          <p:nvSpPr>
            <p:cNvPr id="23" name="Freeform 23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5757"/>
            </a:solidFill>
          </p:spPr>
        </p:sp>
        <p:sp>
          <p:nvSpPr>
            <p:cNvPr id="24" name="TextBox 24"/>
            <p:cNvSpPr txBox="1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"/>
                </a:lnSpc>
              </a:pPr>
              <a:endParaRPr/>
            </a:p>
          </p:txBody>
        </p:sp>
      </p:grpSp>
      <p:grpSp>
        <p:nvGrpSpPr>
          <p:cNvPr id="25" name="Group 25"/>
          <p:cNvGrpSpPr/>
          <p:nvPr/>
        </p:nvGrpSpPr>
        <p:grpSpPr>
          <a:xfrm>
            <a:off x="4520647" y="6612464"/>
            <a:ext cx="1062721" cy="1062721"/>
            <a:chOff x="0" y="0"/>
            <a:chExt cx="812800" cy="812800"/>
          </a:xfrm>
        </p:grpSpPr>
        <p:sp>
          <p:nvSpPr>
            <p:cNvPr id="26" name="Freeform 26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27" name="TextBox 27"/>
            <p:cNvSpPr txBox="1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"/>
                </a:lnSpc>
              </a:pPr>
              <a:endParaRPr/>
            </a:p>
          </p:txBody>
        </p:sp>
      </p:grpSp>
      <p:grpSp>
        <p:nvGrpSpPr>
          <p:cNvPr id="28" name="Group 28"/>
          <p:cNvGrpSpPr/>
          <p:nvPr/>
        </p:nvGrpSpPr>
        <p:grpSpPr>
          <a:xfrm>
            <a:off x="5749109" y="6626780"/>
            <a:ext cx="1062721" cy="1062721"/>
            <a:chOff x="0" y="0"/>
            <a:chExt cx="812800" cy="812800"/>
          </a:xfrm>
        </p:grpSpPr>
        <p:sp>
          <p:nvSpPr>
            <p:cNvPr id="29" name="Freeform 29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30" name="TextBox 30"/>
            <p:cNvSpPr txBox="1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"/>
                </a:lnSpc>
              </a:pPr>
              <a:endParaRPr/>
            </a:p>
          </p:txBody>
        </p:sp>
      </p:grpSp>
      <p:sp>
        <p:nvSpPr>
          <p:cNvPr id="31" name="TextBox 31"/>
          <p:cNvSpPr txBox="1"/>
          <p:nvPr/>
        </p:nvSpPr>
        <p:spPr>
          <a:xfrm>
            <a:off x="1104738" y="6493430"/>
            <a:ext cx="506287" cy="1116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744"/>
              </a:lnSpc>
            </a:pPr>
            <a:r>
              <a:rPr lang="en-US" sz="6960">
                <a:solidFill>
                  <a:srgbClr val="000000"/>
                </a:solidFill>
                <a:latin typeface="Noto Sans Bold"/>
              </a:rPr>
              <a:t>1</a:t>
            </a:r>
          </a:p>
        </p:txBody>
      </p:sp>
      <p:sp>
        <p:nvSpPr>
          <p:cNvPr id="32" name="TextBox 32"/>
          <p:cNvSpPr txBox="1"/>
          <p:nvPr/>
        </p:nvSpPr>
        <p:spPr>
          <a:xfrm>
            <a:off x="2333200" y="6493430"/>
            <a:ext cx="506287" cy="1116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744"/>
              </a:lnSpc>
            </a:pPr>
            <a:r>
              <a:rPr lang="en-US" sz="6960">
                <a:solidFill>
                  <a:srgbClr val="000000"/>
                </a:solidFill>
                <a:latin typeface="Noto Sans Bold"/>
              </a:rPr>
              <a:t>2</a:t>
            </a:r>
          </a:p>
        </p:txBody>
      </p:sp>
      <p:sp>
        <p:nvSpPr>
          <p:cNvPr id="33" name="TextBox 33"/>
          <p:cNvSpPr txBox="1"/>
          <p:nvPr/>
        </p:nvSpPr>
        <p:spPr>
          <a:xfrm>
            <a:off x="3566032" y="6479114"/>
            <a:ext cx="506287" cy="1116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744"/>
              </a:lnSpc>
            </a:pPr>
            <a:r>
              <a:rPr lang="en-US" sz="6960">
                <a:solidFill>
                  <a:srgbClr val="000000"/>
                </a:solidFill>
                <a:latin typeface="Noto Sans Bold"/>
              </a:rPr>
              <a:t>3</a:t>
            </a:r>
          </a:p>
        </p:txBody>
      </p:sp>
      <p:sp>
        <p:nvSpPr>
          <p:cNvPr id="34" name="TextBox 34"/>
          <p:cNvSpPr txBox="1"/>
          <p:nvPr/>
        </p:nvSpPr>
        <p:spPr>
          <a:xfrm>
            <a:off x="4798864" y="6479114"/>
            <a:ext cx="506287" cy="1116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744"/>
              </a:lnSpc>
            </a:pPr>
            <a:r>
              <a:rPr lang="en-US" sz="6960">
                <a:solidFill>
                  <a:srgbClr val="000000"/>
                </a:solidFill>
                <a:latin typeface="Noto Sans Bold"/>
              </a:rPr>
              <a:t>4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6027326" y="6479114"/>
            <a:ext cx="506287" cy="1116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744"/>
              </a:lnSpc>
            </a:pPr>
            <a:r>
              <a:rPr lang="en-US" sz="6960">
                <a:solidFill>
                  <a:srgbClr val="000000"/>
                </a:solidFill>
                <a:latin typeface="Noto Sans Bold"/>
              </a:rPr>
              <a:t>5</a:t>
            </a:r>
          </a:p>
        </p:txBody>
      </p:sp>
      <p:sp>
        <p:nvSpPr>
          <p:cNvPr id="36" name="TextBox 36"/>
          <p:cNvSpPr txBox="1"/>
          <p:nvPr/>
        </p:nvSpPr>
        <p:spPr>
          <a:xfrm>
            <a:off x="2393394" y="5908959"/>
            <a:ext cx="2761777" cy="62837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872"/>
              </a:lnSpc>
            </a:pPr>
            <a:r>
              <a:rPr lang="en-US" sz="3480" dirty="0" err="1">
                <a:solidFill>
                  <a:srgbClr val="FFFFFF"/>
                </a:solidFill>
                <a:latin typeface="AC Soft Icecream"/>
              </a:rPr>
              <a:t>Wirksamkeit</a:t>
            </a:r>
            <a:endParaRPr lang="en-US" sz="3480" dirty="0">
              <a:solidFill>
                <a:srgbClr val="FFFFFF"/>
              </a:solidFill>
              <a:latin typeface="AC Soft Icecream"/>
            </a:endParaRPr>
          </a:p>
        </p:txBody>
      </p:sp>
      <p:grpSp>
        <p:nvGrpSpPr>
          <p:cNvPr id="37" name="Group 37"/>
          <p:cNvGrpSpPr/>
          <p:nvPr/>
        </p:nvGrpSpPr>
        <p:grpSpPr>
          <a:xfrm>
            <a:off x="571488" y="7906098"/>
            <a:ext cx="6570045" cy="2268000"/>
            <a:chOff x="0" y="0"/>
            <a:chExt cx="2354556" cy="812800"/>
          </a:xfrm>
        </p:grpSpPr>
        <p:sp>
          <p:nvSpPr>
            <p:cNvPr id="38" name="Freeform 38"/>
            <p:cNvSpPr/>
            <p:nvPr/>
          </p:nvSpPr>
          <p:spPr>
            <a:xfrm>
              <a:off x="0" y="0"/>
              <a:ext cx="2354556" cy="812800"/>
            </a:xfrm>
            <a:custGeom>
              <a:avLst/>
              <a:gdLst/>
              <a:ahLst/>
              <a:cxnLst/>
              <a:rect l="l" t="t" r="r" b="b"/>
              <a:pathLst>
                <a:path w="2354556" h="812800">
                  <a:moveTo>
                    <a:pt x="43600" y="0"/>
                  </a:moveTo>
                  <a:lnTo>
                    <a:pt x="2310956" y="0"/>
                  </a:lnTo>
                  <a:cubicBezTo>
                    <a:pt x="2322520" y="0"/>
                    <a:pt x="2333609" y="4594"/>
                    <a:pt x="2341786" y="12770"/>
                  </a:cubicBezTo>
                  <a:cubicBezTo>
                    <a:pt x="2349962" y="20947"/>
                    <a:pt x="2354556" y="32036"/>
                    <a:pt x="2354556" y="43600"/>
                  </a:cubicBezTo>
                  <a:lnTo>
                    <a:pt x="2354556" y="769200"/>
                  </a:lnTo>
                  <a:cubicBezTo>
                    <a:pt x="2354556" y="780764"/>
                    <a:pt x="2349962" y="791854"/>
                    <a:pt x="2341786" y="800030"/>
                  </a:cubicBezTo>
                  <a:cubicBezTo>
                    <a:pt x="2333609" y="808206"/>
                    <a:pt x="2322520" y="812800"/>
                    <a:pt x="2310956" y="812800"/>
                  </a:cubicBezTo>
                  <a:lnTo>
                    <a:pt x="43600" y="812800"/>
                  </a:lnTo>
                  <a:cubicBezTo>
                    <a:pt x="32036" y="812800"/>
                    <a:pt x="20947" y="808206"/>
                    <a:pt x="12770" y="800030"/>
                  </a:cubicBezTo>
                  <a:cubicBezTo>
                    <a:pt x="4594" y="791854"/>
                    <a:pt x="0" y="780764"/>
                    <a:pt x="0" y="769200"/>
                  </a:cubicBezTo>
                  <a:lnTo>
                    <a:pt x="0" y="43600"/>
                  </a:lnTo>
                  <a:cubicBezTo>
                    <a:pt x="0" y="32036"/>
                    <a:pt x="4594" y="20947"/>
                    <a:pt x="12770" y="12770"/>
                  </a:cubicBezTo>
                  <a:cubicBezTo>
                    <a:pt x="20947" y="4594"/>
                    <a:pt x="32036" y="0"/>
                    <a:pt x="43600" y="0"/>
                  </a:cubicBezTo>
                  <a:close/>
                </a:path>
              </a:pathLst>
            </a:custGeom>
            <a:solidFill>
              <a:srgbClr val="D9D9D9"/>
            </a:solidFill>
          </p:spPr>
        </p:sp>
        <p:sp>
          <p:nvSpPr>
            <p:cNvPr id="39" name="TextBox 39"/>
            <p:cNvSpPr txBox="1"/>
            <p:nvPr/>
          </p:nvSpPr>
          <p:spPr>
            <a:xfrm>
              <a:off x="0" y="-95250"/>
              <a:ext cx="2354556" cy="9080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4199"/>
                </a:lnSpc>
              </a:pPr>
              <a:r>
                <a:rPr lang="en-US" sz="2999" dirty="0" err="1">
                  <a:solidFill>
                    <a:srgbClr val="000000"/>
                  </a:solidFill>
                  <a:latin typeface="AC Soft Icecream"/>
                </a:rPr>
                <a:t>Antibiotika</a:t>
              </a:r>
              <a:r>
                <a:rPr lang="en-US" sz="29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999" dirty="0" err="1">
                  <a:solidFill>
                    <a:srgbClr val="000000"/>
                  </a:solidFill>
                  <a:latin typeface="AC Soft Icecream"/>
                </a:rPr>
                <a:t>bekämpen</a:t>
              </a:r>
              <a:r>
                <a:rPr lang="en-US" sz="29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999" dirty="0" err="1">
                  <a:solidFill>
                    <a:srgbClr val="000000"/>
                  </a:solidFill>
                  <a:latin typeface="AC Soft Icecream"/>
                </a:rPr>
                <a:t>Bakterien</a:t>
              </a:r>
              <a:r>
                <a:rPr lang="en-US" sz="2999" dirty="0">
                  <a:solidFill>
                    <a:srgbClr val="000000"/>
                  </a:solidFill>
                  <a:latin typeface="AC Soft Icecream"/>
                </a:rPr>
                <a:t>. Sie </a:t>
              </a:r>
              <a:r>
                <a:rPr lang="en-US" sz="2999" dirty="0" err="1">
                  <a:solidFill>
                    <a:srgbClr val="000000"/>
                  </a:solidFill>
                  <a:latin typeface="AC Soft Icecream"/>
                </a:rPr>
                <a:t>sind</a:t>
              </a:r>
              <a:r>
                <a:rPr lang="en-US" sz="29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999" dirty="0" err="1">
                  <a:solidFill>
                    <a:srgbClr val="000000"/>
                  </a:solidFill>
                  <a:latin typeface="AC Soft Icecream"/>
                </a:rPr>
                <a:t>wirkunsglos</a:t>
              </a:r>
              <a:r>
                <a:rPr lang="en-US" sz="29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999" dirty="0" err="1">
                  <a:solidFill>
                    <a:srgbClr val="000000"/>
                  </a:solidFill>
                  <a:latin typeface="AC Soft Icecream"/>
                </a:rPr>
                <a:t>bei</a:t>
              </a:r>
              <a:r>
                <a:rPr lang="en-US" sz="2999" dirty="0">
                  <a:solidFill>
                    <a:srgbClr val="000000"/>
                  </a:solidFill>
                  <a:latin typeface="AC Soft Icecream"/>
                </a:rPr>
                <a:t> Viren.</a:t>
              </a:r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7560000" cy="10692000"/>
            <a:chOff x="0" y="0"/>
            <a:chExt cx="2709333" cy="3831771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709333" cy="3831772"/>
            </a:xfrm>
            <a:custGeom>
              <a:avLst/>
              <a:gdLst/>
              <a:ahLst/>
              <a:cxnLst/>
              <a:rect l="l" t="t" r="r" b="b"/>
              <a:pathLst>
                <a:path w="2709333" h="3831772">
                  <a:moveTo>
                    <a:pt x="0" y="0"/>
                  </a:moveTo>
                  <a:lnTo>
                    <a:pt x="2709333" y="0"/>
                  </a:lnTo>
                  <a:lnTo>
                    <a:pt x="2709333" y="3831772"/>
                  </a:lnTo>
                  <a:lnTo>
                    <a:pt x="0" y="3831772"/>
                  </a:lnTo>
                  <a:close/>
                </a:path>
              </a:pathLst>
            </a:custGeom>
            <a:solidFill>
              <a:srgbClr val="D9D9D9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2709333" cy="386034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95714" y="214816"/>
            <a:ext cx="7168573" cy="10262369"/>
            <a:chOff x="0" y="0"/>
            <a:chExt cx="2569055" cy="3677801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569055" cy="3677801"/>
            </a:xfrm>
            <a:custGeom>
              <a:avLst/>
              <a:gdLst/>
              <a:ahLst/>
              <a:cxnLst/>
              <a:rect l="l" t="t" r="r" b="b"/>
              <a:pathLst>
                <a:path w="2569055" h="3677801">
                  <a:moveTo>
                    <a:pt x="0" y="0"/>
                  </a:moveTo>
                  <a:lnTo>
                    <a:pt x="2569055" y="0"/>
                  </a:lnTo>
                  <a:lnTo>
                    <a:pt x="2569055" y="3677801"/>
                  </a:lnTo>
                  <a:lnTo>
                    <a:pt x="0" y="3677801"/>
                  </a:lnTo>
                  <a:close/>
                </a:path>
              </a:pathLst>
            </a:custGeom>
            <a:solidFill>
              <a:srgbClr val="A6A6A6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569055" cy="37063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443217" y="0"/>
            <a:ext cx="6698316" cy="1970912"/>
            <a:chOff x="0" y="0"/>
            <a:chExt cx="2400525" cy="70633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2400525" cy="706330"/>
            </a:xfrm>
            <a:custGeom>
              <a:avLst/>
              <a:gdLst/>
              <a:ahLst/>
              <a:cxnLst/>
              <a:rect l="l" t="t" r="r" b="b"/>
              <a:pathLst>
                <a:path w="2400525" h="706330">
                  <a:moveTo>
                    <a:pt x="45076" y="0"/>
                  </a:moveTo>
                  <a:lnTo>
                    <a:pt x="2355449" y="0"/>
                  </a:lnTo>
                  <a:cubicBezTo>
                    <a:pt x="2380344" y="0"/>
                    <a:pt x="2400525" y="20181"/>
                    <a:pt x="2400525" y="45076"/>
                  </a:cubicBezTo>
                  <a:lnTo>
                    <a:pt x="2400525" y="661254"/>
                  </a:lnTo>
                  <a:cubicBezTo>
                    <a:pt x="2400525" y="673209"/>
                    <a:pt x="2395776" y="684674"/>
                    <a:pt x="2387323" y="693128"/>
                  </a:cubicBezTo>
                  <a:cubicBezTo>
                    <a:pt x="2378869" y="701581"/>
                    <a:pt x="2367404" y="706330"/>
                    <a:pt x="2355449" y="706330"/>
                  </a:cubicBezTo>
                  <a:lnTo>
                    <a:pt x="45076" y="706330"/>
                  </a:lnTo>
                  <a:cubicBezTo>
                    <a:pt x="20181" y="706330"/>
                    <a:pt x="0" y="686149"/>
                    <a:pt x="0" y="661254"/>
                  </a:cubicBezTo>
                  <a:lnTo>
                    <a:pt x="0" y="45076"/>
                  </a:lnTo>
                  <a:cubicBezTo>
                    <a:pt x="0" y="20181"/>
                    <a:pt x="20181" y="0"/>
                    <a:pt x="45076" y="0"/>
                  </a:cubicBezTo>
                  <a:close/>
                </a:path>
              </a:pathLst>
            </a:custGeom>
            <a:solidFill>
              <a:srgbClr val="D9D9D9"/>
            </a:solidFill>
          </p:spPr>
        </p:sp>
        <p:sp>
          <p:nvSpPr>
            <p:cNvPr id="10" name="TextBox 10"/>
            <p:cNvSpPr txBox="1"/>
            <p:nvPr/>
          </p:nvSpPr>
          <p:spPr>
            <a:xfrm>
              <a:off x="0" y="-123825"/>
              <a:ext cx="2400525" cy="83015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5880"/>
                </a:lnSpc>
              </a:pPr>
              <a:r>
                <a:rPr lang="en-US" sz="4200" dirty="0" err="1">
                  <a:solidFill>
                    <a:srgbClr val="000000"/>
                  </a:solidFill>
                  <a:latin typeface="AC Soft Icecream"/>
                </a:rPr>
                <a:t>Antibiotika</a:t>
              </a:r>
              <a:endParaRPr lang="en-US" sz="4200" dirty="0">
                <a:solidFill>
                  <a:srgbClr val="000000"/>
                </a:solidFill>
                <a:latin typeface="AC Soft Icecream"/>
              </a:endParaRPr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826521" y="2230182"/>
            <a:ext cx="5977479" cy="3707098"/>
            <a:chOff x="0" y="0"/>
            <a:chExt cx="1260114" cy="781494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1260114" cy="781494"/>
            </a:xfrm>
            <a:custGeom>
              <a:avLst/>
              <a:gdLst/>
              <a:ahLst/>
              <a:cxnLst/>
              <a:rect l="l" t="t" r="r" b="b"/>
              <a:pathLst>
                <a:path w="1260114" h="781494">
                  <a:moveTo>
                    <a:pt x="45331" y="0"/>
                  </a:moveTo>
                  <a:lnTo>
                    <a:pt x="1214783" y="0"/>
                  </a:lnTo>
                  <a:cubicBezTo>
                    <a:pt x="1226805" y="0"/>
                    <a:pt x="1238335" y="4776"/>
                    <a:pt x="1246837" y="13277"/>
                  </a:cubicBezTo>
                  <a:cubicBezTo>
                    <a:pt x="1255338" y="21779"/>
                    <a:pt x="1260114" y="33309"/>
                    <a:pt x="1260114" y="45331"/>
                  </a:cubicBezTo>
                  <a:lnTo>
                    <a:pt x="1260114" y="736163"/>
                  </a:lnTo>
                  <a:cubicBezTo>
                    <a:pt x="1260114" y="761199"/>
                    <a:pt x="1239818" y="781494"/>
                    <a:pt x="1214783" y="781494"/>
                  </a:cubicBezTo>
                  <a:lnTo>
                    <a:pt x="45331" y="781494"/>
                  </a:lnTo>
                  <a:cubicBezTo>
                    <a:pt x="20296" y="781494"/>
                    <a:pt x="0" y="761199"/>
                    <a:pt x="0" y="736163"/>
                  </a:cubicBezTo>
                  <a:lnTo>
                    <a:pt x="0" y="45331"/>
                  </a:lnTo>
                  <a:cubicBezTo>
                    <a:pt x="0" y="20296"/>
                    <a:pt x="20296" y="0"/>
                    <a:pt x="45331" y="0"/>
                  </a:cubicBezTo>
                  <a:close/>
                </a:path>
              </a:pathLst>
            </a:custGeom>
            <a:blipFill>
              <a:blip r:embed="rId2"/>
              <a:stretch>
                <a:fillRect t="-55541" b="-55541"/>
              </a:stretch>
            </a:blipFill>
            <a:ln w="85725" cap="rnd">
              <a:solidFill>
                <a:srgbClr val="FFFFFF"/>
              </a:solidFill>
              <a:prstDash val="solid"/>
              <a:round/>
            </a:ln>
          </p:spPr>
        </p:sp>
      </p:grpSp>
      <p:grpSp>
        <p:nvGrpSpPr>
          <p:cNvPr id="13" name="Group 13"/>
          <p:cNvGrpSpPr/>
          <p:nvPr/>
        </p:nvGrpSpPr>
        <p:grpSpPr>
          <a:xfrm>
            <a:off x="443217" y="6514958"/>
            <a:ext cx="6698316" cy="1286365"/>
            <a:chOff x="0" y="0"/>
            <a:chExt cx="2317663" cy="445091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2317663" cy="445091"/>
            </a:xfrm>
            <a:custGeom>
              <a:avLst/>
              <a:gdLst/>
              <a:ahLst/>
              <a:cxnLst/>
              <a:rect l="l" t="t" r="r" b="b"/>
              <a:pathLst>
                <a:path w="2317663" h="445091">
                  <a:moveTo>
                    <a:pt x="26583" y="0"/>
                  </a:moveTo>
                  <a:lnTo>
                    <a:pt x="2291079" y="0"/>
                  </a:lnTo>
                  <a:cubicBezTo>
                    <a:pt x="2305761" y="0"/>
                    <a:pt x="2317663" y="11902"/>
                    <a:pt x="2317663" y="26583"/>
                  </a:cubicBezTo>
                  <a:lnTo>
                    <a:pt x="2317663" y="418508"/>
                  </a:lnTo>
                  <a:cubicBezTo>
                    <a:pt x="2317663" y="425558"/>
                    <a:pt x="2314862" y="432320"/>
                    <a:pt x="2309877" y="437305"/>
                  </a:cubicBezTo>
                  <a:cubicBezTo>
                    <a:pt x="2304891" y="442290"/>
                    <a:pt x="2298130" y="445091"/>
                    <a:pt x="2291079" y="445091"/>
                  </a:cubicBezTo>
                  <a:lnTo>
                    <a:pt x="26583" y="445091"/>
                  </a:lnTo>
                  <a:cubicBezTo>
                    <a:pt x="19533" y="445091"/>
                    <a:pt x="12771" y="442290"/>
                    <a:pt x="7786" y="437305"/>
                  </a:cubicBezTo>
                  <a:cubicBezTo>
                    <a:pt x="2801" y="432320"/>
                    <a:pt x="0" y="425558"/>
                    <a:pt x="0" y="418508"/>
                  </a:cubicBezTo>
                  <a:lnTo>
                    <a:pt x="0" y="26583"/>
                  </a:lnTo>
                  <a:cubicBezTo>
                    <a:pt x="0" y="19533"/>
                    <a:pt x="2801" y="12771"/>
                    <a:pt x="7786" y="7786"/>
                  </a:cubicBezTo>
                  <a:cubicBezTo>
                    <a:pt x="12771" y="2801"/>
                    <a:pt x="19533" y="0"/>
                    <a:pt x="26583" y="0"/>
                  </a:cubicBezTo>
                  <a:close/>
                </a:path>
              </a:pathLst>
            </a:custGeom>
            <a:solidFill>
              <a:srgbClr val="D9D9D9"/>
            </a:solidFill>
            <a:ln w="104775" cap="rnd">
              <a:solidFill>
                <a:srgbClr val="FFFFFF"/>
              </a:solidFill>
              <a:prstDash val="solid"/>
              <a:round/>
            </a:ln>
          </p:spPr>
        </p:sp>
        <p:sp>
          <p:nvSpPr>
            <p:cNvPr id="15" name="TextBox 15"/>
            <p:cNvSpPr txBox="1"/>
            <p:nvPr/>
          </p:nvSpPr>
          <p:spPr>
            <a:xfrm>
              <a:off x="0" y="0"/>
              <a:ext cx="2317663" cy="44509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"/>
                </a:lnSpc>
              </a:pPr>
              <a:endParaRPr/>
            </a:p>
          </p:txBody>
        </p:sp>
      </p:grpSp>
      <p:grpSp>
        <p:nvGrpSpPr>
          <p:cNvPr id="16" name="Group 16"/>
          <p:cNvGrpSpPr/>
          <p:nvPr/>
        </p:nvGrpSpPr>
        <p:grpSpPr>
          <a:xfrm>
            <a:off x="826521" y="6612464"/>
            <a:ext cx="1062721" cy="1062721"/>
            <a:chOff x="0" y="0"/>
            <a:chExt cx="812800" cy="812800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18" name="TextBox 18"/>
            <p:cNvSpPr txBox="1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"/>
                </a:lnSpc>
              </a:pPr>
              <a:endParaRPr/>
            </a:p>
          </p:txBody>
        </p:sp>
      </p:grpSp>
      <p:grpSp>
        <p:nvGrpSpPr>
          <p:cNvPr id="19" name="Group 19"/>
          <p:cNvGrpSpPr/>
          <p:nvPr/>
        </p:nvGrpSpPr>
        <p:grpSpPr>
          <a:xfrm>
            <a:off x="2054983" y="6626780"/>
            <a:ext cx="1062721" cy="1062721"/>
            <a:chOff x="0" y="0"/>
            <a:chExt cx="812800" cy="812800"/>
          </a:xfrm>
        </p:grpSpPr>
        <p:sp>
          <p:nvSpPr>
            <p:cNvPr id="20" name="Freeform 20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21" name="TextBox 21"/>
            <p:cNvSpPr txBox="1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"/>
                </a:lnSpc>
              </a:pPr>
              <a:endParaRPr/>
            </a:p>
          </p:txBody>
        </p:sp>
      </p:grpSp>
      <p:grpSp>
        <p:nvGrpSpPr>
          <p:cNvPr id="22" name="Group 22"/>
          <p:cNvGrpSpPr/>
          <p:nvPr/>
        </p:nvGrpSpPr>
        <p:grpSpPr>
          <a:xfrm>
            <a:off x="3283446" y="6626780"/>
            <a:ext cx="1062721" cy="1062721"/>
            <a:chOff x="0" y="0"/>
            <a:chExt cx="812800" cy="812800"/>
          </a:xfrm>
        </p:grpSpPr>
        <p:sp>
          <p:nvSpPr>
            <p:cNvPr id="23" name="Freeform 23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24" name="TextBox 24"/>
            <p:cNvSpPr txBox="1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"/>
                </a:lnSpc>
              </a:pPr>
              <a:endParaRPr/>
            </a:p>
          </p:txBody>
        </p:sp>
      </p:grpSp>
      <p:grpSp>
        <p:nvGrpSpPr>
          <p:cNvPr id="25" name="Group 25"/>
          <p:cNvGrpSpPr/>
          <p:nvPr/>
        </p:nvGrpSpPr>
        <p:grpSpPr>
          <a:xfrm>
            <a:off x="4520647" y="6612464"/>
            <a:ext cx="1062721" cy="1062721"/>
            <a:chOff x="0" y="0"/>
            <a:chExt cx="812800" cy="812800"/>
          </a:xfrm>
        </p:grpSpPr>
        <p:sp>
          <p:nvSpPr>
            <p:cNvPr id="26" name="Freeform 26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5757"/>
            </a:solidFill>
          </p:spPr>
        </p:sp>
        <p:sp>
          <p:nvSpPr>
            <p:cNvPr id="27" name="TextBox 27"/>
            <p:cNvSpPr txBox="1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"/>
                </a:lnSpc>
              </a:pPr>
              <a:endParaRPr/>
            </a:p>
          </p:txBody>
        </p:sp>
      </p:grpSp>
      <p:grpSp>
        <p:nvGrpSpPr>
          <p:cNvPr id="28" name="Group 28"/>
          <p:cNvGrpSpPr/>
          <p:nvPr/>
        </p:nvGrpSpPr>
        <p:grpSpPr>
          <a:xfrm>
            <a:off x="5749109" y="6626780"/>
            <a:ext cx="1062721" cy="1062721"/>
            <a:chOff x="0" y="0"/>
            <a:chExt cx="812800" cy="812800"/>
          </a:xfrm>
        </p:grpSpPr>
        <p:sp>
          <p:nvSpPr>
            <p:cNvPr id="29" name="Freeform 29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30" name="TextBox 30"/>
            <p:cNvSpPr txBox="1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80"/>
                </a:lnSpc>
              </a:pPr>
              <a:endParaRPr/>
            </a:p>
          </p:txBody>
        </p:sp>
      </p:grpSp>
      <p:sp>
        <p:nvSpPr>
          <p:cNvPr id="31" name="TextBox 31"/>
          <p:cNvSpPr txBox="1"/>
          <p:nvPr/>
        </p:nvSpPr>
        <p:spPr>
          <a:xfrm>
            <a:off x="1104738" y="6493430"/>
            <a:ext cx="506287" cy="1116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744"/>
              </a:lnSpc>
            </a:pPr>
            <a:r>
              <a:rPr lang="en-US" sz="6960">
                <a:solidFill>
                  <a:srgbClr val="000000"/>
                </a:solidFill>
                <a:latin typeface="Noto Sans Bold"/>
              </a:rPr>
              <a:t>1</a:t>
            </a:r>
          </a:p>
        </p:txBody>
      </p:sp>
      <p:sp>
        <p:nvSpPr>
          <p:cNvPr id="32" name="TextBox 32"/>
          <p:cNvSpPr txBox="1"/>
          <p:nvPr/>
        </p:nvSpPr>
        <p:spPr>
          <a:xfrm>
            <a:off x="2333200" y="6493430"/>
            <a:ext cx="506287" cy="1116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744"/>
              </a:lnSpc>
            </a:pPr>
            <a:r>
              <a:rPr lang="en-US" sz="6960">
                <a:solidFill>
                  <a:srgbClr val="000000"/>
                </a:solidFill>
                <a:latin typeface="Noto Sans Bold"/>
              </a:rPr>
              <a:t>2</a:t>
            </a:r>
          </a:p>
        </p:txBody>
      </p:sp>
      <p:sp>
        <p:nvSpPr>
          <p:cNvPr id="33" name="TextBox 33"/>
          <p:cNvSpPr txBox="1"/>
          <p:nvPr/>
        </p:nvSpPr>
        <p:spPr>
          <a:xfrm>
            <a:off x="3566032" y="6479114"/>
            <a:ext cx="506287" cy="1116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744"/>
              </a:lnSpc>
            </a:pPr>
            <a:r>
              <a:rPr lang="en-US" sz="6960">
                <a:solidFill>
                  <a:srgbClr val="000000"/>
                </a:solidFill>
                <a:latin typeface="Noto Sans Bold"/>
              </a:rPr>
              <a:t>3</a:t>
            </a:r>
          </a:p>
        </p:txBody>
      </p:sp>
      <p:sp>
        <p:nvSpPr>
          <p:cNvPr id="34" name="TextBox 34"/>
          <p:cNvSpPr txBox="1"/>
          <p:nvPr/>
        </p:nvSpPr>
        <p:spPr>
          <a:xfrm>
            <a:off x="4798864" y="6479114"/>
            <a:ext cx="506287" cy="1116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744"/>
              </a:lnSpc>
            </a:pPr>
            <a:r>
              <a:rPr lang="en-US" sz="6960">
                <a:solidFill>
                  <a:srgbClr val="000000"/>
                </a:solidFill>
                <a:latin typeface="Noto Sans Bold"/>
              </a:rPr>
              <a:t>4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6027326" y="6479114"/>
            <a:ext cx="506287" cy="1116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744"/>
              </a:lnSpc>
            </a:pPr>
            <a:r>
              <a:rPr lang="en-US" sz="6960">
                <a:solidFill>
                  <a:srgbClr val="000000"/>
                </a:solidFill>
                <a:latin typeface="Noto Sans Bold"/>
              </a:rPr>
              <a:t>5</a:t>
            </a:r>
          </a:p>
        </p:txBody>
      </p:sp>
      <p:sp>
        <p:nvSpPr>
          <p:cNvPr id="36" name="TextBox 36"/>
          <p:cNvSpPr txBox="1"/>
          <p:nvPr/>
        </p:nvSpPr>
        <p:spPr>
          <a:xfrm>
            <a:off x="2393394" y="5908959"/>
            <a:ext cx="2761777" cy="62837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872"/>
              </a:lnSpc>
            </a:pPr>
            <a:r>
              <a:rPr lang="en-US" sz="3480" dirty="0" err="1">
                <a:solidFill>
                  <a:srgbClr val="FFFFFF"/>
                </a:solidFill>
                <a:latin typeface="AC Soft Icecream"/>
              </a:rPr>
              <a:t>Wirksamkeit</a:t>
            </a:r>
            <a:endParaRPr lang="en-US" sz="3480" dirty="0">
              <a:solidFill>
                <a:srgbClr val="FFFFFF"/>
              </a:solidFill>
              <a:latin typeface="AC Soft Icecream"/>
            </a:endParaRPr>
          </a:p>
        </p:txBody>
      </p:sp>
      <p:grpSp>
        <p:nvGrpSpPr>
          <p:cNvPr id="37" name="Group 37"/>
          <p:cNvGrpSpPr/>
          <p:nvPr/>
        </p:nvGrpSpPr>
        <p:grpSpPr>
          <a:xfrm>
            <a:off x="571488" y="7906098"/>
            <a:ext cx="6570045" cy="2268000"/>
            <a:chOff x="0" y="0"/>
            <a:chExt cx="2354556" cy="812800"/>
          </a:xfrm>
        </p:grpSpPr>
        <p:sp>
          <p:nvSpPr>
            <p:cNvPr id="38" name="Freeform 38"/>
            <p:cNvSpPr/>
            <p:nvPr/>
          </p:nvSpPr>
          <p:spPr>
            <a:xfrm>
              <a:off x="0" y="0"/>
              <a:ext cx="2354556" cy="812800"/>
            </a:xfrm>
            <a:custGeom>
              <a:avLst/>
              <a:gdLst/>
              <a:ahLst/>
              <a:cxnLst/>
              <a:rect l="l" t="t" r="r" b="b"/>
              <a:pathLst>
                <a:path w="2354556" h="812800">
                  <a:moveTo>
                    <a:pt x="43600" y="0"/>
                  </a:moveTo>
                  <a:lnTo>
                    <a:pt x="2310956" y="0"/>
                  </a:lnTo>
                  <a:cubicBezTo>
                    <a:pt x="2322520" y="0"/>
                    <a:pt x="2333609" y="4594"/>
                    <a:pt x="2341786" y="12770"/>
                  </a:cubicBezTo>
                  <a:cubicBezTo>
                    <a:pt x="2349962" y="20947"/>
                    <a:pt x="2354556" y="32036"/>
                    <a:pt x="2354556" y="43600"/>
                  </a:cubicBezTo>
                  <a:lnTo>
                    <a:pt x="2354556" y="769200"/>
                  </a:lnTo>
                  <a:cubicBezTo>
                    <a:pt x="2354556" y="780764"/>
                    <a:pt x="2349962" y="791854"/>
                    <a:pt x="2341786" y="800030"/>
                  </a:cubicBezTo>
                  <a:cubicBezTo>
                    <a:pt x="2333609" y="808206"/>
                    <a:pt x="2322520" y="812800"/>
                    <a:pt x="2310956" y="812800"/>
                  </a:cubicBezTo>
                  <a:lnTo>
                    <a:pt x="43600" y="812800"/>
                  </a:lnTo>
                  <a:cubicBezTo>
                    <a:pt x="32036" y="812800"/>
                    <a:pt x="20947" y="808206"/>
                    <a:pt x="12770" y="800030"/>
                  </a:cubicBezTo>
                  <a:cubicBezTo>
                    <a:pt x="4594" y="791854"/>
                    <a:pt x="0" y="780764"/>
                    <a:pt x="0" y="769200"/>
                  </a:cubicBezTo>
                  <a:lnTo>
                    <a:pt x="0" y="43600"/>
                  </a:lnTo>
                  <a:cubicBezTo>
                    <a:pt x="0" y="32036"/>
                    <a:pt x="4594" y="20947"/>
                    <a:pt x="12770" y="12770"/>
                  </a:cubicBezTo>
                  <a:cubicBezTo>
                    <a:pt x="20947" y="4594"/>
                    <a:pt x="32036" y="0"/>
                    <a:pt x="43600" y="0"/>
                  </a:cubicBezTo>
                  <a:close/>
                </a:path>
              </a:pathLst>
            </a:custGeom>
            <a:solidFill>
              <a:srgbClr val="D9D9D9"/>
            </a:solidFill>
          </p:spPr>
        </p:sp>
        <p:sp>
          <p:nvSpPr>
            <p:cNvPr id="39" name="TextBox 39"/>
            <p:cNvSpPr txBox="1"/>
            <p:nvPr/>
          </p:nvSpPr>
          <p:spPr>
            <a:xfrm>
              <a:off x="0" y="-95250"/>
              <a:ext cx="2354556" cy="9080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4199"/>
                </a:lnSpc>
              </a:pPr>
              <a:r>
                <a:rPr lang="en-US" sz="2999" dirty="0" err="1">
                  <a:solidFill>
                    <a:srgbClr val="000000"/>
                  </a:solidFill>
                  <a:latin typeface="AC Soft Icecream"/>
                </a:rPr>
                <a:t>Antibiotika</a:t>
              </a:r>
              <a:r>
                <a:rPr lang="en-US" sz="29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999" dirty="0" err="1">
                  <a:solidFill>
                    <a:srgbClr val="000000"/>
                  </a:solidFill>
                  <a:latin typeface="AC Soft Icecream"/>
                </a:rPr>
                <a:t>bekämpen</a:t>
              </a:r>
              <a:r>
                <a:rPr lang="en-US" sz="29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999" dirty="0" err="1">
                  <a:solidFill>
                    <a:srgbClr val="000000"/>
                  </a:solidFill>
                  <a:latin typeface="AC Soft Icecream"/>
                </a:rPr>
                <a:t>Bakterien</a:t>
              </a:r>
              <a:r>
                <a:rPr lang="en-US" sz="2999" dirty="0">
                  <a:solidFill>
                    <a:srgbClr val="000000"/>
                  </a:solidFill>
                  <a:latin typeface="AC Soft Icecream"/>
                </a:rPr>
                <a:t>. Sie </a:t>
              </a:r>
              <a:r>
                <a:rPr lang="en-US" sz="2999" dirty="0" err="1">
                  <a:solidFill>
                    <a:srgbClr val="000000"/>
                  </a:solidFill>
                  <a:latin typeface="AC Soft Icecream"/>
                </a:rPr>
                <a:t>sind</a:t>
              </a:r>
              <a:r>
                <a:rPr lang="en-US" sz="29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999" dirty="0" err="1">
                  <a:solidFill>
                    <a:srgbClr val="000000"/>
                  </a:solidFill>
                  <a:latin typeface="AC Soft Icecream"/>
                </a:rPr>
                <a:t>wirkunsglos</a:t>
              </a:r>
              <a:r>
                <a:rPr lang="en-US" sz="29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999" dirty="0" err="1">
                  <a:solidFill>
                    <a:srgbClr val="000000"/>
                  </a:solidFill>
                  <a:latin typeface="AC Soft Icecream"/>
                </a:rPr>
                <a:t>bei</a:t>
              </a:r>
              <a:r>
                <a:rPr lang="en-US" sz="2999" dirty="0">
                  <a:solidFill>
                    <a:srgbClr val="000000"/>
                  </a:solidFill>
                  <a:latin typeface="AC Soft Icecream"/>
                </a:rPr>
                <a:t> Viren.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52a108e-5039-4255-9b08-41efa128c942">
      <Terms xmlns="http://schemas.microsoft.com/office/infopath/2007/PartnerControls"/>
    </lcf76f155ced4ddcb4097134ff3c332f>
    <TaxCatchAll xmlns="f3050677-c956-48d1-88f1-1e5f36ffa1d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1FA1D0E80F40FC40A0AC5446D3E68E4C" ma:contentTypeVersion="18" ma:contentTypeDescription="Ein neues Dokument erstellen." ma:contentTypeScope="" ma:versionID="2204550c97607469936ec7e81792196f">
  <xsd:schema xmlns:xsd="http://www.w3.org/2001/XMLSchema" xmlns:xs="http://www.w3.org/2001/XMLSchema" xmlns:p="http://schemas.microsoft.com/office/2006/metadata/properties" xmlns:ns2="b52a108e-5039-4255-9b08-41efa128c942" xmlns:ns3="f3050677-c956-48d1-88f1-1e5f36ffa1d3" targetNamespace="http://schemas.microsoft.com/office/2006/metadata/properties" ma:root="true" ma:fieldsID="a7dfba574590a0fe82b44716dd6e7ae9" ns2:_="" ns3:_="">
    <xsd:import namespace="b52a108e-5039-4255-9b08-41efa128c942"/>
    <xsd:import namespace="f3050677-c956-48d1-88f1-1e5f36ffa1d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2a108e-5039-4255-9b08-41efa128c94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Bildmarkierungen" ma:readOnly="false" ma:fieldId="{5cf76f15-5ced-4ddc-b409-7134ff3c332f}" ma:taxonomyMulti="true" ma:sspId="3d606419-4bd4-4dd8-8f0f-b14ca53228e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050677-c956-48d1-88f1-1e5f36ffa1d3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72554a29-e0a6-470a-b571-f2607765b0e7}" ma:internalName="TaxCatchAll" ma:showField="CatchAllData" ma:web="f3050677-c956-48d1-88f1-1e5f36ffa1d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9F5A264-0925-4A88-9ABE-662C283DF07E}">
  <ds:schemaRefs>
    <ds:schemaRef ds:uri="http://schemas.microsoft.com/office/2006/metadata/properties"/>
    <ds:schemaRef ds:uri="http://schemas.microsoft.com/office/infopath/2007/PartnerControls"/>
    <ds:schemaRef ds:uri="b52a108e-5039-4255-9b08-41efa128c942"/>
    <ds:schemaRef ds:uri="f3050677-c956-48d1-88f1-1e5f36ffa1d3"/>
  </ds:schemaRefs>
</ds:datastoreItem>
</file>

<file path=customXml/itemProps2.xml><?xml version="1.0" encoding="utf-8"?>
<ds:datastoreItem xmlns:ds="http://schemas.openxmlformats.org/officeDocument/2006/customXml" ds:itemID="{EBB42074-82D8-4AB4-80AC-97993F9050C0}"/>
</file>

<file path=customXml/itemProps3.xml><?xml version="1.0" encoding="utf-8"?>
<ds:datastoreItem xmlns:ds="http://schemas.openxmlformats.org/officeDocument/2006/customXml" ds:itemID="{BDB1E6A6-EB4F-47CB-A72A-ECEBEAC93CC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170</Words>
  <Application>Microsoft Macintosh PowerPoint</Application>
  <PresentationFormat>Benutzerdefiniert</PresentationFormat>
  <Paragraphs>80</Paragraphs>
  <Slides>10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5" baseType="lpstr">
      <vt:lpstr>Noto Sans Bold</vt:lpstr>
      <vt:lpstr>Arial</vt:lpstr>
      <vt:lpstr>AC Soft Icecream</vt:lpstr>
      <vt:lpstr>Calibri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Antibiotics</dc:title>
  <cp:lastModifiedBy>Hannah Kwella</cp:lastModifiedBy>
  <cp:revision>3</cp:revision>
  <dcterms:created xsi:type="dcterms:W3CDTF">2006-08-16T00:00:00Z</dcterms:created>
  <dcterms:modified xsi:type="dcterms:W3CDTF">2024-11-06T11:00:38Z</dcterms:modified>
  <dc:identifier>DAGAt6GxZjc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0x0101001FA1D0E80F40FC40A0AC5446D3E68E4C</vt:lpwstr>
  </property>
</Properties>
</file>