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7556500" cy="10693400"/>
  <p:notesSz cx="6858000" cy="9144000"/>
  <p:embeddedFontLst>
    <p:embeddedFont>
      <p:font typeface="AC Soft Icecream" panose="02000603000000000000" pitchFamily="2" charset="0"/>
      <p:regular r:id="rId20"/>
    </p:embeddedFont>
    <p:embeddedFont>
      <p:font typeface="Noto Sans Bold" panose="020B080204050402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9" autoAdjust="0"/>
    <p:restoredTop sz="94528" autoAdjust="0"/>
  </p:normalViewPr>
  <p:slideViewPr>
    <p:cSldViewPr>
      <p:cViewPr varScale="1">
        <p:scale>
          <a:sx n="122" d="100"/>
          <a:sy n="122" d="100"/>
        </p:scale>
        <p:origin x="170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665538" y="512763"/>
            <a:ext cx="1812925" cy="25669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48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65538" y="512763"/>
            <a:ext cx="181292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698316" cy="1970912"/>
            <a:chOff x="0" y="0"/>
            <a:chExt cx="2400525" cy="7063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706330"/>
            </a:xfrm>
            <a:custGeom>
              <a:avLst/>
              <a:gdLst/>
              <a:ahLst/>
              <a:cxnLst/>
              <a:rect l="l" t="t" r="r" b="b"/>
              <a:pathLst>
                <a:path w="2400525" h="706330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2400525" cy="820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19"/>
                </a:lnSpc>
              </a:pPr>
              <a:r>
                <a:rPr lang="en-US" sz="3799" dirty="0" err="1">
                  <a:solidFill>
                    <a:srgbClr val="000000"/>
                  </a:solidFill>
                  <a:latin typeface="AC Soft Icecream"/>
                </a:rPr>
                <a:t>Staphylokokken</a:t>
              </a:r>
              <a:endParaRPr lang="en-US" sz="37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6000" y="2091149"/>
            <a:ext cx="6202072" cy="3846385"/>
            <a:chOff x="0" y="0"/>
            <a:chExt cx="1260114" cy="7814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81494"/>
            </a:xfrm>
            <a:custGeom>
              <a:avLst/>
              <a:gdLst/>
              <a:ahLst/>
              <a:cxnLst/>
              <a:rect l="l" t="t" r="r" b="b"/>
              <a:pathLst>
                <a:path w="1260114" h="781494">
                  <a:moveTo>
                    <a:pt x="43690" y="0"/>
                  </a:moveTo>
                  <a:lnTo>
                    <a:pt x="1216424" y="0"/>
                  </a:lnTo>
                  <a:cubicBezTo>
                    <a:pt x="1228011" y="0"/>
                    <a:pt x="1239124" y="4603"/>
                    <a:pt x="1247317" y="12796"/>
                  </a:cubicBezTo>
                  <a:cubicBezTo>
                    <a:pt x="1255511" y="20990"/>
                    <a:pt x="1260114" y="32103"/>
                    <a:pt x="1260114" y="43690"/>
                  </a:cubicBezTo>
                  <a:lnTo>
                    <a:pt x="1260114" y="737804"/>
                  </a:lnTo>
                  <a:cubicBezTo>
                    <a:pt x="1260114" y="761934"/>
                    <a:pt x="1240553" y="781494"/>
                    <a:pt x="1216424" y="781494"/>
                  </a:cubicBezTo>
                  <a:lnTo>
                    <a:pt x="43690" y="781494"/>
                  </a:lnTo>
                  <a:cubicBezTo>
                    <a:pt x="19561" y="781494"/>
                    <a:pt x="0" y="761934"/>
                    <a:pt x="0" y="737804"/>
                  </a:cubicBezTo>
                  <a:lnTo>
                    <a:pt x="0" y="43690"/>
                  </a:lnTo>
                  <a:cubicBezTo>
                    <a:pt x="0" y="19561"/>
                    <a:pt x="19561" y="0"/>
                    <a:pt x="43690" y="0"/>
                  </a:cubicBezTo>
                  <a:close/>
                </a:path>
              </a:pathLst>
            </a:custGeom>
            <a:blipFill>
              <a:blip r:embed="rId3"/>
              <a:stretch>
                <a:fillRect r="-50296" b="-61523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25125" y="7906098"/>
            <a:ext cx="6698316" cy="2464499"/>
            <a:chOff x="0" y="0"/>
            <a:chExt cx="2400525" cy="8832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83221"/>
            </a:xfrm>
            <a:custGeom>
              <a:avLst/>
              <a:gdLst/>
              <a:ahLst/>
              <a:cxnLst/>
              <a:rect l="l" t="t" r="r" b="b"/>
              <a:pathLst>
                <a:path w="2400525" h="883221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verschiedene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Infektionen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,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einschließlich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Hautinfektionen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und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Lungenentzündung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908959"/>
            <a:ext cx="548280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812583" cy="2265532"/>
            <a:chOff x="0" y="0"/>
            <a:chExt cx="2441476" cy="8119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41476" cy="811916"/>
            </a:xfrm>
            <a:custGeom>
              <a:avLst/>
              <a:gdLst/>
              <a:ahLst/>
              <a:cxnLst/>
              <a:rect l="l" t="t" r="r" b="b"/>
              <a:pathLst>
                <a:path w="2441476" h="811916">
                  <a:moveTo>
                    <a:pt x="44320" y="0"/>
                  </a:moveTo>
                  <a:lnTo>
                    <a:pt x="2397156" y="0"/>
                  </a:lnTo>
                  <a:cubicBezTo>
                    <a:pt x="2421633" y="0"/>
                    <a:pt x="2441476" y="19843"/>
                    <a:pt x="2441476" y="44320"/>
                  </a:cubicBezTo>
                  <a:lnTo>
                    <a:pt x="2441476" y="767595"/>
                  </a:lnTo>
                  <a:cubicBezTo>
                    <a:pt x="2441476" y="792073"/>
                    <a:pt x="2421633" y="811916"/>
                    <a:pt x="2397156" y="811916"/>
                  </a:cubicBezTo>
                  <a:lnTo>
                    <a:pt x="44320" y="811916"/>
                  </a:lnTo>
                  <a:cubicBezTo>
                    <a:pt x="19843" y="811916"/>
                    <a:pt x="0" y="792073"/>
                    <a:pt x="0" y="767595"/>
                  </a:cubicBezTo>
                  <a:lnTo>
                    <a:pt x="0" y="44320"/>
                  </a:lnTo>
                  <a:cubicBezTo>
                    <a:pt x="0" y="19843"/>
                    <a:pt x="19843" y="0"/>
                    <a:pt x="4432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441476" cy="830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4"/>
                </a:lnSpc>
              </a:pPr>
              <a:r>
                <a:rPr lang="en-US" sz="3899" dirty="0">
                  <a:solidFill>
                    <a:srgbClr val="000000"/>
                  </a:solidFill>
                  <a:latin typeface="AC Soft Icecream"/>
                </a:rPr>
                <a:t>Mycobacterium tuberculosis</a:t>
              </a:r>
            </a:p>
            <a:p>
              <a:pPr>
                <a:lnSpc>
                  <a:spcPts val="1609"/>
                </a:lnSpc>
              </a:pPr>
              <a:endParaRPr lang="en-US" sz="38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3087" y="2560807"/>
            <a:ext cx="5790913" cy="3283144"/>
            <a:chOff x="0" y="0"/>
            <a:chExt cx="1260114" cy="7534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53436"/>
            </a:xfrm>
            <a:custGeom>
              <a:avLst/>
              <a:gdLst/>
              <a:ahLst/>
              <a:cxnLst/>
              <a:rect l="l" t="t" r="r" b="b"/>
              <a:pathLst>
                <a:path w="1260114" h="753436">
                  <a:moveTo>
                    <a:pt x="46792" y="0"/>
                  </a:moveTo>
                  <a:lnTo>
                    <a:pt x="1213322" y="0"/>
                  </a:lnTo>
                  <a:cubicBezTo>
                    <a:pt x="1225732" y="0"/>
                    <a:pt x="1237634" y="4930"/>
                    <a:pt x="1246409" y="13705"/>
                  </a:cubicBezTo>
                  <a:cubicBezTo>
                    <a:pt x="1255184" y="22480"/>
                    <a:pt x="1260114" y="34382"/>
                    <a:pt x="1260114" y="46792"/>
                  </a:cubicBezTo>
                  <a:lnTo>
                    <a:pt x="1260114" y="706644"/>
                  </a:lnTo>
                  <a:cubicBezTo>
                    <a:pt x="1260114" y="719054"/>
                    <a:pt x="1255184" y="730956"/>
                    <a:pt x="1246409" y="739731"/>
                  </a:cubicBezTo>
                  <a:cubicBezTo>
                    <a:pt x="1237634" y="748506"/>
                    <a:pt x="1225732" y="753436"/>
                    <a:pt x="1213322" y="753436"/>
                  </a:cubicBezTo>
                  <a:lnTo>
                    <a:pt x="46792" y="753436"/>
                  </a:lnTo>
                  <a:cubicBezTo>
                    <a:pt x="34382" y="753436"/>
                    <a:pt x="22480" y="748506"/>
                    <a:pt x="13705" y="739731"/>
                  </a:cubicBezTo>
                  <a:cubicBezTo>
                    <a:pt x="4930" y="730956"/>
                    <a:pt x="0" y="719054"/>
                    <a:pt x="0" y="706644"/>
                  </a:cubicBezTo>
                  <a:lnTo>
                    <a:pt x="0" y="46792"/>
                  </a:lnTo>
                  <a:cubicBezTo>
                    <a:pt x="0" y="34382"/>
                    <a:pt x="4930" y="22480"/>
                    <a:pt x="13705" y="13705"/>
                  </a:cubicBezTo>
                  <a:cubicBezTo>
                    <a:pt x="22480" y="4930"/>
                    <a:pt x="34382" y="0"/>
                    <a:pt x="46792" y="0"/>
                  </a:cubicBezTo>
                  <a:close/>
                </a:path>
              </a:pathLst>
            </a:custGeom>
            <a:blipFill>
              <a:blip r:embed="rId2"/>
              <a:stretch>
                <a:fillRect b="-30034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182228"/>
            <a:chOff x="0" y="0"/>
            <a:chExt cx="2400525" cy="7820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782061"/>
            </a:xfrm>
            <a:custGeom>
              <a:avLst/>
              <a:gdLst/>
              <a:ahLst/>
              <a:cxnLst/>
              <a:rect l="l" t="t" r="r" b="b"/>
              <a:pathLst>
                <a:path w="2400525" h="782061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739296"/>
                  </a:lnTo>
                  <a:cubicBezTo>
                    <a:pt x="2400525" y="750638"/>
                    <a:pt x="2396020" y="761516"/>
                    <a:pt x="2388000" y="769536"/>
                  </a:cubicBezTo>
                  <a:cubicBezTo>
                    <a:pt x="2379980" y="777556"/>
                    <a:pt x="2369102" y="782061"/>
                    <a:pt x="2357761" y="782061"/>
                  </a:cubicBezTo>
                  <a:lnTo>
                    <a:pt x="42765" y="782061"/>
                  </a:lnTo>
                  <a:cubicBezTo>
                    <a:pt x="31423" y="782061"/>
                    <a:pt x="20545" y="777556"/>
                    <a:pt x="12525" y="769536"/>
                  </a:cubicBezTo>
                  <a:cubicBezTo>
                    <a:pt x="4506" y="761516"/>
                    <a:pt x="0" y="750638"/>
                    <a:pt x="0" y="73929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2400525" cy="839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63"/>
                </a:lnSpc>
              </a:pP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Tuberkulose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,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eine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ernsthafte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Lungenkrankheit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908959"/>
            <a:ext cx="538317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698316" cy="1970912"/>
            <a:chOff x="0" y="0"/>
            <a:chExt cx="2400525" cy="7063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706330"/>
            </a:xfrm>
            <a:custGeom>
              <a:avLst/>
              <a:gdLst/>
              <a:ahLst/>
              <a:cxnLst/>
              <a:rect l="l" t="t" r="r" b="b"/>
              <a:pathLst>
                <a:path w="2400525" h="706330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AC Soft Icecream"/>
                </a:rPr>
                <a:t>  Vibrio cholerae</a:t>
              </a:r>
            </a:p>
            <a:p>
              <a:pPr>
                <a:lnSpc>
                  <a:spcPts val="2099"/>
                </a:lnSpc>
              </a:pPr>
              <a:endParaRPr lang="en-US" sz="39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329184"/>
            <a:ext cx="5977479" cy="3475000"/>
            <a:chOff x="0" y="0"/>
            <a:chExt cx="1260114" cy="7325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32566"/>
            </a:xfrm>
            <a:custGeom>
              <a:avLst/>
              <a:gdLst/>
              <a:ahLst/>
              <a:cxnLst/>
              <a:rect l="l" t="t" r="r" b="b"/>
              <a:pathLst>
                <a:path w="1260114" h="732566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87234"/>
                  </a:lnTo>
                  <a:cubicBezTo>
                    <a:pt x="1260114" y="712270"/>
                    <a:pt x="1239818" y="732566"/>
                    <a:pt x="1214783" y="732566"/>
                  </a:cubicBezTo>
                  <a:lnTo>
                    <a:pt x="45331" y="732566"/>
                  </a:lnTo>
                  <a:cubicBezTo>
                    <a:pt x="20296" y="732566"/>
                    <a:pt x="0" y="712270"/>
                    <a:pt x="0" y="68723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3550" t="-10809" r="-44330" b="-69041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477313"/>
            <a:chOff x="0" y="0"/>
            <a:chExt cx="2400525" cy="8878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87813"/>
            </a:xfrm>
            <a:custGeom>
              <a:avLst/>
              <a:gdLst/>
              <a:ahLst/>
              <a:cxnLst/>
              <a:rect l="l" t="t" r="r" b="b"/>
              <a:pathLst>
                <a:path w="2400525" h="887813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hauptsächlich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Cholera,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eine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Durchfallkrankheit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, 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872959"/>
            <a:ext cx="5204588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698316" cy="1875662"/>
            <a:chOff x="0" y="0"/>
            <a:chExt cx="2400525" cy="6721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672195"/>
            </a:xfrm>
            <a:custGeom>
              <a:avLst/>
              <a:gdLst/>
              <a:ahLst/>
              <a:cxnLst/>
              <a:rect l="l" t="t" r="r" b="b"/>
              <a:pathLst>
                <a:path w="2400525" h="67219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7119"/>
                  </a:lnTo>
                  <a:cubicBezTo>
                    <a:pt x="2400525" y="639074"/>
                    <a:pt x="2395776" y="650539"/>
                    <a:pt x="2387323" y="658992"/>
                  </a:cubicBezTo>
                  <a:cubicBezTo>
                    <a:pt x="2378869" y="667446"/>
                    <a:pt x="2367404" y="672195"/>
                    <a:pt x="2355449" y="672195"/>
                  </a:cubicBezTo>
                  <a:lnTo>
                    <a:pt x="45076" y="672195"/>
                  </a:lnTo>
                  <a:cubicBezTo>
                    <a:pt x="20181" y="672195"/>
                    <a:pt x="0" y="652014"/>
                    <a:pt x="0" y="627119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796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C Soft Icecream"/>
                </a:rPr>
                <a:t>Legionellen</a:t>
              </a:r>
              <a:endParaRPr lang="en-US" sz="3999" dirty="0">
                <a:solidFill>
                  <a:srgbClr val="000000"/>
                </a:solidFill>
                <a:latin typeface="AC Soft Icecream"/>
              </a:endParaRPr>
            </a:p>
            <a:p>
              <a:pPr>
                <a:lnSpc>
                  <a:spcPts val="2099"/>
                </a:lnSpc>
              </a:pPr>
              <a:endParaRPr lang="en-US" sz="39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304433"/>
            <a:ext cx="5977479" cy="3490226"/>
            <a:chOff x="0" y="0"/>
            <a:chExt cx="1260114" cy="7357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35775"/>
            </a:xfrm>
            <a:custGeom>
              <a:avLst/>
              <a:gdLst/>
              <a:ahLst/>
              <a:cxnLst/>
              <a:rect l="l" t="t" r="r" b="b"/>
              <a:pathLst>
                <a:path w="1260114" h="735775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0444"/>
                  </a:lnTo>
                  <a:cubicBezTo>
                    <a:pt x="1260114" y="715480"/>
                    <a:pt x="1239818" y="735775"/>
                    <a:pt x="1214783" y="735775"/>
                  </a:cubicBezTo>
                  <a:lnTo>
                    <a:pt x="45331" y="735775"/>
                  </a:lnTo>
                  <a:cubicBezTo>
                    <a:pt x="20296" y="735775"/>
                    <a:pt x="0" y="715480"/>
                    <a:pt x="0" y="69044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t="-34654" r="-64002" b="-63933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70018" y="7906098"/>
            <a:ext cx="6698316" cy="2464499"/>
            <a:chOff x="0" y="0"/>
            <a:chExt cx="2400525" cy="8832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83221"/>
            </a:xfrm>
            <a:custGeom>
              <a:avLst/>
              <a:gdLst/>
              <a:ahLst/>
              <a:cxnLst/>
              <a:rect l="l" t="t" r="r" b="b"/>
              <a:pathLst>
                <a:path w="2400525" h="883221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, das die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Legionärskrankheit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,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eine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aktue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Erkankung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des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Atmungssystems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22606" y="5320403"/>
            <a:ext cx="5111007" cy="118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1"/>
              </a:lnSpc>
            </a:pPr>
            <a:endParaRPr dirty="0"/>
          </a:p>
          <a:p>
            <a:pPr algn="ctr">
              <a:lnSpc>
                <a:spcPts val="4872"/>
              </a:lnSpc>
            </a:pPr>
            <a:r>
              <a:rPr lang="en-US" sz="320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20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20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-345516"/>
            <a:ext cx="6698316" cy="2316428"/>
            <a:chOff x="0" y="-123825"/>
            <a:chExt cx="2400525" cy="830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706330"/>
            </a:xfrm>
            <a:custGeom>
              <a:avLst/>
              <a:gdLst/>
              <a:ahLst/>
              <a:cxnLst/>
              <a:rect l="l" t="t" r="r" b="b"/>
              <a:pathLst>
                <a:path w="2400525" h="706330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AC Soft Icecream"/>
                </a:rPr>
                <a:t>Streptococcus pyogenes</a:t>
              </a:r>
            </a:p>
            <a:p>
              <a:pPr>
                <a:lnSpc>
                  <a:spcPts val="2099"/>
                </a:lnSpc>
              </a:pPr>
              <a:endParaRPr lang="en-US" sz="39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329184"/>
            <a:ext cx="5977479" cy="3475000"/>
            <a:chOff x="0" y="0"/>
            <a:chExt cx="1260114" cy="7325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32566"/>
            </a:xfrm>
            <a:custGeom>
              <a:avLst/>
              <a:gdLst/>
              <a:ahLst/>
              <a:cxnLst/>
              <a:rect l="l" t="t" r="r" b="b"/>
              <a:pathLst>
                <a:path w="1260114" h="732566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87234"/>
                  </a:lnTo>
                  <a:cubicBezTo>
                    <a:pt x="1260114" y="712270"/>
                    <a:pt x="1239818" y="732566"/>
                    <a:pt x="1214783" y="732566"/>
                  </a:cubicBezTo>
                  <a:lnTo>
                    <a:pt x="45331" y="732566"/>
                  </a:lnTo>
                  <a:cubicBezTo>
                    <a:pt x="20296" y="732566"/>
                    <a:pt x="0" y="712270"/>
                    <a:pt x="0" y="68723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t="-36006" b="-36006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664637"/>
            <a:chOff x="0" y="0"/>
            <a:chExt cx="2400525" cy="9549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954946"/>
            </a:xfrm>
            <a:custGeom>
              <a:avLst/>
              <a:gdLst/>
              <a:ahLst/>
              <a:cxnLst/>
              <a:rect l="l" t="t" r="r" b="b"/>
              <a:pathLst>
                <a:path w="2400525" h="954946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912181"/>
                  </a:lnTo>
                  <a:cubicBezTo>
                    <a:pt x="2400525" y="923523"/>
                    <a:pt x="2396020" y="934400"/>
                    <a:pt x="2388000" y="942420"/>
                  </a:cubicBezTo>
                  <a:cubicBezTo>
                    <a:pt x="2379980" y="950440"/>
                    <a:pt x="2369102" y="954946"/>
                    <a:pt x="2357761" y="954946"/>
                  </a:cubicBezTo>
                  <a:lnTo>
                    <a:pt x="42765" y="954946"/>
                  </a:lnTo>
                  <a:cubicBezTo>
                    <a:pt x="31423" y="954946"/>
                    <a:pt x="20545" y="950440"/>
                    <a:pt x="12525" y="942420"/>
                  </a:cubicBezTo>
                  <a:cubicBezTo>
                    <a:pt x="4506" y="934400"/>
                    <a:pt x="0" y="923523"/>
                    <a:pt x="0" y="912181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2400525" cy="973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9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streptokokkenbedingte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Pharyngitis,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insbesondere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bei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Kindern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über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3 Jahren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sowie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Hautinfektionen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wie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Scharlach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20965" y="5794976"/>
            <a:ext cx="540938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60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60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60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698316" cy="1970912"/>
            <a:chOff x="0" y="0"/>
            <a:chExt cx="2400525" cy="7063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706330"/>
            </a:xfrm>
            <a:custGeom>
              <a:avLst/>
              <a:gdLst/>
              <a:ahLst/>
              <a:cxnLst/>
              <a:rect l="l" t="t" r="r" b="b"/>
              <a:pathLst>
                <a:path w="2400525" h="706330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dirty="0" err="1">
                  <a:solidFill>
                    <a:srgbClr val="000000"/>
                  </a:solidFill>
                  <a:latin typeface="AC Soft Icecream"/>
                </a:rPr>
                <a:t>Meningokokken</a:t>
              </a:r>
              <a:endParaRPr lang="en-US" sz="4199" dirty="0">
                <a:solidFill>
                  <a:srgbClr val="000000"/>
                </a:solidFill>
                <a:latin typeface="AC Soft Icecream"/>
              </a:endParaRPr>
            </a:p>
            <a:p>
              <a:pPr>
                <a:lnSpc>
                  <a:spcPts val="1959"/>
                </a:lnSpc>
              </a:pPr>
              <a:endParaRPr lang="en-US" sz="41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353934"/>
            <a:ext cx="5977479" cy="3583346"/>
            <a:chOff x="0" y="0"/>
            <a:chExt cx="1260114" cy="7554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55406"/>
            </a:xfrm>
            <a:custGeom>
              <a:avLst/>
              <a:gdLst/>
              <a:ahLst/>
              <a:cxnLst/>
              <a:rect l="l" t="t" r="r" b="b"/>
              <a:pathLst>
                <a:path w="1260114" h="755406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10075"/>
                  </a:lnTo>
                  <a:cubicBezTo>
                    <a:pt x="1260114" y="735111"/>
                    <a:pt x="1239818" y="755406"/>
                    <a:pt x="1214783" y="755406"/>
                  </a:cubicBezTo>
                  <a:lnTo>
                    <a:pt x="45331" y="755406"/>
                  </a:lnTo>
                  <a:cubicBezTo>
                    <a:pt x="20296" y="755406"/>
                    <a:pt x="0" y="735111"/>
                    <a:pt x="0" y="710075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t="-33406" b="-33406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70018" y="7906098"/>
            <a:ext cx="6698316" cy="2464499"/>
            <a:chOff x="0" y="0"/>
            <a:chExt cx="2400525" cy="8832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83221"/>
            </a:xfrm>
            <a:custGeom>
              <a:avLst/>
              <a:gdLst/>
              <a:ahLst/>
              <a:cxnLst/>
              <a:rect l="l" t="t" r="r" b="b"/>
              <a:pathLst>
                <a:path w="2400525" h="883221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hauptsächlich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Meningitis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908959"/>
            <a:ext cx="4890515" cy="61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20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20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20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698316" cy="1970912"/>
            <a:chOff x="0" y="0"/>
            <a:chExt cx="2400525" cy="7063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706330"/>
            </a:xfrm>
            <a:custGeom>
              <a:avLst/>
              <a:gdLst/>
              <a:ahLst/>
              <a:cxnLst/>
              <a:rect l="l" t="t" r="r" b="b"/>
              <a:pathLst>
                <a:path w="2400525" h="706330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2400525" cy="820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3899" dirty="0">
                  <a:solidFill>
                    <a:srgbClr val="000000"/>
                  </a:solidFill>
                  <a:latin typeface="AC Soft Icecream"/>
                </a:rPr>
                <a:t>Proteus mirabilis</a:t>
              </a:r>
            </a:p>
            <a:p>
              <a:pPr>
                <a:lnSpc>
                  <a:spcPts val="1959"/>
                </a:lnSpc>
              </a:pPr>
              <a:endParaRPr lang="en-US" sz="38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254933"/>
            <a:ext cx="5977479" cy="3539727"/>
            <a:chOff x="0" y="0"/>
            <a:chExt cx="1260114" cy="7462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46211"/>
            </a:xfrm>
            <a:custGeom>
              <a:avLst/>
              <a:gdLst/>
              <a:ahLst/>
              <a:cxnLst/>
              <a:rect l="l" t="t" r="r" b="b"/>
              <a:pathLst>
                <a:path w="1260114" h="746211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00879"/>
                  </a:lnTo>
                  <a:cubicBezTo>
                    <a:pt x="1260114" y="725915"/>
                    <a:pt x="1239818" y="746211"/>
                    <a:pt x="1214783" y="746211"/>
                  </a:cubicBezTo>
                  <a:lnTo>
                    <a:pt x="45331" y="746211"/>
                  </a:lnTo>
                  <a:cubicBezTo>
                    <a:pt x="20296" y="746211"/>
                    <a:pt x="0" y="725915"/>
                    <a:pt x="0" y="700879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t="-6234" b="-6234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571086"/>
            <a:chOff x="0" y="0"/>
            <a:chExt cx="2400525" cy="9214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921419"/>
            </a:xfrm>
            <a:custGeom>
              <a:avLst/>
              <a:gdLst/>
              <a:ahLst/>
              <a:cxnLst/>
              <a:rect l="l" t="t" r="r" b="b"/>
              <a:pathLst>
                <a:path w="2400525" h="921419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78655"/>
                  </a:lnTo>
                  <a:cubicBezTo>
                    <a:pt x="2400525" y="889996"/>
                    <a:pt x="2396020" y="900874"/>
                    <a:pt x="2388000" y="908894"/>
                  </a:cubicBezTo>
                  <a:cubicBezTo>
                    <a:pt x="2379980" y="916914"/>
                    <a:pt x="2369102" y="921419"/>
                    <a:pt x="2357761" y="921419"/>
                  </a:cubicBezTo>
                  <a:lnTo>
                    <a:pt x="42765" y="921419"/>
                  </a:lnTo>
                  <a:cubicBezTo>
                    <a:pt x="31423" y="921419"/>
                    <a:pt x="20545" y="916914"/>
                    <a:pt x="12525" y="908894"/>
                  </a:cubicBezTo>
                  <a:cubicBezTo>
                    <a:pt x="4506" y="900874"/>
                    <a:pt x="0" y="889996"/>
                    <a:pt x="0" y="878655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400525" cy="959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9"/>
                </a:lnSpc>
              </a:pP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hauptsächlich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urologische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Infektionen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,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aber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auch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andere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Krankheiten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wie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Pneumonie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und Meningitis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. Es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existiert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2999">
                  <a:solidFill>
                    <a:srgbClr val="000000"/>
                  </a:solidFill>
                  <a:latin typeface="AC Soft Icecream"/>
                </a:rPr>
                <a:t>kein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Impfstoff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2999" dirty="0" err="1">
                  <a:solidFill>
                    <a:srgbClr val="000000"/>
                  </a:solidFill>
                  <a:latin typeface="AC Soft Icecream"/>
                </a:rPr>
                <a:t>gegen</a:t>
              </a:r>
              <a:r>
                <a:rPr lang="en-US" sz="2999" dirty="0">
                  <a:solidFill>
                    <a:srgbClr val="000000"/>
                  </a:solidFill>
                  <a:latin typeface="AC Soft Icecream"/>
                </a:rPr>
                <a:t> Proteus.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872959"/>
            <a:ext cx="5301324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60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60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60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0018" y="-202700"/>
            <a:ext cx="6698316" cy="2316427"/>
            <a:chOff x="0" y="-123825"/>
            <a:chExt cx="2400525" cy="830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706330"/>
            </a:xfrm>
            <a:custGeom>
              <a:avLst/>
              <a:gdLst/>
              <a:ahLst/>
              <a:cxnLst/>
              <a:rect l="l" t="t" r="r" b="b"/>
              <a:pathLst>
                <a:path w="2400525" h="706330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C Soft Icecream"/>
                </a:rPr>
                <a:t>Streptokokken</a:t>
              </a:r>
              <a:endParaRPr lang="en-US" sz="39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304433"/>
            <a:ext cx="5977479" cy="3632847"/>
            <a:chOff x="0" y="0"/>
            <a:chExt cx="1260114" cy="7658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65841"/>
            </a:xfrm>
            <a:custGeom>
              <a:avLst/>
              <a:gdLst/>
              <a:ahLst/>
              <a:cxnLst/>
              <a:rect l="l" t="t" r="r" b="b"/>
              <a:pathLst>
                <a:path w="1260114" h="765841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20510"/>
                  </a:lnTo>
                  <a:cubicBezTo>
                    <a:pt x="1260114" y="745546"/>
                    <a:pt x="1239818" y="765841"/>
                    <a:pt x="1214783" y="765841"/>
                  </a:cubicBezTo>
                  <a:lnTo>
                    <a:pt x="45331" y="765841"/>
                  </a:lnTo>
                  <a:cubicBezTo>
                    <a:pt x="20296" y="765841"/>
                    <a:pt x="0" y="745546"/>
                    <a:pt x="0" y="72051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2166" r="-60406" b="-55821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375378"/>
            <a:chOff x="0" y="0"/>
            <a:chExt cx="2400525" cy="8512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51282"/>
            </a:xfrm>
            <a:custGeom>
              <a:avLst/>
              <a:gdLst/>
              <a:ahLst/>
              <a:cxnLst/>
              <a:rect l="l" t="t" r="r" b="b"/>
              <a:pathLst>
                <a:path w="2400525" h="851282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08517"/>
                  </a:lnTo>
                  <a:cubicBezTo>
                    <a:pt x="2400525" y="819859"/>
                    <a:pt x="2396020" y="830736"/>
                    <a:pt x="2388000" y="838756"/>
                  </a:cubicBezTo>
                  <a:cubicBezTo>
                    <a:pt x="2379980" y="846776"/>
                    <a:pt x="2369102" y="851282"/>
                    <a:pt x="2357761" y="851282"/>
                  </a:cubicBezTo>
                  <a:lnTo>
                    <a:pt x="42765" y="851282"/>
                  </a:lnTo>
                  <a:cubicBezTo>
                    <a:pt x="31423" y="851282"/>
                    <a:pt x="20545" y="846776"/>
                    <a:pt x="12525" y="838756"/>
                  </a:cubicBezTo>
                  <a:cubicBezTo>
                    <a:pt x="4506" y="830736"/>
                    <a:pt x="0" y="819859"/>
                    <a:pt x="0" y="808517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2400525" cy="9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67"/>
                </a:lnSpc>
              </a:pP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Atemwegs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-, Haut- und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andere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Infektionen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und das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Risiko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für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Endokarditis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erhöht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908959"/>
            <a:ext cx="5301324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43217" y="95650"/>
            <a:ext cx="6698316" cy="1866137"/>
          </a:xfrm>
          <a:custGeom>
            <a:avLst/>
            <a:gdLst/>
            <a:ahLst/>
            <a:cxnLst/>
            <a:rect l="l" t="t" r="r" b="b"/>
            <a:pathLst>
              <a:path w="2400525" h="668781">
                <a:moveTo>
                  <a:pt x="45076" y="0"/>
                </a:moveTo>
                <a:lnTo>
                  <a:pt x="2355449" y="0"/>
                </a:lnTo>
                <a:cubicBezTo>
                  <a:pt x="2380344" y="0"/>
                  <a:pt x="2400525" y="20181"/>
                  <a:pt x="2400525" y="45076"/>
                </a:cubicBezTo>
                <a:lnTo>
                  <a:pt x="2400525" y="623705"/>
                </a:lnTo>
                <a:cubicBezTo>
                  <a:pt x="2400525" y="648600"/>
                  <a:pt x="2380344" y="668781"/>
                  <a:pt x="2355449" y="668781"/>
                </a:cubicBezTo>
                <a:lnTo>
                  <a:pt x="45076" y="668781"/>
                </a:lnTo>
                <a:cubicBezTo>
                  <a:pt x="20181" y="668781"/>
                  <a:pt x="0" y="648600"/>
                  <a:pt x="0" y="623705"/>
                </a:cubicBezTo>
                <a:lnTo>
                  <a:pt x="0" y="45076"/>
                </a:lnTo>
                <a:cubicBezTo>
                  <a:pt x="0" y="20181"/>
                  <a:pt x="20181" y="0"/>
                  <a:pt x="45076" y="0"/>
                </a:cubicBezTo>
                <a:close/>
              </a:path>
            </a:pathLst>
          </a:custGeom>
          <a:solidFill>
            <a:srgbClr val="7ED957"/>
          </a:solidFill>
        </p:spPr>
      </p:sp>
      <p:grpSp>
        <p:nvGrpSpPr>
          <p:cNvPr id="11" name="Group 11"/>
          <p:cNvGrpSpPr/>
          <p:nvPr/>
        </p:nvGrpSpPr>
        <p:grpSpPr>
          <a:xfrm>
            <a:off x="785543" y="2161813"/>
            <a:ext cx="5977479" cy="3632847"/>
            <a:chOff x="0" y="0"/>
            <a:chExt cx="1260114" cy="7658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65841"/>
            </a:xfrm>
            <a:custGeom>
              <a:avLst/>
              <a:gdLst/>
              <a:ahLst/>
              <a:cxnLst/>
              <a:rect l="l" t="t" r="r" b="b"/>
              <a:pathLst>
                <a:path w="1260114" h="765841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20510"/>
                  </a:lnTo>
                  <a:cubicBezTo>
                    <a:pt x="1260114" y="745546"/>
                    <a:pt x="1239818" y="765841"/>
                    <a:pt x="1214783" y="765841"/>
                  </a:cubicBezTo>
                  <a:lnTo>
                    <a:pt x="45331" y="765841"/>
                  </a:lnTo>
                  <a:cubicBezTo>
                    <a:pt x="20296" y="765841"/>
                    <a:pt x="0" y="745546"/>
                    <a:pt x="0" y="72051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r="-73616" b="-66686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444331"/>
            <a:chOff x="0" y="0"/>
            <a:chExt cx="2400525" cy="8759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75993"/>
            </a:xfrm>
            <a:custGeom>
              <a:avLst/>
              <a:gdLst/>
              <a:ahLst/>
              <a:cxnLst/>
              <a:rect l="l" t="t" r="r" b="b"/>
              <a:pathLst>
                <a:path w="2400525" h="875993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33229"/>
                  </a:lnTo>
                  <a:cubicBezTo>
                    <a:pt x="2400525" y="844570"/>
                    <a:pt x="2396020" y="855448"/>
                    <a:pt x="2388000" y="863468"/>
                  </a:cubicBezTo>
                  <a:cubicBezTo>
                    <a:pt x="2379980" y="871488"/>
                    <a:pt x="2369102" y="875993"/>
                    <a:pt x="2357761" y="875993"/>
                  </a:cubicBezTo>
                  <a:lnTo>
                    <a:pt x="42765" y="875993"/>
                  </a:lnTo>
                  <a:cubicBezTo>
                    <a:pt x="31423" y="875993"/>
                    <a:pt x="20545" y="871488"/>
                    <a:pt x="12525" y="863468"/>
                  </a:cubicBezTo>
                  <a:cubicBezTo>
                    <a:pt x="4506" y="855448"/>
                    <a:pt x="0" y="844570"/>
                    <a:pt x="0" y="833229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7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verschiedene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Infektionen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,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einschließlich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Blasenentzündungen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47118" y="5796998"/>
            <a:ext cx="5283231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6FF408F2-8392-899A-55D8-5F832F0E9DFF}"/>
              </a:ext>
            </a:extLst>
          </p:cNvPr>
          <p:cNvSpPr txBox="1"/>
          <p:nvPr/>
        </p:nvSpPr>
        <p:spPr>
          <a:xfrm>
            <a:off x="443217" y="-318938"/>
            <a:ext cx="6698316" cy="228985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319"/>
              </a:lnSpc>
            </a:pPr>
            <a:r>
              <a:rPr lang="en-US" sz="4000" dirty="0">
                <a:solidFill>
                  <a:srgbClr val="000000"/>
                </a:solidFill>
                <a:latin typeface="AC Soft Icecream"/>
              </a:rPr>
              <a:t>Escherichia coli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5125" y="0"/>
            <a:ext cx="6698316" cy="1875662"/>
            <a:chOff x="0" y="0"/>
            <a:chExt cx="2400525" cy="6721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672195"/>
            </a:xfrm>
            <a:custGeom>
              <a:avLst/>
              <a:gdLst/>
              <a:ahLst/>
              <a:cxnLst/>
              <a:rect l="l" t="t" r="r" b="b"/>
              <a:pathLst>
                <a:path w="2400525" h="67219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7119"/>
                  </a:lnTo>
                  <a:cubicBezTo>
                    <a:pt x="2400525" y="639074"/>
                    <a:pt x="2395776" y="650539"/>
                    <a:pt x="2387323" y="658992"/>
                  </a:cubicBezTo>
                  <a:cubicBezTo>
                    <a:pt x="2378869" y="667446"/>
                    <a:pt x="2367404" y="672195"/>
                    <a:pt x="2355449" y="672195"/>
                  </a:cubicBezTo>
                  <a:lnTo>
                    <a:pt x="45076" y="672195"/>
                  </a:lnTo>
                  <a:cubicBezTo>
                    <a:pt x="20181" y="672195"/>
                    <a:pt x="0" y="652014"/>
                    <a:pt x="0" y="627119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796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C Soft Icecream"/>
                </a:rPr>
                <a:t>Shigellen</a:t>
              </a:r>
              <a:endParaRPr lang="en-US" sz="39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155931"/>
            <a:ext cx="5977479" cy="3781349"/>
            <a:chOff x="0" y="0"/>
            <a:chExt cx="1260114" cy="7971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97147"/>
            </a:xfrm>
            <a:custGeom>
              <a:avLst/>
              <a:gdLst/>
              <a:ahLst/>
              <a:cxnLst/>
              <a:rect l="l" t="t" r="r" b="b"/>
              <a:pathLst>
                <a:path w="1260114" h="797147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51816"/>
                  </a:lnTo>
                  <a:cubicBezTo>
                    <a:pt x="1260114" y="776852"/>
                    <a:pt x="1239818" y="797147"/>
                    <a:pt x="1214783" y="797147"/>
                  </a:cubicBezTo>
                  <a:lnTo>
                    <a:pt x="45331" y="797147"/>
                  </a:lnTo>
                  <a:cubicBezTo>
                    <a:pt x="20296" y="797147"/>
                    <a:pt x="0" y="776852"/>
                    <a:pt x="0" y="751816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4279" r="-4279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477313"/>
            <a:chOff x="0" y="0"/>
            <a:chExt cx="2400525" cy="8878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87813"/>
            </a:xfrm>
            <a:custGeom>
              <a:avLst/>
              <a:gdLst/>
              <a:ahLst/>
              <a:cxnLst/>
              <a:rect l="l" t="t" r="r" b="b"/>
              <a:pathLst>
                <a:path w="2400525" h="887813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Βakterium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das Ruhr,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eine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entzündliche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Darminfektion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,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908959"/>
            <a:ext cx="5383175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  <a:p>
            <a:pPr algn="ctr">
              <a:lnSpc>
                <a:spcPts val="4872"/>
              </a:lnSpc>
            </a:pP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698316" cy="1866137"/>
            <a:chOff x="0" y="0"/>
            <a:chExt cx="2400525" cy="6687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668781"/>
            </a:xfrm>
            <a:custGeom>
              <a:avLst/>
              <a:gdLst/>
              <a:ahLst/>
              <a:cxnLst/>
              <a:rect l="l" t="t" r="r" b="b"/>
              <a:pathLst>
                <a:path w="2400525" h="668781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3705"/>
                  </a:lnTo>
                  <a:cubicBezTo>
                    <a:pt x="2400525" y="648600"/>
                    <a:pt x="2380344" y="668781"/>
                    <a:pt x="2355449" y="668781"/>
                  </a:cubicBezTo>
                  <a:lnTo>
                    <a:pt x="45076" y="668781"/>
                  </a:lnTo>
                  <a:cubicBezTo>
                    <a:pt x="20181" y="668781"/>
                    <a:pt x="0" y="648600"/>
                    <a:pt x="0" y="623705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792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C Soft Icecream"/>
                </a:rPr>
                <a:t>Salmonellen</a:t>
              </a:r>
              <a:endParaRPr lang="en-US" sz="39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230182"/>
            <a:ext cx="5947172" cy="3688302"/>
            <a:chOff x="0" y="0"/>
            <a:chExt cx="1260114" cy="7814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81494"/>
            </a:xfrm>
            <a:custGeom>
              <a:avLst/>
              <a:gdLst/>
              <a:ahLst/>
              <a:cxnLst/>
              <a:rect l="l" t="t" r="r" b="b"/>
              <a:pathLst>
                <a:path w="1260114" h="781494">
                  <a:moveTo>
                    <a:pt x="45562" y="0"/>
                  </a:moveTo>
                  <a:lnTo>
                    <a:pt x="1214552" y="0"/>
                  </a:lnTo>
                  <a:cubicBezTo>
                    <a:pt x="1226635" y="0"/>
                    <a:pt x="1238224" y="4800"/>
                    <a:pt x="1246769" y="13345"/>
                  </a:cubicBezTo>
                  <a:cubicBezTo>
                    <a:pt x="1255314" y="21890"/>
                    <a:pt x="1260114" y="33478"/>
                    <a:pt x="1260114" y="45562"/>
                  </a:cubicBezTo>
                  <a:lnTo>
                    <a:pt x="1260114" y="735932"/>
                  </a:lnTo>
                  <a:cubicBezTo>
                    <a:pt x="1260114" y="761095"/>
                    <a:pt x="1239715" y="781494"/>
                    <a:pt x="1214552" y="781494"/>
                  </a:cubicBezTo>
                  <a:lnTo>
                    <a:pt x="45562" y="781494"/>
                  </a:lnTo>
                  <a:cubicBezTo>
                    <a:pt x="20399" y="781494"/>
                    <a:pt x="0" y="761095"/>
                    <a:pt x="0" y="735932"/>
                  </a:cubicBezTo>
                  <a:lnTo>
                    <a:pt x="0" y="45562"/>
                  </a:lnTo>
                  <a:cubicBezTo>
                    <a:pt x="0" y="33478"/>
                    <a:pt x="4800" y="21890"/>
                    <a:pt x="13345" y="13345"/>
                  </a:cubicBezTo>
                  <a:cubicBezTo>
                    <a:pt x="21890" y="4800"/>
                    <a:pt x="33478" y="0"/>
                    <a:pt x="45562" y="0"/>
                  </a:cubicBezTo>
                  <a:close/>
                </a:path>
              </a:pathLst>
            </a:custGeom>
            <a:blipFill>
              <a:blip r:embed="rId2"/>
              <a:stretch>
                <a:fillRect t="-17583" b="-17583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477313"/>
            <a:chOff x="0" y="0"/>
            <a:chExt cx="2400525" cy="8878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87813"/>
            </a:xfrm>
            <a:custGeom>
              <a:avLst/>
              <a:gdLst/>
              <a:ahLst/>
              <a:cxnLst/>
              <a:rect l="l" t="t" r="r" b="b"/>
              <a:pathLst>
                <a:path w="2400525" h="887813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Salmonellose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,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eine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Durchfallerkrankung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durch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kontaminierte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Lebensmittel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908959"/>
            <a:ext cx="520458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  <a:p>
            <a:pPr algn="ctr">
              <a:lnSpc>
                <a:spcPts val="4872"/>
              </a:lnSpc>
            </a:pP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6521" y="2211313"/>
            <a:ext cx="5977479" cy="3583346"/>
            <a:chOff x="0" y="0"/>
            <a:chExt cx="1260114" cy="7554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0114" cy="755406"/>
            </a:xfrm>
            <a:custGeom>
              <a:avLst/>
              <a:gdLst/>
              <a:ahLst/>
              <a:cxnLst/>
              <a:rect l="l" t="t" r="r" b="b"/>
              <a:pathLst>
                <a:path w="1260114" h="755406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10075"/>
                  </a:lnTo>
                  <a:cubicBezTo>
                    <a:pt x="1260114" y="735111"/>
                    <a:pt x="1239818" y="755406"/>
                    <a:pt x="1214783" y="755406"/>
                  </a:cubicBezTo>
                  <a:lnTo>
                    <a:pt x="45331" y="755406"/>
                  </a:lnTo>
                  <a:cubicBezTo>
                    <a:pt x="20296" y="755406"/>
                    <a:pt x="0" y="735111"/>
                    <a:pt x="0" y="710075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t="-4206" r="-52997" b="-61661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443217" y="7906098"/>
            <a:ext cx="6698316" cy="2477313"/>
            <a:chOff x="0" y="0"/>
            <a:chExt cx="2400525" cy="8878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00525" cy="887813"/>
            </a:xfrm>
            <a:custGeom>
              <a:avLst/>
              <a:gdLst/>
              <a:ahLst/>
              <a:cxnLst/>
              <a:rect l="l" t="t" r="r" b="b"/>
              <a:pathLst>
                <a:path w="2400525" h="887813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Bestimmte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Arten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des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Bakteriums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Clostridium difficile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können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einen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toxischen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Schock und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andere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gefährliche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Infektionen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verursachen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25125" y="185048"/>
            <a:ext cx="6698316" cy="1875662"/>
            <a:chOff x="0" y="0"/>
            <a:chExt cx="2400525" cy="67219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00525" cy="672195"/>
            </a:xfrm>
            <a:custGeom>
              <a:avLst/>
              <a:gdLst/>
              <a:ahLst/>
              <a:cxnLst/>
              <a:rect l="l" t="t" r="r" b="b"/>
              <a:pathLst>
                <a:path w="2400525" h="67219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7119"/>
                  </a:lnTo>
                  <a:cubicBezTo>
                    <a:pt x="2400525" y="639074"/>
                    <a:pt x="2395776" y="650539"/>
                    <a:pt x="2387323" y="658992"/>
                  </a:cubicBezTo>
                  <a:cubicBezTo>
                    <a:pt x="2378869" y="667446"/>
                    <a:pt x="2367404" y="672195"/>
                    <a:pt x="2355449" y="672195"/>
                  </a:cubicBezTo>
                  <a:lnTo>
                    <a:pt x="45076" y="672195"/>
                  </a:lnTo>
                  <a:cubicBezTo>
                    <a:pt x="20181" y="672195"/>
                    <a:pt x="0" y="652014"/>
                    <a:pt x="0" y="627119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123825"/>
              <a:ext cx="2400525" cy="796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C Soft Icecream"/>
                </a:rPr>
                <a:t>Clostridien</a:t>
              </a:r>
              <a:endParaRPr lang="en-US" sz="39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855554"/>
            <a:ext cx="520458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  <a:p>
            <a:pPr algn="ctr">
              <a:lnSpc>
                <a:spcPts val="4872"/>
              </a:lnSpc>
            </a:pP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698316" cy="1970912"/>
            <a:chOff x="0" y="0"/>
            <a:chExt cx="2400525" cy="7063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706330"/>
            </a:xfrm>
            <a:custGeom>
              <a:avLst/>
              <a:gdLst/>
              <a:ahLst/>
              <a:cxnLst/>
              <a:rect l="l" t="t" r="r" b="b"/>
              <a:pathLst>
                <a:path w="2400525" h="706330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AC Soft Icecream"/>
                </a:rPr>
                <a:t>Streptococcus pneumonia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304433"/>
            <a:ext cx="5977479" cy="3490226"/>
            <a:chOff x="0" y="0"/>
            <a:chExt cx="1260114" cy="7357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35775"/>
            </a:xfrm>
            <a:custGeom>
              <a:avLst/>
              <a:gdLst/>
              <a:ahLst/>
              <a:cxnLst/>
              <a:rect l="l" t="t" r="r" b="b"/>
              <a:pathLst>
                <a:path w="1260114" h="735775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0444"/>
                  </a:lnTo>
                  <a:cubicBezTo>
                    <a:pt x="1260114" y="715480"/>
                    <a:pt x="1239818" y="735775"/>
                    <a:pt x="1214783" y="735775"/>
                  </a:cubicBezTo>
                  <a:lnTo>
                    <a:pt x="45331" y="735775"/>
                  </a:lnTo>
                  <a:cubicBezTo>
                    <a:pt x="20296" y="735775"/>
                    <a:pt x="0" y="715480"/>
                    <a:pt x="0" y="69044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5188" t="-6647" r="-46734" b="-66895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477313"/>
            <a:chOff x="0" y="0"/>
            <a:chExt cx="2400525" cy="8878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87813"/>
            </a:xfrm>
            <a:custGeom>
              <a:avLst/>
              <a:gdLst/>
              <a:ahLst/>
              <a:cxnLst/>
              <a:rect l="l" t="t" r="r" b="b"/>
              <a:pathLst>
                <a:path w="2400525" h="887813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Ein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hauptsächlich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Lungenentzündung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aber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auch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Infektionen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wie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Mittelohrentzündung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 und Meningitis </a:t>
              </a:r>
              <a:r>
                <a:rPr lang="en-US" sz="3000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000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855554"/>
            <a:ext cx="530132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  <a:p>
            <a:pPr algn="ctr">
              <a:lnSpc>
                <a:spcPts val="4872"/>
              </a:lnSpc>
            </a:pP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698316" cy="1970912"/>
            <a:chOff x="0" y="0"/>
            <a:chExt cx="2400525" cy="7063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706330"/>
            </a:xfrm>
            <a:custGeom>
              <a:avLst/>
              <a:gdLst/>
              <a:ahLst/>
              <a:cxnLst/>
              <a:rect l="l" t="t" r="r" b="b"/>
              <a:pathLst>
                <a:path w="2400525" h="706330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Bacillus cereus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279683"/>
            <a:ext cx="5977479" cy="3524501"/>
            <a:chOff x="0" y="0"/>
            <a:chExt cx="1260114" cy="7430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43001"/>
            </a:xfrm>
            <a:custGeom>
              <a:avLst/>
              <a:gdLst/>
              <a:ahLst/>
              <a:cxnLst/>
              <a:rect l="l" t="t" r="r" b="b"/>
              <a:pathLst>
                <a:path w="1260114" h="743001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7670"/>
                  </a:lnTo>
                  <a:cubicBezTo>
                    <a:pt x="1260114" y="722705"/>
                    <a:pt x="1239818" y="743001"/>
                    <a:pt x="1214783" y="743001"/>
                  </a:cubicBezTo>
                  <a:lnTo>
                    <a:pt x="45331" y="743001"/>
                  </a:lnTo>
                  <a:cubicBezTo>
                    <a:pt x="20296" y="743001"/>
                    <a:pt x="0" y="722705"/>
                    <a:pt x="0" y="69767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3"/>
              <a:stretch>
                <a:fillRect l="-2422" r="-2422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640317"/>
            <a:ext cx="6698316" cy="2730280"/>
            <a:chOff x="0" y="-95250"/>
            <a:chExt cx="2400525" cy="9784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83221"/>
            </a:xfrm>
            <a:custGeom>
              <a:avLst/>
              <a:gdLst/>
              <a:ahLst/>
              <a:cxnLst/>
              <a:rect l="l" t="t" r="r" b="b"/>
              <a:pathLst>
                <a:path w="2400525" h="883221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, das Magen-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Darm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-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Erkrankungen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1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1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73918" y="5855554"/>
            <a:ext cx="5338282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  <a:p>
            <a:pPr algn="ctr">
              <a:lnSpc>
                <a:spcPts val="4872"/>
              </a:lnSpc>
            </a:pP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0" cy="10692000"/>
            <a:chOff x="0" y="0"/>
            <a:chExt cx="2709333" cy="3831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3831772"/>
            </a:xfrm>
            <a:custGeom>
              <a:avLst/>
              <a:gdLst/>
              <a:ahLst/>
              <a:cxnLst/>
              <a:rect l="l" t="t" r="r" b="b"/>
              <a:pathLst>
                <a:path w="2709333" h="3831772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5714" y="214816"/>
            <a:ext cx="7168573" cy="10262369"/>
            <a:chOff x="0" y="0"/>
            <a:chExt cx="2569055" cy="3677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9055" cy="3677801"/>
            </a:xfrm>
            <a:custGeom>
              <a:avLst/>
              <a:gdLst/>
              <a:ahLst/>
              <a:cxnLst/>
              <a:rect l="l" t="t" r="r" b="b"/>
              <a:pathLst>
                <a:path w="2569055" h="3677801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3217" y="0"/>
            <a:ext cx="6698316" cy="1970912"/>
            <a:chOff x="0" y="0"/>
            <a:chExt cx="2400525" cy="7063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25" cy="706330"/>
            </a:xfrm>
            <a:custGeom>
              <a:avLst/>
              <a:gdLst/>
              <a:ahLst/>
              <a:cxnLst/>
              <a:rect l="l" t="t" r="r" b="b"/>
              <a:pathLst>
                <a:path w="2400525" h="706330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AC Soft Icecream"/>
                </a:rPr>
                <a:t>Helicobacter pylori</a:t>
              </a:r>
            </a:p>
            <a:p>
              <a:pPr>
                <a:lnSpc>
                  <a:spcPts val="1679"/>
                </a:lnSpc>
              </a:pPr>
              <a:endParaRPr lang="en-US" sz="3999" dirty="0">
                <a:solidFill>
                  <a:srgbClr val="000000"/>
                </a:solidFill>
                <a:latin typeface="AC Soft Icecream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521" y="2180682"/>
            <a:ext cx="5977479" cy="3528253"/>
            <a:chOff x="0" y="0"/>
            <a:chExt cx="1260114" cy="7437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0114" cy="743792"/>
            </a:xfrm>
            <a:custGeom>
              <a:avLst/>
              <a:gdLst/>
              <a:ahLst/>
              <a:cxnLst/>
              <a:rect l="l" t="t" r="r" b="b"/>
              <a:pathLst>
                <a:path w="1260114" h="743792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8460"/>
                  </a:lnTo>
                  <a:cubicBezTo>
                    <a:pt x="1260114" y="723496"/>
                    <a:pt x="1239818" y="743792"/>
                    <a:pt x="1214783" y="743792"/>
                  </a:cubicBezTo>
                  <a:lnTo>
                    <a:pt x="45331" y="743792"/>
                  </a:lnTo>
                  <a:cubicBezTo>
                    <a:pt x="20296" y="743792"/>
                    <a:pt x="0" y="723496"/>
                    <a:pt x="0" y="69846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t="-13487" b="-13487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443217" y="7906098"/>
            <a:ext cx="6698316" cy="2421805"/>
            <a:chOff x="0" y="0"/>
            <a:chExt cx="2400525" cy="8679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00525" cy="867920"/>
            </a:xfrm>
            <a:custGeom>
              <a:avLst/>
              <a:gdLst/>
              <a:ahLst/>
              <a:cxnLst/>
              <a:rect l="l" t="t" r="r" b="b"/>
              <a:pathLst>
                <a:path w="2400525" h="867920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25155"/>
                  </a:lnTo>
                  <a:cubicBezTo>
                    <a:pt x="2400525" y="836497"/>
                    <a:pt x="2396020" y="847375"/>
                    <a:pt x="2388000" y="855395"/>
                  </a:cubicBezTo>
                  <a:cubicBezTo>
                    <a:pt x="2379980" y="863415"/>
                    <a:pt x="2369102" y="867920"/>
                    <a:pt x="2357761" y="867920"/>
                  </a:cubicBezTo>
                  <a:lnTo>
                    <a:pt x="42765" y="867920"/>
                  </a:lnTo>
                  <a:cubicBezTo>
                    <a:pt x="31423" y="867920"/>
                    <a:pt x="20545" y="863415"/>
                    <a:pt x="12525" y="855395"/>
                  </a:cubicBezTo>
                  <a:cubicBezTo>
                    <a:pt x="4506" y="847375"/>
                    <a:pt x="0" y="836497"/>
                    <a:pt x="0" y="825155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95250"/>
              <a:ext cx="2400525" cy="963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Bakterium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, das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Geschwüre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im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Magen und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Zwölffingerdarm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 </a:t>
              </a:r>
              <a:r>
                <a:rPr lang="en-US" sz="3099" dirty="0" err="1">
                  <a:solidFill>
                    <a:srgbClr val="000000"/>
                  </a:solidFill>
                  <a:latin typeface="AC Soft Icecream"/>
                </a:rPr>
                <a:t>verursacht</a:t>
              </a:r>
              <a:r>
                <a:rPr lang="en-US" sz="3099" dirty="0">
                  <a:solidFill>
                    <a:srgbClr val="000000"/>
                  </a:solidFill>
                  <a:latin typeface="AC Soft Icecream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3217" y="6514958"/>
            <a:ext cx="6698316" cy="1286365"/>
            <a:chOff x="0" y="0"/>
            <a:chExt cx="2317663" cy="4450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7663" cy="445091"/>
            </a:xfrm>
            <a:custGeom>
              <a:avLst/>
              <a:gdLst/>
              <a:ahLst/>
              <a:cxnLst/>
              <a:rect l="l" t="t" r="r" b="b"/>
              <a:pathLst>
                <a:path w="2317663" h="445091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6521" y="6612464"/>
            <a:ext cx="1062721" cy="106272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54983" y="6626780"/>
            <a:ext cx="1062721" cy="106272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83446" y="6626780"/>
            <a:ext cx="1062721" cy="106272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20647" y="6612464"/>
            <a:ext cx="1062721" cy="106272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49109" y="6626780"/>
            <a:ext cx="1062721" cy="106272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04738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33200" y="6493430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66032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98864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27326" y="6479114"/>
            <a:ext cx="506287" cy="111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9025" y="5836959"/>
            <a:ext cx="5122737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Antimikrobielle</a:t>
            </a:r>
            <a:r>
              <a:rPr lang="en-US" sz="3480" dirty="0">
                <a:solidFill>
                  <a:srgbClr val="FFFFFF"/>
                </a:solidFill>
                <a:latin typeface="AC Soft Icecream"/>
              </a:rPr>
              <a:t> </a:t>
            </a:r>
            <a:r>
              <a:rPr lang="en-US" sz="3480" dirty="0" err="1">
                <a:solidFill>
                  <a:srgbClr val="FFFFFF"/>
                </a:solidFill>
                <a:latin typeface="AC Soft Icecream"/>
              </a:rPr>
              <a:t>Resistenz</a:t>
            </a:r>
            <a:endParaRPr lang="en-US" sz="3480" dirty="0">
              <a:solidFill>
                <a:srgbClr val="FFFFFF"/>
              </a:solidFill>
              <a:latin typeface="AC Soft Icecrea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A1D0E80F40FC40A0AC5446D3E68E4C" ma:contentTypeVersion="18" ma:contentTypeDescription="Ein neues Dokument erstellen." ma:contentTypeScope="" ma:versionID="2204550c97607469936ec7e81792196f">
  <xsd:schema xmlns:xsd="http://www.w3.org/2001/XMLSchema" xmlns:xs="http://www.w3.org/2001/XMLSchema" xmlns:p="http://schemas.microsoft.com/office/2006/metadata/properties" xmlns:ns2="b52a108e-5039-4255-9b08-41efa128c942" xmlns:ns3="f3050677-c956-48d1-88f1-1e5f36ffa1d3" targetNamespace="http://schemas.microsoft.com/office/2006/metadata/properties" ma:root="true" ma:fieldsID="a7dfba574590a0fe82b44716dd6e7ae9" ns2:_="" ns3:_="">
    <xsd:import namespace="b52a108e-5039-4255-9b08-41efa128c942"/>
    <xsd:import namespace="f3050677-c956-48d1-88f1-1e5f36ffa1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a108e-5039-4255-9b08-41efa128c9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3d606419-4bd4-4dd8-8f0f-b14ca5322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50677-c956-48d1-88f1-1e5f36ffa1d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554a29-e0a6-470a-b571-f2607765b0e7}" ma:internalName="TaxCatchAll" ma:showField="CatchAllData" ma:web="f3050677-c956-48d1-88f1-1e5f36ffa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2a108e-5039-4255-9b08-41efa128c942">
      <Terms xmlns="http://schemas.microsoft.com/office/infopath/2007/PartnerControls"/>
    </lcf76f155ced4ddcb4097134ff3c332f>
    <TaxCatchAll xmlns="f3050677-c956-48d1-88f1-1e5f36ffa1d3" xsi:nil="true"/>
  </documentManagement>
</p:properties>
</file>

<file path=customXml/itemProps1.xml><?xml version="1.0" encoding="utf-8"?>
<ds:datastoreItem xmlns:ds="http://schemas.openxmlformats.org/officeDocument/2006/customXml" ds:itemID="{7040BDE8-FAD1-4885-AF77-0610399D46AF}"/>
</file>

<file path=customXml/itemProps2.xml><?xml version="1.0" encoding="utf-8"?>
<ds:datastoreItem xmlns:ds="http://schemas.openxmlformats.org/officeDocument/2006/customXml" ds:itemID="{8818DD53-EE41-441A-B8DF-2CAF3FA314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052508-868B-4038-95CD-9F97C406820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Microsoft Macintosh PowerPoint</Application>
  <PresentationFormat>Benutzerdefiniert</PresentationFormat>
  <Paragraphs>125</Paragraphs>
  <Slides>15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Noto Sans Bold</vt:lpstr>
      <vt:lpstr>Arial</vt:lpstr>
      <vt:lpstr>AC Soft Icecream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Bacteria</dc:title>
  <cp:lastModifiedBy>Hannah Kwella</cp:lastModifiedBy>
  <cp:revision>4</cp:revision>
  <dcterms:created xsi:type="dcterms:W3CDTF">2006-08-16T00:00:00Z</dcterms:created>
  <dcterms:modified xsi:type="dcterms:W3CDTF">2024-11-06T13:50:25Z</dcterms:modified>
  <dc:identifier>DAGAtZUMknY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0x0101001FA1D0E80F40FC40A0AC5446D3E68E4C</vt:lpwstr>
  </property>
</Properties>
</file>