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7556500" cy="10693400"/>
  <p:notesSz cx="6858000" cy="9144000"/>
  <p:embeddedFontLst>
    <p:embeddedFont>
      <p:font typeface="AC Soft Icecream" panose="02000603000000000000" pitchFamily="2" charset="0"/>
      <p:regular r:id="rId15"/>
    </p:embeddedFont>
    <p:embeddedFont>
      <p:font typeface="Noto Sans Bold" panose="020B080204050402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779" autoAdjust="0"/>
    <p:restoredTop sz="94650" autoAdjust="0"/>
  </p:normalViewPr>
  <p:slideViewPr>
    <p:cSldViewPr>
      <p:cViewPr varScale="1">
        <p:scale>
          <a:sx n="107" d="100"/>
          <a:sy n="107" d="100"/>
        </p:scale>
        <p:origin x="2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5714" y="214816"/>
            <a:ext cx="7168573" cy="10262369"/>
            <a:chOff x="0" y="0"/>
            <a:chExt cx="2569055" cy="3677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9055" cy="3677801"/>
            </a:xfrm>
            <a:custGeom>
              <a:avLst/>
              <a:gdLst/>
              <a:ahLst/>
              <a:cxnLst/>
              <a:rect l="l" t="t" r="r" b="b"/>
              <a:pathLst>
                <a:path w="2569055" h="3677801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3217" y="0"/>
            <a:ext cx="6698316" cy="1970912"/>
            <a:chOff x="0" y="0"/>
            <a:chExt cx="2400525" cy="7063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0525" cy="706330"/>
            </a:xfrm>
            <a:custGeom>
              <a:avLst/>
              <a:gdLst/>
              <a:ahLst/>
              <a:cxnLst/>
              <a:rect l="l" t="t" r="r" b="b"/>
              <a:pathLst>
                <a:path w="2400525" h="706330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FFFFFF"/>
                  </a:solidFill>
                  <a:latin typeface="AC Soft Icecream"/>
                </a:rPr>
                <a:t>Aspergillus fumigatus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6521" y="2087561"/>
            <a:ext cx="5977479" cy="3707098"/>
            <a:chOff x="0" y="0"/>
            <a:chExt cx="1260114" cy="7814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0114" cy="781494"/>
            </a:xfrm>
            <a:custGeom>
              <a:avLst/>
              <a:gdLst/>
              <a:ahLst/>
              <a:cxnLst/>
              <a:rect l="l" t="t" r="r" b="b"/>
              <a:pathLst>
                <a:path w="1260114" h="78149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t="-3695" b="-369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25125" y="7906098"/>
            <a:ext cx="6698316" cy="2422137"/>
            <a:chOff x="0" y="0"/>
            <a:chExt cx="2400525" cy="86803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0525" cy="868039"/>
            </a:xfrm>
            <a:custGeom>
              <a:avLst/>
              <a:gdLst/>
              <a:ahLst/>
              <a:cxnLst/>
              <a:rect l="l" t="t" r="r" b="b"/>
              <a:pathLst>
                <a:path w="2400525" h="868039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25275"/>
                  </a:lnTo>
                  <a:cubicBezTo>
                    <a:pt x="2400525" y="836617"/>
                    <a:pt x="2396020" y="847494"/>
                    <a:pt x="2388000" y="855514"/>
                  </a:cubicBezTo>
                  <a:cubicBezTo>
                    <a:pt x="2379980" y="863534"/>
                    <a:pt x="2369102" y="868039"/>
                    <a:pt x="2357761" y="868039"/>
                  </a:cubicBezTo>
                  <a:lnTo>
                    <a:pt x="42765" y="868039"/>
                  </a:lnTo>
                  <a:cubicBezTo>
                    <a:pt x="31423" y="868039"/>
                    <a:pt x="20545" y="863534"/>
                    <a:pt x="12525" y="855514"/>
                  </a:cubicBezTo>
                  <a:cubicBezTo>
                    <a:pt x="4506" y="847494"/>
                    <a:pt x="0" y="836617"/>
                    <a:pt x="0" y="825275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2400525" cy="9537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 dirty="0">
                  <a:solidFill>
                    <a:srgbClr val="FFFFFF"/>
                  </a:solidFill>
                  <a:latin typeface="AC Soft Icecream"/>
                </a:rPr>
                <a:t>Pilz, der </a:t>
              </a:r>
              <a:r>
                <a:rPr lang="en-US" sz="2899" dirty="0" err="1">
                  <a:solidFill>
                    <a:srgbClr val="FFFFFF"/>
                  </a:solidFill>
                  <a:latin typeface="AC Soft Icecream"/>
                </a:rPr>
                <a:t>eine</a:t>
              </a:r>
              <a:r>
                <a:rPr lang="en-US" sz="2899" dirty="0">
                  <a:solidFill>
                    <a:srgbClr val="FFFFFF"/>
                  </a:solidFill>
                  <a:latin typeface="AC Soft Icecream"/>
                </a:rPr>
                <a:t> pulmonale </a:t>
              </a:r>
              <a:r>
                <a:rPr lang="en-US" sz="2899" dirty="0" err="1">
                  <a:solidFill>
                    <a:srgbClr val="FFFFFF"/>
                  </a:solidFill>
                  <a:latin typeface="AC Soft Icecream"/>
                </a:rPr>
                <a:t>Aspergillose</a:t>
              </a:r>
              <a:r>
                <a:rPr lang="en-US" sz="28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899" dirty="0" err="1">
                  <a:solidFill>
                    <a:srgbClr val="FFFFFF"/>
                  </a:solidFill>
                  <a:latin typeface="AC Soft Icecream"/>
                </a:rPr>
                <a:t>verursacht</a:t>
              </a:r>
              <a:r>
                <a:rPr lang="en-US" sz="2899" dirty="0">
                  <a:solidFill>
                    <a:srgbClr val="FFFFFF"/>
                  </a:solidFill>
                  <a:latin typeface="AC Soft Icecream"/>
                </a:rPr>
                <a:t> und </a:t>
              </a:r>
              <a:r>
                <a:rPr lang="en-US" sz="2899" dirty="0" err="1">
                  <a:solidFill>
                    <a:srgbClr val="FFFFFF"/>
                  </a:solidFill>
                  <a:latin typeface="AC Soft Icecream"/>
                </a:rPr>
                <a:t>sich</a:t>
              </a:r>
              <a:r>
                <a:rPr lang="en-US" sz="28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899" dirty="0" err="1">
                  <a:solidFill>
                    <a:srgbClr val="FFFFFF"/>
                  </a:solidFill>
                  <a:latin typeface="AC Soft Icecream"/>
                </a:rPr>
                <a:t>hauptsächlich</a:t>
              </a:r>
              <a:r>
                <a:rPr lang="en-US" sz="28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899" dirty="0" err="1">
                  <a:solidFill>
                    <a:srgbClr val="FFFFFF"/>
                  </a:solidFill>
                  <a:latin typeface="AC Soft Icecream"/>
                </a:rPr>
                <a:t>bei</a:t>
              </a:r>
              <a:r>
                <a:rPr lang="en-US" sz="2899" dirty="0">
                  <a:solidFill>
                    <a:srgbClr val="FFFFFF"/>
                  </a:solidFill>
                  <a:latin typeface="AC Soft Icecream"/>
                </a:rPr>
                <a:t> Menschen </a:t>
              </a:r>
              <a:r>
                <a:rPr lang="en-US" sz="2899" dirty="0" err="1">
                  <a:solidFill>
                    <a:srgbClr val="FFFFFF"/>
                  </a:solidFill>
                  <a:latin typeface="AC Soft Icecream"/>
                </a:rPr>
                <a:t>mit</a:t>
              </a:r>
              <a:r>
                <a:rPr lang="en-US" sz="28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899" dirty="0" err="1">
                  <a:solidFill>
                    <a:srgbClr val="FFFFFF"/>
                  </a:solidFill>
                  <a:latin typeface="AC Soft Icecream"/>
                </a:rPr>
                <a:t>einem</a:t>
              </a:r>
              <a:r>
                <a:rPr lang="en-US" sz="28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899" dirty="0" err="1">
                  <a:solidFill>
                    <a:srgbClr val="FFFFFF"/>
                  </a:solidFill>
                  <a:latin typeface="AC Soft Icecream"/>
                </a:rPr>
                <a:t>geschwächten</a:t>
              </a:r>
              <a:r>
                <a:rPr lang="en-US" sz="28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899" dirty="0" err="1">
                  <a:solidFill>
                    <a:srgbClr val="FFFFFF"/>
                  </a:solidFill>
                  <a:latin typeface="AC Soft Icecream"/>
                </a:rPr>
                <a:t>Immunsystem</a:t>
              </a:r>
              <a:r>
                <a:rPr lang="en-US" sz="28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899" dirty="0" err="1">
                  <a:solidFill>
                    <a:srgbClr val="FFFFFF"/>
                  </a:solidFill>
                  <a:latin typeface="AC Soft Icecream"/>
                </a:rPr>
                <a:t>ansiedelt</a:t>
              </a:r>
              <a:r>
                <a:rPr lang="en-US" sz="2899" dirty="0">
                  <a:solidFill>
                    <a:srgbClr val="FFFFFF"/>
                  </a:solidFill>
                  <a:latin typeface="AC Soft Icecream"/>
                </a:rPr>
                <a:t>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43217" y="6514958"/>
            <a:ext cx="6698316" cy="1286365"/>
            <a:chOff x="0" y="0"/>
            <a:chExt cx="2317663" cy="44509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17663" cy="445091"/>
            </a:xfrm>
            <a:custGeom>
              <a:avLst/>
              <a:gdLst/>
              <a:ahLst/>
              <a:cxnLst/>
              <a:rect l="l" t="t" r="r" b="b"/>
              <a:pathLst>
                <a:path w="2317663" h="445091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6521" y="6612464"/>
            <a:ext cx="1062721" cy="106272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054983" y="6626780"/>
            <a:ext cx="1062721" cy="106272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283446" y="6626780"/>
            <a:ext cx="1062721" cy="106272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520647" y="6612464"/>
            <a:ext cx="1062721" cy="106272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749109" y="6626780"/>
            <a:ext cx="1062721" cy="106272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04738" y="6493430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333200" y="6493430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566032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798864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027326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29025" y="5794659"/>
            <a:ext cx="5383175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 dirty="0" err="1">
                <a:solidFill>
                  <a:srgbClr val="FFFFFF"/>
                </a:solidFill>
                <a:latin typeface="AC Soft Icecream"/>
              </a:rPr>
              <a:t>Antimikrobielle</a:t>
            </a:r>
            <a:r>
              <a:rPr lang="en-US" sz="3480" dirty="0">
                <a:solidFill>
                  <a:srgbClr val="FFFFFF"/>
                </a:solidFill>
                <a:latin typeface="AC Soft Icecream"/>
              </a:rPr>
              <a:t> </a:t>
            </a:r>
            <a:r>
              <a:rPr lang="en-US" sz="3480" dirty="0" err="1">
                <a:solidFill>
                  <a:srgbClr val="FFFFFF"/>
                </a:solidFill>
                <a:latin typeface="AC Soft Icecream"/>
              </a:rPr>
              <a:t>Resistenz</a:t>
            </a:r>
            <a:endParaRPr lang="en-US" sz="3480" dirty="0">
              <a:solidFill>
                <a:srgbClr val="FFFFFF"/>
              </a:solidFill>
              <a:latin typeface="AC Soft Icecrea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5714" y="214816"/>
            <a:ext cx="7168573" cy="10262369"/>
            <a:chOff x="0" y="0"/>
            <a:chExt cx="2569055" cy="3677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9055" cy="3677801"/>
            </a:xfrm>
            <a:custGeom>
              <a:avLst/>
              <a:gdLst/>
              <a:ahLst/>
              <a:cxnLst/>
              <a:rect l="l" t="t" r="r" b="b"/>
              <a:pathLst>
                <a:path w="2569055" h="3677801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3217" y="0"/>
            <a:ext cx="6698316" cy="2191766"/>
            <a:chOff x="0" y="0"/>
            <a:chExt cx="2400525" cy="7854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0525" cy="785479"/>
            </a:xfrm>
            <a:custGeom>
              <a:avLst/>
              <a:gdLst/>
              <a:ahLst/>
              <a:cxnLst/>
              <a:rect l="l" t="t" r="r" b="b"/>
              <a:pathLst>
                <a:path w="2400525" h="785479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40403"/>
                  </a:lnTo>
                  <a:cubicBezTo>
                    <a:pt x="2400525" y="752358"/>
                    <a:pt x="2395776" y="763823"/>
                    <a:pt x="2387323" y="772277"/>
                  </a:cubicBezTo>
                  <a:cubicBezTo>
                    <a:pt x="2378869" y="780730"/>
                    <a:pt x="2367404" y="785479"/>
                    <a:pt x="2355449" y="785479"/>
                  </a:cubicBezTo>
                  <a:lnTo>
                    <a:pt x="45076" y="785479"/>
                  </a:lnTo>
                  <a:cubicBezTo>
                    <a:pt x="20181" y="785479"/>
                    <a:pt x="0" y="765298"/>
                    <a:pt x="0" y="740403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2400525" cy="909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FFFFFF"/>
                  </a:solidFill>
                  <a:latin typeface="AC Soft Icecream"/>
                </a:rPr>
                <a:t>Trichophyton rubrum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6521" y="2230182"/>
            <a:ext cx="5977479" cy="3707098"/>
            <a:chOff x="0" y="0"/>
            <a:chExt cx="1260114" cy="7814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0114" cy="781494"/>
            </a:xfrm>
            <a:custGeom>
              <a:avLst/>
              <a:gdLst/>
              <a:ahLst/>
              <a:cxnLst/>
              <a:rect l="l" t="t" r="r" b="b"/>
              <a:pathLst>
                <a:path w="1260114" h="78149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-5166" r="-5166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43217" y="7887048"/>
            <a:ext cx="6698316" cy="2407248"/>
            <a:chOff x="0" y="0"/>
            <a:chExt cx="2400525" cy="86270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0525" cy="862703"/>
            </a:xfrm>
            <a:custGeom>
              <a:avLst/>
              <a:gdLst/>
              <a:ahLst/>
              <a:cxnLst/>
              <a:rect l="l" t="t" r="r" b="b"/>
              <a:pathLst>
                <a:path w="2400525" h="862703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19939"/>
                  </a:lnTo>
                  <a:cubicBezTo>
                    <a:pt x="2400525" y="831281"/>
                    <a:pt x="2396020" y="842158"/>
                    <a:pt x="2388000" y="850178"/>
                  </a:cubicBezTo>
                  <a:cubicBezTo>
                    <a:pt x="2379980" y="858198"/>
                    <a:pt x="2369102" y="862703"/>
                    <a:pt x="2357761" y="862703"/>
                  </a:cubicBezTo>
                  <a:lnTo>
                    <a:pt x="42765" y="862703"/>
                  </a:lnTo>
                  <a:cubicBezTo>
                    <a:pt x="31423" y="862703"/>
                    <a:pt x="20545" y="858198"/>
                    <a:pt x="12525" y="850178"/>
                  </a:cubicBezTo>
                  <a:cubicBezTo>
                    <a:pt x="4506" y="842158"/>
                    <a:pt x="0" y="831281"/>
                    <a:pt x="0" y="819939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2400525" cy="948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Pilz, der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Dermatophytose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verursacht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, d. h.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kreisförmige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Hautausschläge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 am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Körper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. Er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gedeiht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 in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warmen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,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feuchten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Hautbereichen</a:t>
              </a:r>
              <a:endParaRPr lang="en-US" sz="2400" dirty="0">
                <a:solidFill>
                  <a:srgbClr val="FFFFFF"/>
                </a:solidFill>
                <a:latin typeface="AC Soft Icecream"/>
              </a:endParaRPr>
            </a:p>
            <a:p>
              <a:pPr algn="ctr">
                <a:lnSpc>
                  <a:spcPts val="3919"/>
                </a:lnSpc>
              </a:pP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(z. B.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zwischen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 den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Zehen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).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43217" y="6514958"/>
            <a:ext cx="6698316" cy="1286365"/>
            <a:chOff x="0" y="0"/>
            <a:chExt cx="2317663" cy="44509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17663" cy="445091"/>
            </a:xfrm>
            <a:custGeom>
              <a:avLst/>
              <a:gdLst/>
              <a:ahLst/>
              <a:cxnLst/>
              <a:rect l="l" t="t" r="r" b="b"/>
              <a:pathLst>
                <a:path w="2317663" h="445091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6521" y="6612464"/>
            <a:ext cx="1062721" cy="106272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054983" y="6626780"/>
            <a:ext cx="1062721" cy="106272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764855" y="6626780"/>
            <a:ext cx="1062721" cy="106272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520647" y="6612464"/>
            <a:ext cx="1062721" cy="106272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287815" y="6648464"/>
            <a:ext cx="1062721" cy="106272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04738" y="6493430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333200" y="6493430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566032" y="6594438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798864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69549" y="5913970"/>
            <a:ext cx="5260800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 dirty="0" err="1">
                <a:solidFill>
                  <a:srgbClr val="FFFFFF"/>
                </a:solidFill>
                <a:latin typeface="AC Soft Icecream"/>
              </a:rPr>
              <a:t>Antimikrobielle</a:t>
            </a:r>
            <a:r>
              <a:rPr lang="en-US" sz="3480" dirty="0">
                <a:solidFill>
                  <a:srgbClr val="FFFFFF"/>
                </a:solidFill>
                <a:latin typeface="AC Soft Icecream"/>
              </a:rPr>
              <a:t> </a:t>
            </a:r>
            <a:r>
              <a:rPr lang="en-US" sz="3480" dirty="0" err="1">
                <a:solidFill>
                  <a:srgbClr val="FFFFFF"/>
                </a:solidFill>
                <a:latin typeface="AC Soft Icecream"/>
              </a:rPr>
              <a:t>Resistenz</a:t>
            </a:r>
            <a:endParaRPr lang="en-US" sz="3480" dirty="0">
              <a:solidFill>
                <a:srgbClr val="FFFFFF"/>
              </a:solidFill>
              <a:latin typeface="AC Soft Icecrea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5714" y="214816"/>
            <a:ext cx="7168573" cy="10262369"/>
            <a:chOff x="0" y="0"/>
            <a:chExt cx="2569055" cy="3677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9055" cy="3677801"/>
            </a:xfrm>
            <a:custGeom>
              <a:avLst/>
              <a:gdLst/>
              <a:ahLst/>
              <a:cxnLst/>
              <a:rect l="l" t="t" r="r" b="b"/>
              <a:pathLst>
                <a:path w="2569055" h="3677801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3217" y="0"/>
            <a:ext cx="6698316" cy="1970912"/>
            <a:chOff x="0" y="0"/>
            <a:chExt cx="2400525" cy="7063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0525" cy="706330"/>
            </a:xfrm>
            <a:custGeom>
              <a:avLst/>
              <a:gdLst/>
              <a:ahLst/>
              <a:cxnLst/>
              <a:rect l="l" t="t" r="r" b="b"/>
              <a:pathLst>
                <a:path w="2400525" h="706330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FFFFFF"/>
                  </a:solidFill>
                  <a:latin typeface="AC Soft Icecream"/>
                </a:rPr>
                <a:t>Blastomyces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6521" y="2084426"/>
            <a:ext cx="5977479" cy="3707098"/>
            <a:chOff x="0" y="0"/>
            <a:chExt cx="1260114" cy="7814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0114" cy="781494"/>
            </a:xfrm>
            <a:custGeom>
              <a:avLst/>
              <a:gdLst/>
              <a:ahLst/>
              <a:cxnLst/>
              <a:rect l="l" t="t" r="r" b="b"/>
              <a:pathLst>
                <a:path w="1260114" h="78149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t="-3695" b="-369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30842" y="7896573"/>
            <a:ext cx="6698316" cy="2358974"/>
            <a:chOff x="0" y="0"/>
            <a:chExt cx="2400525" cy="84540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0525" cy="845403"/>
            </a:xfrm>
            <a:custGeom>
              <a:avLst/>
              <a:gdLst/>
              <a:ahLst/>
              <a:cxnLst/>
              <a:rect l="l" t="t" r="r" b="b"/>
              <a:pathLst>
                <a:path w="2400525" h="845403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02638"/>
                  </a:lnTo>
                  <a:cubicBezTo>
                    <a:pt x="2400525" y="813980"/>
                    <a:pt x="2396020" y="824858"/>
                    <a:pt x="2388000" y="832877"/>
                  </a:cubicBezTo>
                  <a:cubicBezTo>
                    <a:pt x="2379980" y="840897"/>
                    <a:pt x="2369102" y="845403"/>
                    <a:pt x="2357761" y="845403"/>
                  </a:cubicBezTo>
                  <a:lnTo>
                    <a:pt x="42765" y="845403"/>
                  </a:lnTo>
                  <a:cubicBezTo>
                    <a:pt x="31423" y="845403"/>
                    <a:pt x="20545" y="840897"/>
                    <a:pt x="12525" y="832877"/>
                  </a:cubicBezTo>
                  <a:cubicBezTo>
                    <a:pt x="4506" y="824858"/>
                    <a:pt x="0" y="813980"/>
                    <a:pt x="0" y="802638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2400525" cy="864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5"/>
                </a:lnSpc>
              </a:pP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Ein Pilz,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auch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bekannt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als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 Hefe.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Einige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 seiner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Arten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können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jedoch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Infektionen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wie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Blastomykose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verursachen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,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eine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Lungeninfektion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, die von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einem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 in Holz und Boden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vorkommenden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 Pilz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ausgelöst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C Soft Icecream"/>
                </a:rPr>
                <a:t>wird</a:t>
              </a:r>
              <a:r>
                <a:rPr lang="en-US" sz="2400" dirty="0">
                  <a:solidFill>
                    <a:srgbClr val="FFFFFF"/>
                  </a:solidFill>
                  <a:latin typeface="AC Soft Icecream"/>
                </a:rPr>
                <a:t>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43217" y="6514958"/>
            <a:ext cx="6698316" cy="1286365"/>
            <a:chOff x="0" y="0"/>
            <a:chExt cx="2317663" cy="44509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17663" cy="445091"/>
            </a:xfrm>
            <a:custGeom>
              <a:avLst/>
              <a:gdLst/>
              <a:ahLst/>
              <a:cxnLst/>
              <a:rect l="l" t="t" r="r" b="b"/>
              <a:pathLst>
                <a:path w="2317663" h="445091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6521" y="6612464"/>
            <a:ext cx="1062721" cy="106272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054983" y="6626780"/>
            <a:ext cx="1062721" cy="106272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283446" y="6626780"/>
            <a:ext cx="1062721" cy="106272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520647" y="6612464"/>
            <a:ext cx="1062721" cy="106272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749109" y="6626780"/>
            <a:ext cx="1062721" cy="106272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04738" y="6493430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333200" y="6493430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566032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798864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027326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08202" y="5777672"/>
            <a:ext cx="5325411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2"/>
              </a:lnSpc>
              <a:spcBef>
                <a:spcPct val="0"/>
              </a:spcBef>
            </a:pPr>
            <a:r>
              <a:rPr lang="en-US" sz="3480" dirty="0" err="1">
                <a:solidFill>
                  <a:srgbClr val="FFFFFF"/>
                </a:solidFill>
                <a:latin typeface="AC Soft Icecream"/>
              </a:rPr>
              <a:t>Antimikrobielle</a:t>
            </a:r>
            <a:r>
              <a:rPr lang="en-US" sz="3480" dirty="0">
                <a:solidFill>
                  <a:srgbClr val="FFFFFF"/>
                </a:solidFill>
                <a:latin typeface="AC Soft Icecream"/>
              </a:rPr>
              <a:t> </a:t>
            </a:r>
            <a:r>
              <a:rPr lang="en-US" sz="3480" dirty="0" err="1">
                <a:solidFill>
                  <a:srgbClr val="FFFFFF"/>
                </a:solidFill>
                <a:latin typeface="AC Soft Icecream"/>
              </a:rPr>
              <a:t>Resistenz</a:t>
            </a:r>
            <a:endParaRPr lang="en-US" sz="3480" dirty="0">
              <a:solidFill>
                <a:srgbClr val="FFFFFF"/>
              </a:solidFill>
              <a:latin typeface="AC Soft Icecream"/>
            </a:endParaRPr>
          </a:p>
          <a:p>
            <a:pPr marL="0" lvl="0" indent="0" algn="ctr">
              <a:lnSpc>
                <a:spcPts val="4872"/>
              </a:lnSpc>
              <a:spcBef>
                <a:spcPct val="0"/>
              </a:spcBef>
            </a:pPr>
            <a:endParaRPr lang="en-US" sz="3480" dirty="0">
              <a:solidFill>
                <a:srgbClr val="FFFFFF"/>
              </a:solidFill>
              <a:latin typeface="AC Soft Icecrea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5714" y="214816"/>
            <a:ext cx="7168573" cy="10262369"/>
            <a:chOff x="0" y="0"/>
            <a:chExt cx="2569055" cy="3677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9055" cy="3677801"/>
            </a:xfrm>
            <a:custGeom>
              <a:avLst/>
              <a:gdLst/>
              <a:ahLst/>
              <a:cxnLst/>
              <a:rect l="l" t="t" r="r" b="b"/>
              <a:pathLst>
                <a:path w="2569055" h="3677801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3217" y="0"/>
            <a:ext cx="6698316" cy="1970912"/>
            <a:chOff x="0" y="0"/>
            <a:chExt cx="2400525" cy="7063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0525" cy="706330"/>
            </a:xfrm>
            <a:custGeom>
              <a:avLst/>
              <a:gdLst/>
              <a:ahLst/>
              <a:cxnLst/>
              <a:rect l="l" t="t" r="r" b="b"/>
              <a:pathLst>
                <a:path w="2400525" h="706330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FFFFFF"/>
                  </a:solidFill>
                  <a:latin typeface="AC Soft Icecream"/>
                </a:rPr>
                <a:t>Candida albicans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6521" y="2230182"/>
            <a:ext cx="5977479" cy="3480976"/>
            <a:chOff x="0" y="0"/>
            <a:chExt cx="1260114" cy="7814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0114" cy="781494"/>
            </a:xfrm>
            <a:custGeom>
              <a:avLst/>
              <a:gdLst/>
              <a:ahLst/>
              <a:cxnLst/>
              <a:rect l="l" t="t" r="r" b="b"/>
              <a:pathLst>
                <a:path w="1260114" h="78149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-5137" r="-513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25125" y="7906098"/>
            <a:ext cx="6698316" cy="2477313"/>
            <a:chOff x="0" y="0"/>
            <a:chExt cx="2400525" cy="8878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0525" cy="887813"/>
            </a:xfrm>
            <a:custGeom>
              <a:avLst/>
              <a:gdLst/>
              <a:ahLst/>
              <a:cxnLst/>
              <a:rect l="l" t="t" r="r" b="b"/>
              <a:pathLst>
                <a:path w="2400525" h="887813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45048"/>
                  </a:lnTo>
                  <a:cubicBezTo>
                    <a:pt x="2400525" y="856390"/>
                    <a:pt x="2396020" y="867268"/>
                    <a:pt x="2388000" y="875287"/>
                  </a:cubicBezTo>
                  <a:cubicBezTo>
                    <a:pt x="2379980" y="883307"/>
                    <a:pt x="2369102" y="887813"/>
                    <a:pt x="2357761" y="887813"/>
                  </a:cubicBezTo>
                  <a:lnTo>
                    <a:pt x="42765" y="887813"/>
                  </a:lnTo>
                  <a:cubicBezTo>
                    <a:pt x="31423" y="887813"/>
                    <a:pt x="20545" y="883307"/>
                    <a:pt x="12525" y="875287"/>
                  </a:cubicBezTo>
                  <a:cubicBezTo>
                    <a:pt x="4506" y="867268"/>
                    <a:pt x="0" y="856390"/>
                    <a:pt x="0" y="845048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2400525" cy="983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 dirty="0">
                  <a:solidFill>
                    <a:srgbClr val="FFFFFF"/>
                  </a:solidFill>
                  <a:latin typeface="AC Soft Icecream"/>
                </a:rPr>
                <a:t>Pilz, der Stomatitis, Vaginitis </a:t>
              </a:r>
              <a:r>
                <a:rPr lang="en-US" sz="3199" dirty="0" err="1">
                  <a:solidFill>
                    <a:srgbClr val="FFFFFF"/>
                  </a:solidFill>
                  <a:latin typeface="AC Soft Icecream"/>
                </a:rPr>
                <a:t>oder</a:t>
              </a:r>
              <a:r>
                <a:rPr lang="en-US" sz="3199" dirty="0">
                  <a:solidFill>
                    <a:srgbClr val="FFFFFF"/>
                  </a:solidFill>
                  <a:latin typeface="AC Soft Icecream"/>
                </a:rPr>
                <a:t> pulmonale Candidiasis </a:t>
              </a:r>
              <a:r>
                <a:rPr lang="en-US" sz="3199" dirty="0" err="1">
                  <a:solidFill>
                    <a:srgbClr val="FFFFFF"/>
                  </a:solidFill>
                  <a:latin typeface="AC Soft Icecream"/>
                </a:rPr>
                <a:t>verursacht</a:t>
              </a:r>
              <a:r>
                <a:rPr lang="en-US" sz="3199" dirty="0">
                  <a:solidFill>
                    <a:srgbClr val="FFFFFF"/>
                  </a:solidFill>
                  <a:latin typeface="AC Soft Icecream"/>
                </a:rPr>
                <a:t>, je </a:t>
              </a:r>
              <a:r>
                <a:rPr lang="en-US" sz="3199" dirty="0" err="1">
                  <a:solidFill>
                    <a:srgbClr val="FFFFFF"/>
                  </a:solidFill>
                  <a:latin typeface="AC Soft Icecream"/>
                </a:rPr>
                <a:t>nachdem</a:t>
              </a:r>
              <a:r>
                <a:rPr lang="en-US" sz="3199" dirty="0">
                  <a:solidFill>
                    <a:srgbClr val="FFFFFF"/>
                  </a:solidFill>
                  <a:latin typeface="AC Soft Icecream"/>
                </a:rPr>
                <a:t>, welches Organ </a:t>
              </a:r>
              <a:r>
                <a:rPr lang="en-US" sz="3199" dirty="0" err="1">
                  <a:solidFill>
                    <a:srgbClr val="FFFFFF"/>
                  </a:solidFill>
                  <a:latin typeface="AC Soft Icecream"/>
                </a:rPr>
                <a:t>betroffen</a:t>
              </a:r>
              <a:r>
                <a:rPr lang="en-US" sz="31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3199" dirty="0" err="1">
                  <a:solidFill>
                    <a:srgbClr val="FFFFFF"/>
                  </a:solidFill>
                  <a:latin typeface="AC Soft Icecream"/>
                </a:rPr>
                <a:t>ist</a:t>
              </a:r>
              <a:r>
                <a:rPr lang="en-US" sz="3199" dirty="0">
                  <a:solidFill>
                    <a:srgbClr val="FFFFFF"/>
                  </a:solidFill>
                  <a:latin typeface="AC Soft Icecream"/>
                </a:rPr>
                <a:t>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43217" y="6514958"/>
            <a:ext cx="6698316" cy="1286365"/>
            <a:chOff x="0" y="0"/>
            <a:chExt cx="2317663" cy="44509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17663" cy="445091"/>
            </a:xfrm>
            <a:custGeom>
              <a:avLst/>
              <a:gdLst/>
              <a:ahLst/>
              <a:cxnLst/>
              <a:rect l="l" t="t" r="r" b="b"/>
              <a:pathLst>
                <a:path w="2317663" h="445091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6521" y="6612464"/>
            <a:ext cx="1062721" cy="106272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054983" y="6626780"/>
            <a:ext cx="1062721" cy="106272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283446" y="6626780"/>
            <a:ext cx="1062721" cy="106272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520647" y="6612464"/>
            <a:ext cx="1062721" cy="106272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749109" y="6626780"/>
            <a:ext cx="1062721" cy="106272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04738" y="6493430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333200" y="6493430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566032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798864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027326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73918" y="5822980"/>
            <a:ext cx="5437912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72"/>
              </a:lnSpc>
              <a:spcBef>
                <a:spcPct val="0"/>
              </a:spcBef>
            </a:pPr>
            <a:r>
              <a:rPr lang="en-US" sz="3480" dirty="0" err="1">
                <a:solidFill>
                  <a:srgbClr val="FFFFFF"/>
                </a:solidFill>
                <a:latin typeface="AC Soft Icecream"/>
              </a:rPr>
              <a:t>Antimikrobielle</a:t>
            </a:r>
            <a:r>
              <a:rPr lang="en-US" sz="3480" dirty="0">
                <a:solidFill>
                  <a:srgbClr val="FFFFFF"/>
                </a:solidFill>
                <a:latin typeface="AC Soft Icecream"/>
              </a:rPr>
              <a:t> </a:t>
            </a:r>
            <a:r>
              <a:rPr lang="en-US" sz="3480" dirty="0" err="1">
                <a:solidFill>
                  <a:srgbClr val="FFFFFF"/>
                </a:solidFill>
                <a:latin typeface="AC Soft Icecream"/>
              </a:rPr>
              <a:t>Resistenz</a:t>
            </a:r>
            <a:endParaRPr lang="en-US" sz="3480" dirty="0">
              <a:solidFill>
                <a:srgbClr val="FFFFFF"/>
              </a:solidFill>
              <a:latin typeface="AC Soft Icecrea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5714" y="214816"/>
            <a:ext cx="7168573" cy="10262369"/>
            <a:chOff x="0" y="0"/>
            <a:chExt cx="2569055" cy="3677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9055" cy="3677801"/>
            </a:xfrm>
            <a:custGeom>
              <a:avLst/>
              <a:gdLst/>
              <a:ahLst/>
              <a:cxnLst/>
              <a:rect l="l" t="t" r="r" b="b"/>
              <a:pathLst>
                <a:path w="2569055" h="3677801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3217" y="0"/>
            <a:ext cx="6698316" cy="1970912"/>
            <a:chOff x="0" y="0"/>
            <a:chExt cx="2400525" cy="7063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0525" cy="706330"/>
            </a:xfrm>
            <a:custGeom>
              <a:avLst/>
              <a:gdLst/>
              <a:ahLst/>
              <a:cxnLst/>
              <a:rect l="l" t="t" r="r" b="b"/>
              <a:pathLst>
                <a:path w="2400525" h="706330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FFFFFF"/>
                  </a:solidFill>
                  <a:latin typeface="AC Soft Icecream"/>
                </a:rPr>
                <a:t>Coccidioides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6521" y="2230182"/>
            <a:ext cx="5977479" cy="3707098"/>
            <a:chOff x="0" y="0"/>
            <a:chExt cx="1260114" cy="7814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0114" cy="781494"/>
            </a:xfrm>
            <a:custGeom>
              <a:avLst/>
              <a:gdLst/>
              <a:ahLst/>
              <a:cxnLst/>
              <a:rect l="l" t="t" r="r" b="b"/>
              <a:pathLst>
                <a:path w="1260114" h="78149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t="-3695" b="-369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25125" y="7906098"/>
            <a:ext cx="6698316" cy="2464499"/>
            <a:chOff x="0" y="0"/>
            <a:chExt cx="2400525" cy="88322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0525" cy="883221"/>
            </a:xfrm>
            <a:custGeom>
              <a:avLst/>
              <a:gdLst/>
              <a:ahLst/>
              <a:cxnLst/>
              <a:rect l="l" t="t" r="r" b="b"/>
              <a:pathLst>
                <a:path w="2400525" h="883221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40456"/>
                  </a:lnTo>
                  <a:cubicBezTo>
                    <a:pt x="2400525" y="851798"/>
                    <a:pt x="2396020" y="862676"/>
                    <a:pt x="2388000" y="870695"/>
                  </a:cubicBezTo>
                  <a:cubicBezTo>
                    <a:pt x="2379980" y="878715"/>
                    <a:pt x="2369102" y="883221"/>
                    <a:pt x="2357761" y="883221"/>
                  </a:cubicBezTo>
                  <a:lnTo>
                    <a:pt x="42765" y="883221"/>
                  </a:lnTo>
                  <a:cubicBezTo>
                    <a:pt x="31423" y="883221"/>
                    <a:pt x="20545" y="878715"/>
                    <a:pt x="12525" y="870695"/>
                  </a:cubicBezTo>
                  <a:cubicBezTo>
                    <a:pt x="4506" y="862676"/>
                    <a:pt x="0" y="851798"/>
                    <a:pt x="0" y="840456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2400525" cy="968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Dieser Pilz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kommt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im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Boden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vor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und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wird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durch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die Luft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übertragen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. Er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verursacht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Kokzidioidomykose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(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auch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bekannt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als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Valley-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Fieber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) und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Hautausschläge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43217" y="6514958"/>
            <a:ext cx="6698316" cy="1286365"/>
            <a:chOff x="0" y="0"/>
            <a:chExt cx="2317663" cy="44509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17663" cy="445091"/>
            </a:xfrm>
            <a:custGeom>
              <a:avLst/>
              <a:gdLst/>
              <a:ahLst/>
              <a:cxnLst/>
              <a:rect l="l" t="t" r="r" b="b"/>
              <a:pathLst>
                <a:path w="2317663" h="445091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6521" y="6612464"/>
            <a:ext cx="1062721" cy="106272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054983" y="6626780"/>
            <a:ext cx="1062721" cy="106272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283446" y="6626780"/>
            <a:ext cx="1062721" cy="106272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520647" y="6612464"/>
            <a:ext cx="1062721" cy="106272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749109" y="6626780"/>
            <a:ext cx="1062721" cy="106272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04738" y="6493430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333200" y="6493430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566032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798864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027326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29025" y="5908959"/>
            <a:ext cx="520458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72"/>
              </a:lnSpc>
              <a:spcBef>
                <a:spcPct val="0"/>
              </a:spcBef>
            </a:pPr>
            <a:r>
              <a:rPr lang="en-US" sz="3480" dirty="0" err="1">
                <a:solidFill>
                  <a:srgbClr val="FFFFFF"/>
                </a:solidFill>
                <a:latin typeface="AC Soft Icecream"/>
              </a:rPr>
              <a:t>Antimikrobielle</a:t>
            </a:r>
            <a:r>
              <a:rPr lang="en-US" sz="3480" dirty="0">
                <a:solidFill>
                  <a:srgbClr val="FFFFFF"/>
                </a:solidFill>
                <a:latin typeface="AC Soft Icecream"/>
              </a:rPr>
              <a:t> </a:t>
            </a:r>
            <a:r>
              <a:rPr lang="en-US" sz="3480" dirty="0" err="1">
                <a:solidFill>
                  <a:srgbClr val="FFFFFF"/>
                </a:solidFill>
                <a:latin typeface="AC Soft Icecream"/>
              </a:rPr>
              <a:t>Resistenz</a:t>
            </a:r>
            <a:endParaRPr lang="en-US" sz="3480" dirty="0">
              <a:solidFill>
                <a:srgbClr val="FFFFFF"/>
              </a:solidFill>
              <a:latin typeface="AC Soft Icecrea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5714" y="214816"/>
            <a:ext cx="7168573" cy="10262369"/>
            <a:chOff x="0" y="0"/>
            <a:chExt cx="2569055" cy="3677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9055" cy="3677801"/>
            </a:xfrm>
            <a:custGeom>
              <a:avLst/>
              <a:gdLst/>
              <a:ahLst/>
              <a:cxnLst/>
              <a:rect l="l" t="t" r="r" b="b"/>
              <a:pathLst>
                <a:path w="2569055" h="3677801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0018" y="214816"/>
            <a:ext cx="6698316" cy="2191766"/>
            <a:chOff x="0" y="0"/>
            <a:chExt cx="2400525" cy="7854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0525" cy="785479"/>
            </a:xfrm>
            <a:custGeom>
              <a:avLst/>
              <a:gdLst/>
              <a:ahLst/>
              <a:cxnLst/>
              <a:rect l="l" t="t" r="r" b="b"/>
              <a:pathLst>
                <a:path w="2400525" h="785479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40403"/>
                  </a:lnTo>
                  <a:cubicBezTo>
                    <a:pt x="2400525" y="752358"/>
                    <a:pt x="2395776" y="763823"/>
                    <a:pt x="2387323" y="772277"/>
                  </a:cubicBezTo>
                  <a:cubicBezTo>
                    <a:pt x="2378869" y="780730"/>
                    <a:pt x="2367404" y="785479"/>
                    <a:pt x="2355449" y="785479"/>
                  </a:cubicBezTo>
                  <a:lnTo>
                    <a:pt x="45076" y="785479"/>
                  </a:lnTo>
                  <a:cubicBezTo>
                    <a:pt x="20181" y="785479"/>
                    <a:pt x="0" y="765298"/>
                    <a:pt x="0" y="740403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2400525" cy="909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FFFFFF"/>
                  </a:solidFill>
                  <a:latin typeface="AC Soft Icecream"/>
                </a:rPr>
                <a:t>Cryptococcus neoformans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6521" y="2230182"/>
            <a:ext cx="5977479" cy="3707098"/>
            <a:chOff x="0" y="0"/>
            <a:chExt cx="1260114" cy="7814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0114" cy="781494"/>
            </a:xfrm>
            <a:custGeom>
              <a:avLst/>
              <a:gdLst/>
              <a:ahLst/>
              <a:cxnLst/>
              <a:rect l="l" t="t" r="r" b="b"/>
              <a:pathLst>
                <a:path w="1260114" h="78149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t="-3695" b="-369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25125" y="7906098"/>
            <a:ext cx="6698316" cy="2432888"/>
            <a:chOff x="0" y="0"/>
            <a:chExt cx="2400525" cy="87189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0525" cy="871892"/>
            </a:xfrm>
            <a:custGeom>
              <a:avLst/>
              <a:gdLst/>
              <a:ahLst/>
              <a:cxnLst/>
              <a:rect l="l" t="t" r="r" b="b"/>
              <a:pathLst>
                <a:path w="2400525" h="871892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29127"/>
                  </a:lnTo>
                  <a:cubicBezTo>
                    <a:pt x="2400525" y="840469"/>
                    <a:pt x="2396020" y="851347"/>
                    <a:pt x="2388000" y="859367"/>
                  </a:cubicBezTo>
                  <a:cubicBezTo>
                    <a:pt x="2379980" y="867386"/>
                    <a:pt x="2369102" y="871892"/>
                    <a:pt x="2357761" y="871892"/>
                  </a:cubicBezTo>
                  <a:lnTo>
                    <a:pt x="42765" y="871892"/>
                  </a:lnTo>
                  <a:cubicBezTo>
                    <a:pt x="31423" y="871892"/>
                    <a:pt x="20545" y="867386"/>
                    <a:pt x="12525" y="859367"/>
                  </a:cubicBezTo>
                  <a:cubicBezTo>
                    <a:pt x="4506" y="851347"/>
                    <a:pt x="0" y="840469"/>
                    <a:pt x="0" y="829127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400525" cy="909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3"/>
                </a:lnSpc>
              </a:pP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Ein Pilz, der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Kryptokokkose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mit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Symptomen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, die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einer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Bronchitis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ähneln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verursacht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. Er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kommt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in der Umwelt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vor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und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betrifft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hauptsächlich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immungeschwächte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Patienten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43217" y="6514958"/>
            <a:ext cx="6698316" cy="1286365"/>
            <a:chOff x="0" y="0"/>
            <a:chExt cx="2317663" cy="44509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17663" cy="445091"/>
            </a:xfrm>
            <a:custGeom>
              <a:avLst/>
              <a:gdLst/>
              <a:ahLst/>
              <a:cxnLst/>
              <a:rect l="l" t="t" r="r" b="b"/>
              <a:pathLst>
                <a:path w="2317663" h="445091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6521" y="6612464"/>
            <a:ext cx="1062721" cy="106272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054983" y="6626780"/>
            <a:ext cx="1062721" cy="106272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283446" y="6626780"/>
            <a:ext cx="1062721" cy="106272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520647" y="6612464"/>
            <a:ext cx="1062721" cy="106272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749109" y="6626780"/>
            <a:ext cx="1062721" cy="106272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04738" y="6493430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333200" y="6493430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566032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798864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027326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29025" y="5908959"/>
            <a:ext cx="520458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 dirty="0" err="1">
                <a:solidFill>
                  <a:srgbClr val="FFFFFF"/>
                </a:solidFill>
                <a:latin typeface="AC Soft Icecream"/>
              </a:rPr>
              <a:t>Antimikrobielle</a:t>
            </a:r>
            <a:r>
              <a:rPr lang="en-US" sz="3480" dirty="0">
                <a:solidFill>
                  <a:srgbClr val="FFFFFF"/>
                </a:solidFill>
                <a:latin typeface="AC Soft Icecream"/>
              </a:rPr>
              <a:t> </a:t>
            </a:r>
            <a:r>
              <a:rPr lang="en-US" sz="3480" dirty="0" err="1">
                <a:solidFill>
                  <a:srgbClr val="FFFFFF"/>
                </a:solidFill>
                <a:latin typeface="AC Soft Icecream"/>
              </a:rPr>
              <a:t>Resistenz</a:t>
            </a:r>
            <a:endParaRPr lang="en-US" sz="3480" dirty="0">
              <a:solidFill>
                <a:srgbClr val="FFFFFF"/>
              </a:solidFill>
              <a:latin typeface="AC Soft Icecrea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5714" y="214816"/>
            <a:ext cx="7168573" cy="10262369"/>
            <a:chOff x="0" y="0"/>
            <a:chExt cx="2569055" cy="3677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9055" cy="3677801"/>
            </a:xfrm>
            <a:custGeom>
              <a:avLst/>
              <a:gdLst/>
              <a:ahLst/>
              <a:cxnLst/>
              <a:rect l="l" t="t" r="r" b="b"/>
              <a:pathLst>
                <a:path w="2569055" h="3677801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3217" y="0"/>
            <a:ext cx="6698316" cy="1970912"/>
            <a:chOff x="0" y="0"/>
            <a:chExt cx="2400525" cy="7063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0525" cy="706330"/>
            </a:xfrm>
            <a:custGeom>
              <a:avLst/>
              <a:gdLst/>
              <a:ahLst/>
              <a:cxnLst/>
              <a:rect l="l" t="t" r="r" b="b"/>
              <a:pathLst>
                <a:path w="2400525" h="706330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FFFFFF"/>
                  </a:solidFill>
                  <a:latin typeface="AC Soft Icecream"/>
                </a:rPr>
                <a:t>Histoplasma capsulatum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6521" y="2230182"/>
            <a:ext cx="5977479" cy="3707098"/>
            <a:chOff x="0" y="0"/>
            <a:chExt cx="1260114" cy="7814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0114" cy="781494"/>
            </a:xfrm>
            <a:custGeom>
              <a:avLst/>
              <a:gdLst/>
              <a:ahLst/>
              <a:cxnLst/>
              <a:rect l="l" t="t" r="r" b="b"/>
              <a:pathLst>
                <a:path w="1260114" h="78149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-5137" r="-513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25125" y="7906098"/>
            <a:ext cx="6698316" cy="2476957"/>
            <a:chOff x="0" y="0"/>
            <a:chExt cx="2400525" cy="88768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0525" cy="887685"/>
            </a:xfrm>
            <a:custGeom>
              <a:avLst/>
              <a:gdLst/>
              <a:ahLst/>
              <a:cxnLst/>
              <a:rect l="l" t="t" r="r" b="b"/>
              <a:pathLst>
                <a:path w="2400525" h="88768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44921"/>
                  </a:lnTo>
                  <a:cubicBezTo>
                    <a:pt x="2400525" y="856263"/>
                    <a:pt x="2396020" y="867140"/>
                    <a:pt x="2388000" y="875160"/>
                  </a:cubicBezTo>
                  <a:cubicBezTo>
                    <a:pt x="2379980" y="883180"/>
                    <a:pt x="2369102" y="887685"/>
                    <a:pt x="2357761" y="887685"/>
                  </a:cubicBezTo>
                  <a:lnTo>
                    <a:pt x="42765" y="887685"/>
                  </a:lnTo>
                  <a:cubicBezTo>
                    <a:pt x="31423" y="887685"/>
                    <a:pt x="20545" y="883180"/>
                    <a:pt x="12525" y="875160"/>
                  </a:cubicBezTo>
                  <a:cubicBezTo>
                    <a:pt x="4506" y="867140"/>
                    <a:pt x="0" y="856263"/>
                    <a:pt x="0" y="844921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400525" cy="925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1"/>
                </a:lnSpc>
              </a:pP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Pilz, der in der Umwelt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vorkommt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und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eine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Lungeninfektion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verursachen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kann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. Zu den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Symptomen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gehören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Fieber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,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Husten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und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Müdigkeit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43217" y="6514958"/>
            <a:ext cx="6698316" cy="1286365"/>
            <a:chOff x="0" y="0"/>
            <a:chExt cx="2317663" cy="44509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17663" cy="445091"/>
            </a:xfrm>
            <a:custGeom>
              <a:avLst/>
              <a:gdLst/>
              <a:ahLst/>
              <a:cxnLst/>
              <a:rect l="l" t="t" r="r" b="b"/>
              <a:pathLst>
                <a:path w="2317663" h="445091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6521" y="6612464"/>
            <a:ext cx="1062721" cy="106272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054983" y="6626780"/>
            <a:ext cx="1062721" cy="106272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283446" y="6626780"/>
            <a:ext cx="1062721" cy="106272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520647" y="6612464"/>
            <a:ext cx="1062721" cy="106272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749109" y="6626780"/>
            <a:ext cx="1062721" cy="106272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04738" y="6493430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333200" y="6493430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566032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798864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027326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29025" y="5908959"/>
            <a:ext cx="520458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 dirty="0" err="1">
                <a:solidFill>
                  <a:srgbClr val="FFFFFF"/>
                </a:solidFill>
                <a:latin typeface="AC Soft Icecream"/>
              </a:rPr>
              <a:t>Antimikrobielle</a:t>
            </a:r>
            <a:r>
              <a:rPr lang="en-US" sz="3480" dirty="0">
                <a:solidFill>
                  <a:srgbClr val="FFFFFF"/>
                </a:solidFill>
                <a:latin typeface="AC Soft Icecream"/>
              </a:rPr>
              <a:t> </a:t>
            </a:r>
            <a:r>
              <a:rPr lang="en-US" sz="3480" dirty="0" err="1">
                <a:solidFill>
                  <a:srgbClr val="FFFFFF"/>
                </a:solidFill>
                <a:latin typeface="AC Soft Icecream"/>
              </a:rPr>
              <a:t>Resistenz</a:t>
            </a:r>
            <a:endParaRPr lang="en-US" sz="3480" dirty="0">
              <a:solidFill>
                <a:srgbClr val="FFFFFF"/>
              </a:solidFill>
              <a:latin typeface="AC Soft Icecrea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5714" y="214816"/>
            <a:ext cx="7168573" cy="10262369"/>
            <a:chOff x="0" y="0"/>
            <a:chExt cx="2569055" cy="3677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9055" cy="3677801"/>
            </a:xfrm>
            <a:custGeom>
              <a:avLst/>
              <a:gdLst/>
              <a:ahLst/>
              <a:cxnLst/>
              <a:rect l="l" t="t" r="r" b="b"/>
              <a:pathLst>
                <a:path w="2569055" h="3677801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3217" y="0"/>
            <a:ext cx="6698316" cy="1970912"/>
            <a:chOff x="0" y="0"/>
            <a:chExt cx="2400525" cy="7063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0525" cy="706330"/>
            </a:xfrm>
            <a:custGeom>
              <a:avLst/>
              <a:gdLst/>
              <a:ahLst/>
              <a:cxnLst/>
              <a:rect l="l" t="t" r="r" b="b"/>
              <a:pathLst>
                <a:path w="2400525" h="706330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FFFFFF"/>
                  </a:solidFill>
                  <a:latin typeface="AC Soft Icecream"/>
                </a:rPr>
                <a:t>Mucorales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6521" y="2230182"/>
            <a:ext cx="5977479" cy="3707098"/>
            <a:chOff x="0" y="0"/>
            <a:chExt cx="1260114" cy="7814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0114" cy="781494"/>
            </a:xfrm>
            <a:custGeom>
              <a:avLst/>
              <a:gdLst/>
              <a:ahLst/>
              <a:cxnLst/>
              <a:rect l="l" t="t" r="r" b="b"/>
              <a:pathLst>
                <a:path w="1260114" h="78149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-5137" r="-513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25125" y="7906098"/>
            <a:ext cx="6698316" cy="2403043"/>
            <a:chOff x="0" y="0"/>
            <a:chExt cx="2400525" cy="8611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0525" cy="861196"/>
            </a:xfrm>
            <a:custGeom>
              <a:avLst/>
              <a:gdLst/>
              <a:ahLst/>
              <a:cxnLst/>
              <a:rect l="l" t="t" r="r" b="b"/>
              <a:pathLst>
                <a:path w="2400525" h="861196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18432"/>
                  </a:lnTo>
                  <a:cubicBezTo>
                    <a:pt x="2400525" y="829773"/>
                    <a:pt x="2396020" y="840651"/>
                    <a:pt x="2388000" y="848671"/>
                  </a:cubicBezTo>
                  <a:cubicBezTo>
                    <a:pt x="2379980" y="856691"/>
                    <a:pt x="2369102" y="861196"/>
                    <a:pt x="2357761" y="861196"/>
                  </a:cubicBezTo>
                  <a:lnTo>
                    <a:pt x="42765" y="861196"/>
                  </a:lnTo>
                  <a:cubicBezTo>
                    <a:pt x="31423" y="861196"/>
                    <a:pt x="20545" y="856691"/>
                    <a:pt x="12525" y="848671"/>
                  </a:cubicBezTo>
                  <a:cubicBezTo>
                    <a:pt x="4506" y="840651"/>
                    <a:pt x="0" y="829773"/>
                    <a:pt x="0" y="818432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400525" cy="8897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3"/>
                </a:lnSpc>
              </a:pP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Ein Pilz, der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Mukormykose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verursacht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und die Nase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sowie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die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Nasennebenhöhlen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betrifft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. Für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immungeschwächte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Patienten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kann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er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tödlich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sein.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43217" y="6514958"/>
            <a:ext cx="6698316" cy="1286365"/>
            <a:chOff x="0" y="0"/>
            <a:chExt cx="2317663" cy="44509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17663" cy="445091"/>
            </a:xfrm>
            <a:custGeom>
              <a:avLst/>
              <a:gdLst/>
              <a:ahLst/>
              <a:cxnLst/>
              <a:rect l="l" t="t" r="r" b="b"/>
              <a:pathLst>
                <a:path w="2317663" h="445091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6521" y="6612464"/>
            <a:ext cx="1062721" cy="106272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054983" y="6626780"/>
            <a:ext cx="1062721" cy="106272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283446" y="6626780"/>
            <a:ext cx="1062721" cy="106272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520647" y="6612464"/>
            <a:ext cx="1062721" cy="106272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749109" y="6626780"/>
            <a:ext cx="1062721" cy="106272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04738" y="6493430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333200" y="6493430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566032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798864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027326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29025" y="5908959"/>
            <a:ext cx="520458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 dirty="0" err="1">
                <a:solidFill>
                  <a:srgbClr val="FFFFFF"/>
                </a:solidFill>
                <a:latin typeface="AC Soft Icecream"/>
              </a:rPr>
              <a:t>Antimikrobielle</a:t>
            </a:r>
            <a:r>
              <a:rPr lang="en-US" sz="3480" dirty="0">
                <a:solidFill>
                  <a:srgbClr val="FFFFFF"/>
                </a:solidFill>
                <a:latin typeface="AC Soft Icecream"/>
              </a:rPr>
              <a:t> </a:t>
            </a:r>
            <a:r>
              <a:rPr lang="en-US" sz="3480" dirty="0" err="1">
                <a:solidFill>
                  <a:srgbClr val="FFFFFF"/>
                </a:solidFill>
                <a:latin typeface="AC Soft Icecream"/>
              </a:rPr>
              <a:t>Resistenz</a:t>
            </a:r>
            <a:endParaRPr lang="en-US" sz="3480" dirty="0">
              <a:solidFill>
                <a:srgbClr val="FFFFFF"/>
              </a:solidFill>
              <a:latin typeface="AC Soft Icecrea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5714" y="214816"/>
            <a:ext cx="7168573" cy="10262369"/>
            <a:chOff x="0" y="0"/>
            <a:chExt cx="2569055" cy="3677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9055" cy="3677801"/>
            </a:xfrm>
            <a:custGeom>
              <a:avLst/>
              <a:gdLst/>
              <a:ahLst/>
              <a:cxnLst/>
              <a:rect l="l" t="t" r="r" b="b"/>
              <a:pathLst>
                <a:path w="2569055" h="3677801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3217" y="0"/>
            <a:ext cx="6698316" cy="1970912"/>
            <a:chOff x="0" y="0"/>
            <a:chExt cx="2400525" cy="7063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0525" cy="706330"/>
            </a:xfrm>
            <a:custGeom>
              <a:avLst/>
              <a:gdLst/>
              <a:ahLst/>
              <a:cxnLst/>
              <a:rect l="l" t="t" r="r" b="b"/>
              <a:pathLst>
                <a:path w="2400525" h="706330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FFFFFF"/>
                  </a:solidFill>
                  <a:latin typeface="AC Soft Icecream"/>
                </a:rPr>
                <a:t> Epidermophyton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6521" y="2230182"/>
            <a:ext cx="5977479" cy="3707098"/>
            <a:chOff x="0" y="0"/>
            <a:chExt cx="1260114" cy="7814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0114" cy="781494"/>
            </a:xfrm>
            <a:custGeom>
              <a:avLst/>
              <a:gdLst/>
              <a:ahLst/>
              <a:cxnLst/>
              <a:rect l="l" t="t" r="r" b="b"/>
              <a:pathLst>
                <a:path w="1260114" h="78149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t="-3695" b="-369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43217" y="7887048"/>
            <a:ext cx="6698316" cy="2526639"/>
            <a:chOff x="0" y="0"/>
            <a:chExt cx="2400525" cy="9054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0525" cy="905490"/>
            </a:xfrm>
            <a:custGeom>
              <a:avLst/>
              <a:gdLst/>
              <a:ahLst/>
              <a:cxnLst/>
              <a:rect l="l" t="t" r="r" b="b"/>
              <a:pathLst>
                <a:path w="2400525" h="905490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62726"/>
                  </a:lnTo>
                  <a:cubicBezTo>
                    <a:pt x="2400525" y="874068"/>
                    <a:pt x="2396020" y="884945"/>
                    <a:pt x="2388000" y="892965"/>
                  </a:cubicBezTo>
                  <a:cubicBezTo>
                    <a:pt x="2379980" y="900985"/>
                    <a:pt x="2369102" y="905490"/>
                    <a:pt x="2357761" y="905490"/>
                  </a:cubicBezTo>
                  <a:lnTo>
                    <a:pt x="42765" y="905490"/>
                  </a:lnTo>
                  <a:cubicBezTo>
                    <a:pt x="31423" y="905490"/>
                    <a:pt x="20545" y="900985"/>
                    <a:pt x="12525" y="892965"/>
                  </a:cubicBezTo>
                  <a:cubicBezTo>
                    <a:pt x="4506" y="884945"/>
                    <a:pt x="0" y="874068"/>
                    <a:pt x="0" y="862726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400525" cy="9435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5"/>
                </a:lnSpc>
              </a:pPr>
              <a:r>
                <a:rPr lang="en-US" sz="2899" dirty="0">
                  <a:solidFill>
                    <a:srgbClr val="FFFFFF"/>
                  </a:solidFill>
                  <a:latin typeface="AC Soft Icecream"/>
                </a:rPr>
                <a:t>Pilz, der </a:t>
              </a:r>
              <a:r>
                <a:rPr lang="en-US" sz="2899" dirty="0" err="1">
                  <a:solidFill>
                    <a:srgbClr val="FFFFFF"/>
                  </a:solidFill>
                  <a:latin typeface="AC Soft Icecream"/>
                </a:rPr>
                <a:t>Ringelflechte</a:t>
              </a:r>
              <a:r>
                <a:rPr lang="en-US" sz="2899" dirty="0">
                  <a:solidFill>
                    <a:srgbClr val="FFFFFF"/>
                  </a:solidFill>
                  <a:latin typeface="AC Soft Icecream"/>
                </a:rPr>
                <a:t> (Tinea) </a:t>
              </a:r>
              <a:r>
                <a:rPr lang="en-US" sz="2899" dirty="0" err="1">
                  <a:solidFill>
                    <a:srgbClr val="FFFFFF"/>
                  </a:solidFill>
                  <a:latin typeface="AC Soft Icecream"/>
                </a:rPr>
                <a:t>verursacht</a:t>
              </a:r>
              <a:r>
                <a:rPr lang="en-US" sz="2899" dirty="0">
                  <a:solidFill>
                    <a:srgbClr val="FFFFFF"/>
                  </a:solidFill>
                  <a:latin typeface="AC Soft Icecream"/>
                </a:rPr>
                <a:t>, </a:t>
              </a:r>
              <a:r>
                <a:rPr lang="en-US" sz="2899" dirty="0" err="1">
                  <a:solidFill>
                    <a:srgbClr val="FFFFFF"/>
                  </a:solidFill>
                  <a:latin typeface="AC Soft Icecream"/>
                </a:rPr>
                <a:t>eine</a:t>
              </a:r>
              <a:r>
                <a:rPr lang="en-US" sz="28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899" dirty="0" err="1">
                  <a:solidFill>
                    <a:srgbClr val="FFFFFF"/>
                  </a:solidFill>
                  <a:latin typeface="AC Soft Icecream"/>
                </a:rPr>
                <a:t>Pilzinfektion</a:t>
              </a:r>
              <a:r>
                <a:rPr lang="en-US" sz="2899" dirty="0">
                  <a:solidFill>
                    <a:srgbClr val="FFFFFF"/>
                  </a:solidFill>
                  <a:latin typeface="AC Soft Icecream"/>
                </a:rPr>
                <a:t> der Haut.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43217" y="6514958"/>
            <a:ext cx="6698316" cy="1286365"/>
            <a:chOff x="0" y="0"/>
            <a:chExt cx="2317663" cy="44509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17663" cy="445091"/>
            </a:xfrm>
            <a:custGeom>
              <a:avLst/>
              <a:gdLst/>
              <a:ahLst/>
              <a:cxnLst/>
              <a:rect l="l" t="t" r="r" b="b"/>
              <a:pathLst>
                <a:path w="2317663" h="445091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6521" y="6612464"/>
            <a:ext cx="1062721" cy="106272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054983" y="6626780"/>
            <a:ext cx="1062721" cy="106272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283446" y="6626780"/>
            <a:ext cx="1062721" cy="106272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520647" y="6612464"/>
            <a:ext cx="1062721" cy="106272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749109" y="6626780"/>
            <a:ext cx="1062721" cy="106272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-307479" y="10477184"/>
            <a:ext cx="9403388" cy="214816"/>
            <a:chOff x="0" y="0"/>
            <a:chExt cx="3369962" cy="7698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369962" cy="76985"/>
            </a:xfrm>
            <a:custGeom>
              <a:avLst/>
              <a:gdLst/>
              <a:ahLst/>
              <a:cxnLst/>
              <a:rect l="l" t="t" r="r" b="b"/>
              <a:pathLst>
                <a:path w="3369962" h="76985">
                  <a:moveTo>
                    <a:pt x="0" y="0"/>
                  </a:moveTo>
                  <a:lnTo>
                    <a:pt x="3369962" y="0"/>
                  </a:lnTo>
                  <a:lnTo>
                    <a:pt x="3369962" y="76985"/>
                  </a:lnTo>
                  <a:lnTo>
                    <a:pt x="0" y="76985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3369962" cy="105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104738" y="6493430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333200" y="6493430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566032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798864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027326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57777" y="5920590"/>
            <a:ext cx="5158353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 dirty="0" err="1">
                <a:solidFill>
                  <a:srgbClr val="FFFFFF"/>
                </a:solidFill>
                <a:latin typeface="AC Soft Icecream"/>
              </a:rPr>
              <a:t>Antimikrobielle</a:t>
            </a:r>
            <a:r>
              <a:rPr lang="en-US" sz="3480" dirty="0">
                <a:solidFill>
                  <a:srgbClr val="FFFFFF"/>
                </a:solidFill>
                <a:latin typeface="AC Soft Icecream"/>
              </a:rPr>
              <a:t> </a:t>
            </a:r>
            <a:r>
              <a:rPr lang="en-US" sz="3480" dirty="0" err="1">
                <a:solidFill>
                  <a:srgbClr val="FFFFFF"/>
                </a:solidFill>
                <a:latin typeface="AC Soft Icecream"/>
              </a:rPr>
              <a:t>Resistenz</a:t>
            </a:r>
            <a:endParaRPr lang="en-US" sz="3480" dirty="0">
              <a:solidFill>
                <a:srgbClr val="FFFFFF"/>
              </a:solidFill>
              <a:latin typeface="AC Soft Icecream"/>
            </a:endParaRPr>
          </a:p>
          <a:p>
            <a:pPr algn="ctr">
              <a:lnSpc>
                <a:spcPts val="4872"/>
              </a:lnSpc>
            </a:pPr>
            <a:endParaRPr lang="en-US" sz="3480" dirty="0">
              <a:solidFill>
                <a:srgbClr val="FFFFFF"/>
              </a:solidFill>
              <a:latin typeface="AC Soft Icecrea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5714" y="214816"/>
            <a:ext cx="7168573" cy="10262369"/>
            <a:chOff x="0" y="0"/>
            <a:chExt cx="2569055" cy="3677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9055" cy="3677801"/>
            </a:xfrm>
            <a:custGeom>
              <a:avLst/>
              <a:gdLst/>
              <a:ahLst/>
              <a:cxnLst/>
              <a:rect l="l" t="t" r="r" b="b"/>
              <a:pathLst>
                <a:path w="2569055" h="3677801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3217" y="0"/>
            <a:ext cx="6698316" cy="1970912"/>
            <a:chOff x="0" y="0"/>
            <a:chExt cx="2400525" cy="7063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0525" cy="706330"/>
            </a:xfrm>
            <a:custGeom>
              <a:avLst/>
              <a:gdLst/>
              <a:ahLst/>
              <a:cxnLst/>
              <a:rect l="l" t="t" r="r" b="b"/>
              <a:pathLst>
                <a:path w="2400525" h="706330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FFFFFF"/>
                  </a:solidFill>
                  <a:latin typeface="AC Soft Icecream"/>
                </a:rPr>
                <a:t>Pneumocystis </a:t>
              </a:r>
              <a:r>
                <a:rPr lang="en-US" sz="3999" dirty="0" err="1">
                  <a:solidFill>
                    <a:srgbClr val="FFFFFF"/>
                  </a:solidFill>
                  <a:latin typeface="AC Soft Icecream"/>
                </a:rPr>
                <a:t>jirovecii</a:t>
              </a:r>
              <a:endParaRPr lang="en-US" sz="3999" dirty="0">
                <a:solidFill>
                  <a:srgbClr val="FFFFFF"/>
                </a:solidFill>
                <a:latin typeface="AC Soft Icecream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6521" y="2230182"/>
            <a:ext cx="5977479" cy="3707098"/>
            <a:chOff x="0" y="0"/>
            <a:chExt cx="1260114" cy="7814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0114" cy="781494"/>
            </a:xfrm>
            <a:custGeom>
              <a:avLst/>
              <a:gdLst/>
              <a:ahLst/>
              <a:cxnLst/>
              <a:rect l="l" t="t" r="r" b="b"/>
              <a:pathLst>
                <a:path w="1260114" h="78149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t="-3695" b="-369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43217" y="7887048"/>
            <a:ext cx="6698316" cy="2436254"/>
            <a:chOff x="0" y="0"/>
            <a:chExt cx="2400525" cy="87309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0525" cy="873098"/>
            </a:xfrm>
            <a:custGeom>
              <a:avLst/>
              <a:gdLst/>
              <a:ahLst/>
              <a:cxnLst/>
              <a:rect l="l" t="t" r="r" b="b"/>
              <a:pathLst>
                <a:path w="2400525" h="873098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30334"/>
                  </a:lnTo>
                  <a:cubicBezTo>
                    <a:pt x="2400525" y="841676"/>
                    <a:pt x="2396020" y="852553"/>
                    <a:pt x="2388000" y="860573"/>
                  </a:cubicBezTo>
                  <a:cubicBezTo>
                    <a:pt x="2379980" y="868593"/>
                    <a:pt x="2369102" y="873098"/>
                    <a:pt x="2357761" y="873098"/>
                  </a:cubicBezTo>
                  <a:lnTo>
                    <a:pt x="42765" y="873098"/>
                  </a:lnTo>
                  <a:cubicBezTo>
                    <a:pt x="31423" y="873098"/>
                    <a:pt x="20545" y="868593"/>
                    <a:pt x="12525" y="860573"/>
                  </a:cubicBezTo>
                  <a:cubicBezTo>
                    <a:pt x="4506" y="852553"/>
                    <a:pt x="0" y="841676"/>
                    <a:pt x="0" y="830334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2400525" cy="958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Pilz, der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bei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immungeschwächten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Patienten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,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insbesondere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bei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HIV-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Patienten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,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eine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Lungenentzündung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FFFFFF"/>
                  </a:solidFill>
                  <a:latin typeface="AC Soft Icecream"/>
                </a:rPr>
                <a:t>verursacht</a:t>
              </a:r>
              <a:r>
                <a:rPr lang="en-US" sz="2799" dirty="0">
                  <a:solidFill>
                    <a:srgbClr val="FFFFFF"/>
                  </a:solidFill>
                  <a:latin typeface="AC Soft Icecream"/>
                </a:rPr>
                <a:t>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43217" y="6514958"/>
            <a:ext cx="6698316" cy="1286365"/>
            <a:chOff x="0" y="0"/>
            <a:chExt cx="2317663" cy="44509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17663" cy="445091"/>
            </a:xfrm>
            <a:custGeom>
              <a:avLst/>
              <a:gdLst/>
              <a:ahLst/>
              <a:cxnLst/>
              <a:rect l="l" t="t" r="r" b="b"/>
              <a:pathLst>
                <a:path w="2317663" h="445091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6521" y="6612464"/>
            <a:ext cx="1062721" cy="106272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484647" y="6626780"/>
            <a:ext cx="1062721" cy="106272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056024" y="6662780"/>
            <a:ext cx="1062721" cy="106272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287815" y="6626780"/>
            <a:ext cx="1062721" cy="106272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749109" y="6626780"/>
            <a:ext cx="1062721" cy="106272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04738" y="6493430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333200" y="6493430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566420" y="6479114"/>
            <a:ext cx="505510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798864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027326" y="6479114"/>
            <a:ext cx="506287" cy="111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29025" y="5908959"/>
            <a:ext cx="520458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 dirty="0" err="1">
                <a:solidFill>
                  <a:srgbClr val="FFFFFF"/>
                </a:solidFill>
                <a:latin typeface="AC Soft Icecream"/>
              </a:rPr>
              <a:t>Antimikrobielle</a:t>
            </a:r>
            <a:r>
              <a:rPr lang="en-US" sz="3480" dirty="0">
                <a:solidFill>
                  <a:srgbClr val="FFFFFF"/>
                </a:solidFill>
                <a:latin typeface="AC Soft Icecream"/>
              </a:rPr>
              <a:t> </a:t>
            </a:r>
            <a:r>
              <a:rPr lang="en-US" sz="3480" dirty="0" err="1">
                <a:solidFill>
                  <a:srgbClr val="FFFFFF"/>
                </a:solidFill>
                <a:latin typeface="AC Soft Icecream"/>
              </a:rPr>
              <a:t>Resistenz</a:t>
            </a:r>
            <a:endParaRPr lang="en-US" sz="3480" dirty="0">
              <a:solidFill>
                <a:srgbClr val="FFFFFF"/>
              </a:solidFill>
              <a:latin typeface="AC Soft Icecrea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2a108e-5039-4255-9b08-41efa128c942">
      <Terms xmlns="http://schemas.microsoft.com/office/infopath/2007/PartnerControls"/>
    </lcf76f155ced4ddcb4097134ff3c332f>
    <TaxCatchAll xmlns="f3050677-c956-48d1-88f1-1e5f36ffa1d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A1D0E80F40FC40A0AC5446D3E68E4C" ma:contentTypeVersion="18" ma:contentTypeDescription="Ein neues Dokument erstellen." ma:contentTypeScope="" ma:versionID="2204550c97607469936ec7e81792196f">
  <xsd:schema xmlns:xsd="http://www.w3.org/2001/XMLSchema" xmlns:xs="http://www.w3.org/2001/XMLSchema" xmlns:p="http://schemas.microsoft.com/office/2006/metadata/properties" xmlns:ns2="b52a108e-5039-4255-9b08-41efa128c942" xmlns:ns3="f3050677-c956-48d1-88f1-1e5f36ffa1d3" targetNamespace="http://schemas.microsoft.com/office/2006/metadata/properties" ma:root="true" ma:fieldsID="a7dfba574590a0fe82b44716dd6e7ae9" ns2:_="" ns3:_="">
    <xsd:import namespace="b52a108e-5039-4255-9b08-41efa128c942"/>
    <xsd:import namespace="f3050677-c956-48d1-88f1-1e5f36ffa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a108e-5039-4255-9b08-41efa128c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3d606419-4bd4-4dd8-8f0f-b14ca5322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0677-c956-48d1-88f1-1e5f36ffa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2554a29-e0a6-470a-b571-f2607765b0e7}" ma:internalName="TaxCatchAll" ma:showField="CatchAllData" ma:web="f3050677-c956-48d1-88f1-1e5f36ffa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A2B410-D6EC-44CC-94C5-349A9F51B56D}">
  <ds:schemaRefs>
    <ds:schemaRef ds:uri="http://schemas.microsoft.com/office/2006/metadata/properties"/>
    <ds:schemaRef ds:uri="http://schemas.microsoft.com/office/infopath/2007/PartnerControls"/>
    <ds:schemaRef ds:uri="b52a108e-5039-4255-9b08-41efa128c942"/>
    <ds:schemaRef ds:uri="f3050677-c956-48d1-88f1-1e5f36ffa1d3"/>
  </ds:schemaRefs>
</ds:datastoreItem>
</file>

<file path=customXml/itemProps2.xml><?xml version="1.0" encoding="utf-8"?>
<ds:datastoreItem xmlns:ds="http://schemas.openxmlformats.org/officeDocument/2006/customXml" ds:itemID="{A8A14B6A-E66E-460F-B168-657D9E0BE901}"/>
</file>

<file path=customXml/itemProps3.xml><?xml version="1.0" encoding="utf-8"?>
<ds:datastoreItem xmlns:ds="http://schemas.openxmlformats.org/officeDocument/2006/customXml" ds:itemID="{2C77F69B-7B99-41DD-83FF-E66C6BCB43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Macintosh PowerPoint</Application>
  <PresentationFormat>Benutzerdefiniert</PresentationFormat>
  <Paragraphs>80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AC Soft Icecream</vt:lpstr>
      <vt:lpstr>Arial</vt:lpstr>
      <vt:lpstr>Noto Sans Bold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Fungi</dc:title>
  <cp:lastModifiedBy>Hannah Kwella</cp:lastModifiedBy>
  <cp:revision>3</cp:revision>
  <dcterms:created xsi:type="dcterms:W3CDTF">2006-08-16T00:00:00Z</dcterms:created>
  <dcterms:modified xsi:type="dcterms:W3CDTF">2024-11-11T10:21:18Z</dcterms:modified>
  <dc:identifier>DAGAtmU11tI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0x0101001FA1D0E80F40FC40A0AC5446D3E68E4C</vt:lpwstr>
  </property>
</Properties>
</file>