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7556500" cy="10693400"/>
  <p:notesSz cx="6858000" cy="9144000"/>
  <p:embeddedFontLst>
    <p:embeddedFont>
      <p:font typeface="AC Soft Icecream" panose="02000603000000000000" pitchFamily="2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93" autoAdjust="0"/>
    <p:restoredTop sz="94573" autoAdjust="0"/>
  </p:normalViewPr>
  <p:slideViewPr>
    <p:cSldViewPr>
      <p:cViewPr varScale="1">
        <p:scale>
          <a:sx n="75" d="100"/>
          <a:sy n="75" d="100"/>
        </p:scale>
        <p:origin x="76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560000" cy="10692000"/>
            <a:chOff x="0" y="0"/>
            <a:chExt cx="2709333" cy="38317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3831772"/>
            </a:xfrm>
            <a:custGeom>
              <a:avLst/>
              <a:gdLst/>
              <a:ahLst/>
              <a:cxnLst/>
              <a:rect l="l" t="t" r="r" b="b"/>
              <a:pathLst>
                <a:path w="2709333" h="3831772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5714" y="214816"/>
            <a:ext cx="7168573" cy="10262369"/>
            <a:chOff x="0" y="0"/>
            <a:chExt cx="2569055" cy="36778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69055" cy="3677801"/>
            </a:xfrm>
            <a:custGeom>
              <a:avLst/>
              <a:gdLst/>
              <a:ahLst/>
              <a:cxnLst/>
              <a:rect l="l" t="t" r="r" b="b"/>
              <a:pathLst>
                <a:path w="2569055" h="3677801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3217" y="0"/>
            <a:ext cx="6698316" cy="2268000"/>
            <a:chOff x="0" y="0"/>
            <a:chExt cx="2400525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00525" cy="812800"/>
            </a:xfrm>
            <a:custGeom>
              <a:avLst/>
              <a:gdLst/>
              <a:ahLst/>
              <a:cxnLst/>
              <a:rect l="l" t="t" r="r" b="b"/>
              <a:pathLst>
                <a:path w="2400525" h="812800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00525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56000" y="2551937"/>
            <a:ext cx="6048000" cy="3855600"/>
            <a:chOff x="0" y="0"/>
            <a:chExt cx="127498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74980" cy="812800"/>
            </a:xfrm>
            <a:custGeom>
              <a:avLst/>
              <a:gdLst/>
              <a:ahLst/>
              <a:cxnLst/>
              <a:rect l="l" t="t" r="r" b="b"/>
              <a:pathLst>
                <a:path w="1274980" h="81280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-9736" r="-9736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443217" y="6693287"/>
            <a:ext cx="6698316" cy="3565790"/>
            <a:chOff x="0" y="0"/>
            <a:chExt cx="2400525" cy="127789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00525" cy="1277899"/>
            </a:xfrm>
            <a:custGeom>
              <a:avLst/>
              <a:gdLst/>
              <a:ahLst/>
              <a:cxnLst/>
              <a:rect l="l" t="t" r="r" b="b"/>
              <a:pathLst>
                <a:path w="2400525" h="1277899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235134"/>
                  </a:lnTo>
                  <a:cubicBezTo>
                    <a:pt x="2400525" y="1246476"/>
                    <a:pt x="2396020" y="1257353"/>
                    <a:pt x="2388000" y="1265373"/>
                  </a:cubicBezTo>
                  <a:cubicBezTo>
                    <a:pt x="2379980" y="1273393"/>
                    <a:pt x="2369102" y="1277899"/>
                    <a:pt x="2357761" y="1277899"/>
                  </a:cubicBezTo>
                  <a:lnTo>
                    <a:pt x="42765" y="1277899"/>
                  </a:lnTo>
                  <a:cubicBezTo>
                    <a:pt x="31423" y="1277899"/>
                    <a:pt x="20545" y="1273393"/>
                    <a:pt x="12525" y="1265373"/>
                  </a:cubicBezTo>
                  <a:cubicBezTo>
                    <a:pt x="4506" y="1257353"/>
                    <a:pt x="0" y="1246476"/>
                    <a:pt x="0" y="1235134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FFDE5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85725"/>
              <a:ext cx="2400525" cy="13636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400" spc="-55" dirty="0">
                  <a:solidFill>
                    <a:srgbClr val="000000"/>
                  </a:solidFill>
                  <a:latin typeface="AC Soft Icecream"/>
                </a:rPr>
                <a:t>Virus, das </a:t>
              </a:r>
              <a:r>
                <a:rPr lang="en-US" sz="2400" spc="-55" dirty="0" err="1">
                  <a:solidFill>
                    <a:srgbClr val="000000"/>
                  </a:solidFill>
                  <a:latin typeface="AC Soft Icecream"/>
                </a:rPr>
                <a:t>Infektionen</a:t>
              </a:r>
              <a:r>
                <a:rPr lang="en-US" sz="2400" spc="-55" dirty="0">
                  <a:solidFill>
                    <a:srgbClr val="000000"/>
                  </a:solidFill>
                  <a:latin typeface="AC Soft Icecream"/>
                </a:rPr>
                <a:t> der </a:t>
              </a:r>
              <a:r>
                <a:rPr lang="en-US" sz="2400" spc="-55" dirty="0" err="1">
                  <a:solidFill>
                    <a:srgbClr val="000000"/>
                  </a:solidFill>
                  <a:latin typeface="AC Soft Icecream"/>
                </a:rPr>
                <a:t>Atemwege</a:t>
              </a:r>
              <a:r>
                <a:rPr lang="en-US" sz="2400" spc="-55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spc="-55" dirty="0" err="1">
                  <a:solidFill>
                    <a:srgbClr val="000000"/>
                  </a:solidFill>
                  <a:latin typeface="AC Soft Icecream"/>
                </a:rPr>
                <a:t>verursacht</a:t>
              </a:r>
              <a:r>
                <a:rPr lang="en-US" sz="2400" spc="-55" dirty="0">
                  <a:solidFill>
                    <a:srgbClr val="000000"/>
                  </a:solidFill>
                  <a:latin typeface="AC Soft Icecream"/>
                </a:rPr>
                <a:t>. Es </a:t>
              </a:r>
              <a:r>
                <a:rPr lang="en-US" sz="2400" spc="-55" dirty="0" err="1">
                  <a:solidFill>
                    <a:srgbClr val="000000"/>
                  </a:solidFill>
                  <a:latin typeface="AC Soft Icecream"/>
                </a:rPr>
                <a:t>kann</a:t>
              </a:r>
              <a:r>
                <a:rPr lang="en-US" sz="2400" spc="-55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spc="-55" dirty="0" err="1">
                  <a:solidFill>
                    <a:srgbClr val="000000"/>
                  </a:solidFill>
                  <a:latin typeface="AC Soft Icecream"/>
                </a:rPr>
                <a:t>durch</a:t>
              </a:r>
              <a:r>
                <a:rPr lang="en-US" sz="2400" spc="-55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spc="-55" dirty="0" err="1">
                  <a:solidFill>
                    <a:srgbClr val="000000"/>
                  </a:solidFill>
                  <a:latin typeface="AC Soft Icecream"/>
                </a:rPr>
                <a:t>Kontakt</a:t>
              </a:r>
              <a:r>
                <a:rPr lang="en-US" sz="2400" spc="-55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spc="-55" dirty="0" err="1">
                  <a:solidFill>
                    <a:srgbClr val="000000"/>
                  </a:solidFill>
                  <a:latin typeface="AC Soft Icecream"/>
                </a:rPr>
                <a:t>mit</a:t>
              </a:r>
              <a:r>
                <a:rPr lang="en-US" sz="2400" spc="-55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spc="-55" dirty="0" err="1">
                  <a:solidFill>
                    <a:srgbClr val="000000"/>
                  </a:solidFill>
                  <a:latin typeface="AC Soft Icecream"/>
                </a:rPr>
                <a:t>infizierten</a:t>
              </a:r>
              <a:r>
                <a:rPr lang="en-US" sz="2400" spc="-55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spc="-55" dirty="0" err="1">
                  <a:solidFill>
                    <a:srgbClr val="000000"/>
                  </a:solidFill>
                  <a:latin typeface="AC Soft Icecream"/>
                </a:rPr>
                <a:t>Personen</a:t>
              </a:r>
              <a:r>
                <a:rPr lang="en-US" sz="2400" spc="-55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spc="-55" dirty="0" err="1">
                  <a:solidFill>
                    <a:srgbClr val="000000"/>
                  </a:solidFill>
                  <a:latin typeface="AC Soft Icecream"/>
                </a:rPr>
                <a:t>übertragen</a:t>
              </a:r>
              <a:r>
                <a:rPr lang="en-US" sz="2400" spc="-55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spc="-55" dirty="0" err="1">
                  <a:solidFill>
                    <a:srgbClr val="000000"/>
                  </a:solidFill>
                  <a:latin typeface="AC Soft Icecream"/>
                </a:rPr>
                <a:t>werden</a:t>
              </a:r>
              <a:r>
                <a:rPr lang="en-US" sz="2400" spc="-55" dirty="0">
                  <a:solidFill>
                    <a:srgbClr val="000000"/>
                  </a:solidFill>
                  <a:latin typeface="AC Soft Icecream"/>
                </a:rPr>
                <a:t>. Die </a:t>
              </a:r>
              <a:r>
                <a:rPr lang="en-US" sz="2400" spc="-55" dirty="0" err="1">
                  <a:solidFill>
                    <a:srgbClr val="000000"/>
                  </a:solidFill>
                  <a:latin typeface="AC Soft Icecream"/>
                </a:rPr>
                <a:t>Einhaltung</a:t>
              </a:r>
              <a:r>
                <a:rPr lang="en-US" sz="2400" spc="-55" dirty="0">
                  <a:solidFill>
                    <a:srgbClr val="000000"/>
                  </a:solidFill>
                  <a:latin typeface="AC Soft Icecream"/>
                </a:rPr>
                <a:t> von </a:t>
              </a:r>
              <a:r>
                <a:rPr lang="en-US" sz="2400" spc="-55" dirty="0" err="1">
                  <a:solidFill>
                    <a:srgbClr val="000000"/>
                  </a:solidFill>
                  <a:latin typeface="AC Soft Icecream"/>
                </a:rPr>
                <a:t>Maßnahmen</a:t>
              </a:r>
              <a:r>
                <a:rPr lang="en-US" sz="2400" spc="-55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spc="-55" dirty="0" err="1">
                  <a:solidFill>
                    <a:srgbClr val="000000"/>
                  </a:solidFill>
                  <a:latin typeface="AC Soft Icecream"/>
                </a:rPr>
                <a:t>wie</a:t>
              </a:r>
              <a:r>
                <a:rPr lang="en-US" sz="2400" spc="-55" dirty="0">
                  <a:solidFill>
                    <a:srgbClr val="000000"/>
                  </a:solidFill>
                  <a:latin typeface="AC Soft Icecream"/>
                </a:rPr>
                <a:t> das </a:t>
              </a:r>
              <a:r>
                <a:rPr lang="en-US" sz="2400" spc="-55" dirty="0" err="1">
                  <a:solidFill>
                    <a:srgbClr val="000000"/>
                  </a:solidFill>
                  <a:latin typeface="AC Soft Icecream"/>
                </a:rPr>
                <a:t>Tragen</a:t>
              </a:r>
              <a:r>
                <a:rPr lang="en-US" sz="2400" spc="-55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spc="-55" dirty="0" err="1">
                  <a:solidFill>
                    <a:srgbClr val="000000"/>
                  </a:solidFill>
                  <a:latin typeface="AC Soft Icecream"/>
                </a:rPr>
                <a:t>einer</a:t>
              </a:r>
              <a:r>
                <a:rPr lang="en-US" sz="2400" spc="-55" dirty="0">
                  <a:solidFill>
                    <a:srgbClr val="000000"/>
                  </a:solidFill>
                  <a:latin typeface="AC Soft Icecream"/>
                </a:rPr>
                <a:t> Maske und das </a:t>
              </a:r>
              <a:r>
                <a:rPr lang="en-US" sz="2400" spc="-55" dirty="0" err="1">
                  <a:solidFill>
                    <a:srgbClr val="000000"/>
                  </a:solidFill>
                  <a:latin typeface="AC Soft Icecream"/>
                </a:rPr>
                <a:t>Händewaschen</a:t>
              </a:r>
              <a:r>
                <a:rPr lang="en-US" sz="2400" spc="-55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spc="-55" dirty="0" err="1">
                  <a:solidFill>
                    <a:srgbClr val="000000"/>
                  </a:solidFill>
                  <a:latin typeface="AC Soft Icecream"/>
                </a:rPr>
                <a:t>hilft</a:t>
              </a:r>
              <a:r>
                <a:rPr lang="en-US" sz="2400" spc="-55" dirty="0">
                  <a:solidFill>
                    <a:srgbClr val="000000"/>
                  </a:solidFill>
                  <a:latin typeface="AC Soft Icecream"/>
                </a:rPr>
                <a:t>, seine </a:t>
              </a:r>
              <a:r>
                <a:rPr lang="en-US" sz="2400" spc="-55" dirty="0" err="1">
                  <a:solidFill>
                    <a:srgbClr val="000000"/>
                  </a:solidFill>
                  <a:latin typeface="AC Soft Icecream"/>
                </a:rPr>
                <a:t>Übertragung</a:t>
              </a:r>
              <a:r>
                <a:rPr lang="en-US" sz="2400" spc="-55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spc="-55" dirty="0" err="1">
                  <a:solidFill>
                    <a:srgbClr val="000000"/>
                  </a:solidFill>
                  <a:latin typeface="AC Soft Icecream"/>
                </a:rPr>
                <a:t>zu</a:t>
              </a:r>
              <a:r>
                <a:rPr lang="en-US" sz="2400" spc="-55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spc="-55" dirty="0" err="1">
                  <a:solidFill>
                    <a:srgbClr val="000000"/>
                  </a:solidFill>
                  <a:latin typeface="AC Soft Icecream"/>
                </a:rPr>
                <a:t>verhindern</a:t>
              </a:r>
              <a:r>
                <a:rPr lang="en-US" sz="2400" spc="-55" dirty="0">
                  <a:solidFill>
                    <a:srgbClr val="000000"/>
                  </a:solidFill>
                  <a:latin typeface="AC Soft Icecream"/>
                </a:rPr>
                <a:t>.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43217" y="373905"/>
            <a:ext cx="6698316" cy="727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000000"/>
                </a:solidFill>
                <a:latin typeface="AC Soft Icecream"/>
              </a:rPr>
              <a:t>Coronavirus (Covid-19)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560000" cy="10692000"/>
            <a:chOff x="0" y="0"/>
            <a:chExt cx="2709333" cy="38317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3831772"/>
            </a:xfrm>
            <a:custGeom>
              <a:avLst/>
              <a:gdLst/>
              <a:ahLst/>
              <a:cxnLst/>
              <a:rect l="l" t="t" r="r" b="b"/>
              <a:pathLst>
                <a:path w="2709333" h="3831772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5714" y="214816"/>
            <a:ext cx="7168573" cy="10262369"/>
            <a:chOff x="0" y="0"/>
            <a:chExt cx="2569055" cy="36778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69055" cy="3677801"/>
            </a:xfrm>
            <a:custGeom>
              <a:avLst/>
              <a:gdLst/>
              <a:ahLst/>
              <a:cxnLst/>
              <a:rect l="l" t="t" r="r" b="b"/>
              <a:pathLst>
                <a:path w="2569055" h="3677801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30842" y="0"/>
            <a:ext cx="6698316" cy="2125525"/>
            <a:chOff x="0" y="0"/>
            <a:chExt cx="2400525" cy="7617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00525" cy="761740"/>
            </a:xfrm>
            <a:custGeom>
              <a:avLst/>
              <a:gdLst/>
              <a:ahLst/>
              <a:cxnLst/>
              <a:rect l="l" t="t" r="r" b="b"/>
              <a:pathLst>
                <a:path w="2400525" h="761740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16664"/>
                  </a:lnTo>
                  <a:cubicBezTo>
                    <a:pt x="2400525" y="728619"/>
                    <a:pt x="2395776" y="740084"/>
                    <a:pt x="2387323" y="748537"/>
                  </a:cubicBezTo>
                  <a:cubicBezTo>
                    <a:pt x="2378869" y="756991"/>
                    <a:pt x="2367404" y="761740"/>
                    <a:pt x="2355449" y="761740"/>
                  </a:cubicBezTo>
                  <a:lnTo>
                    <a:pt x="45076" y="761740"/>
                  </a:lnTo>
                  <a:cubicBezTo>
                    <a:pt x="20181" y="761740"/>
                    <a:pt x="0" y="741559"/>
                    <a:pt x="0" y="71666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23825"/>
              <a:ext cx="2400525" cy="8855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AC Soft Icecream"/>
                </a:rPr>
                <a:t>Morbillivirus - </a:t>
              </a:r>
              <a:r>
                <a:rPr lang="en-US" sz="3999" dirty="0" err="1">
                  <a:solidFill>
                    <a:srgbClr val="000000"/>
                  </a:solidFill>
                  <a:latin typeface="AC Soft Icecream"/>
                </a:rPr>
                <a:t>Masernvirus</a:t>
              </a:r>
              <a:endParaRPr lang="en-US" sz="3999" dirty="0">
                <a:solidFill>
                  <a:srgbClr val="000000"/>
                </a:solidFill>
                <a:latin typeface="AC Soft Icecream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56000" y="2551937"/>
            <a:ext cx="6048000" cy="3855600"/>
            <a:chOff x="0" y="0"/>
            <a:chExt cx="127498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74980" cy="812800"/>
            </a:xfrm>
            <a:custGeom>
              <a:avLst/>
              <a:gdLst/>
              <a:ahLst/>
              <a:cxnLst/>
              <a:rect l="l" t="t" r="r" b="b"/>
              <a:pathLst>
                <a:path w="1274980" h="81280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-6678" r="-6678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443217" y="6647398"/>
            <a:ext cx="6698316" cy="3696411"/>
            <a:chOff x="0" y="0"/>
            <a:chExt cx="2400525" cy="132471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00525" cy="1324710"/>
            </a:xfrm>
            <a:custGeom>
              <a:avLst/>
              <a:gdLst/>
              <a:ahLst/>
              <a:cxnLst/>
              <a:rect l="l" t="t" r="r" b="b"/>
              <a:pathLst>
                <a:path w="2400525" h="1324710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281946"/>
                  </a:lnTo>
                  <a:cubicBezTo>
                    <a:pt x="2400525" y="1293288"/>
                    <a:pt x="2396020" y="1304165"/>
                    <a:pt x="2388000" y="1312185"/>
                  </a:cubicBezTo>
                  <a:cubicBezTo>
                    <a:pt x="2379980" y="1320205"/>
                    <a:pt x="2369102" y="1324710"/>
                    <a:pt x="2357761" y="1324710"/>
                  </a:cubicBezTo>
                  <a:lnTo>
                    <a:pt x="42765" y="1324710"/>
                  </a:lnTo>
                  <a:cubicBezTo>
                    <a:pt x="31423" y="1324710"/>
                    <a:pt x="20545" y="1320205"/>
                    <a:pt x="12525" y="1312185"/>
                  </a:cubicBezTo>
                  <a:cubicBezTo>
                    <a:pt x="4506" y="1304165"/>
                    <a:pt x="0" y="1293288"/>
                    <a:pt x="0" y="1281946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FFDE5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85725"/>
              <a:ext cx="2400525" cy="1410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Es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verursacht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Masern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. Die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Symptome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treten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normalerweise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10–12 Tage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nach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der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Infektion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auf und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umfassen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zunächst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eine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laufende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Nase,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Husten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,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leichtes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Fieber</a:t>
              </a:r>
              <a:r>
                <a:rPr lang="en-US" sz="2400">
                  <a:solidFill>
                    <a:srgbClr val="000000"/>
                  </a:solidFill>
                  <a:latin typeface="AC Soft Icecream"/>
                </a:rPr>
                <a:t> und eine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Bindehautentzündung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. Es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verbreitet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sich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sehr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schnell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unter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Menschen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jeden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Alters.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00" y="0"/>
            <a:ext cx="7560000" cy="10692000"/>
            <a:chOff x="0" y="0"/>
            <a:chExt cx="2709333" cy="38317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3831772"/>
            </a:xfrm>
            <a:custGeom>
              <a:avLst/>
              <a:gdLst/>
              <a:ahLst/>
              <a:cxnLst/>
              <a:rect l="l" t="t" r="r" b="b"/>
              <a:pathLst>
                <a:path w="2709333" h="3831772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5714" y="214816"/>
            <a:ext cx="7168573" cy="10262369"/>
            <a:chOff x="0" y="0"/>
            <a:chExt cx="2569055" cy="36778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69055" cy="3677801"/>
            </a:xfrm>
            <a:custGeom>
              <a:avLst/>
              <a:gdLst/>
              <a:ahLst/>
              <a:cxnLst/>
              <a:rect l="l" t="t" r="r" b="b"/>
              <a:pathLst>
                <a:path w="2569055" h="3677801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3217" y="0"/>
            <a:ext cx="6698316" cy="2268000"/>
            <a:chOff x="0" y="0"/>
            <a:chExt cx="2400525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00525" cy="812800"/>
            </a:xfrm>
            <a:custGeom>
              <a:avLst/>
              <a:gdLst/>
              <a:ahLst/>
              <a:cxnLst/>
              <a:rect l="l" t="t" r="r" b="b"/>
              <a:pathLst>
                <a:path w="2400525" h="812800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400525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56000" y="2362172"/>
            <a:ext cx="6048000" cy="3855600"/>
            <a:chOff x="0" y="0"/>
            <a:chExt cx="127498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74980" cy="812800"/>
            </a:xfrm>
            <a:custGeom>
              <a:avLst/>
              <a:gdLst/>
              <a:ahLst/>
              <a:cxnLst/>
              <a:rect l="l" t="t" r="r" b="b"/>
              <a:pathLst>
                <a:path w="1274980" h="81280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t="-8823" b="-8823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430842" y="6311944"/>
            <a:ext cx="6698316" cy="3837168"/>
            <a:chOff x="0" y="0"/>
            <a:chExt cx="2400525" cy="137515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00525" cy="1375154"/>
            </a:xfrm>
            <a:custGeom>
              <a:avLst/>
              <a:gdLst/>
              <a:ahLst/>
              <a:cxnLst/>
              <a:rect l="l" t="t" r="r" b="b"/>
              <a:pathLst>
                <a:path w="2400525" h="1375154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332390"/>
                  </a:lnTo>
                  <a:cubicBezTo>
                    <a:pt x="2400525" y="1343732"/>
                    <a:pt x="2396020" y="1354609"/>
                    <a:pt x="2388000" y="1362629"/>
                  </a:cubicBezTo>
                  <a:cubicBezTo>
                    <a:pt x="2379980" y="1370649"/>
                    <a:pt x="2369102" y="1375154"/>
                    <a:pt x="2357761" y="1375154"/>
                  </a:cubicBezTo>
                  <a:lnTo>
                    <a:pt x="42765" y="1375154"/>
                  </a:lnTo>
                  <a:cubicBezTo>
                    <a:pt x="31423" y="1375154"/>
                    <a:pt x="20545" y="1370649"/>
                    <a:pt x="12525" y="1362629"/>
                  </a:cubicBezTo>
                  <a:cubicBezTo>
                    <a:pt x="4506" y="1354609"/>
                    <a:pt x="0" y="1343732"/>
                    <a:pt x="0" y="1332390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FFDE5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2400525" cy="14323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67"/>
                </a:lnSpc>
              </a:pP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Das Influenza-A-Virus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verursacht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eine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Infektion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der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Atemwege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, die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auch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als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Schweinegrippe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bezeichnet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wird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. Sie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geht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mit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Symptomen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wie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Fieber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,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Husten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,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Kopfschmerzen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und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Erschöpfung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einher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. Die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Impfung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und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eine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gute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Hygienepraxis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sind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der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beste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Schutz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gegen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das Virus.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430842" y="451787"/>
            <a:ext cx="6698316" cy="727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000000"/>
                </a:solidFill>
                <a:latin typeface="AC Soft Icecream"/>
              </a:rPr>
              <a:t>Ιnfluenza</a:t>
            </a:r>
            <a:r>
              <a:rPr lang="en-US" sz="3999" dirty="0">
                <a:solidFill>
                  <a:srgbClr val="000000"/>
                </a:solidFill>
                <a:latin typeface="AC Soft Icecream"/>
              </a:rPr>
              <a:t>-</a:t>
            </a:r>
            <a:r>
              <a:rPr lang="en-US" sz="3999" dirty="0" err="1">
                <a:solidFill>
                  <a:srgbClr val="000000"/>
                </a:solidFill>
                <a:latin typeface="AC Soft Icecream"/>
              </a:rPr>
              <a:t>Α</a:t>
            </a:r>
            <a:r>
              <a:rPr lang="en-US" sz="3999" dirty="0">
                <a:solidFill>
                  <a:srgbClr val="000000"/>
                </a:solidFill>
                <a:latin typeface="AC Soft Icecream"/>
              </a:rPr>
              <a:t>-Virus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560000" cy="10692000"/>
            <a:chOff x="0" y="0"/>
            <a:chExt cx="2709333" cy="38317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3831772"/>
            </a:xfrm>
            <a:custGeom>
              <a:avLst/>
              <a:gdLst/>
              <a:ahLst/>
              <a:cxnLst/>
              <a:rect l="l" t="t" r="r" b="b"/>
              <a:pathLst>
                <a:path w="2709333" h="3831772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5714" y="214816"/>
            <a:ext cx="7168573" cy="10262369"/>
            <a:chOff x="0" y="0"/>
            <a:chExt cx="2569055" cy="36778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69055" cy="3677801"/>
            </a:xfrm>
            <a:custGeom>
              <a:avLst/>
              <a:gdLst/>
              <a:ahLst/>
              <a:cxnLst/>
              <a:rect l="l" t="t" r="r" b="b"/>
              <a:pathLst>
                <a:path w="2569055" h="3677801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3217" y="0"/>
            <a:ext cx="6698316" cy="2268000"/>
            <a:chOff x="0" y="0"/>
            <a:chExt cx="2400525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00525" cy="812800"/>
            </a:xfrm>
            <a:custGeom>
              <a:avLst/>
              <a:gdLst/>
              <a:ahLst/>
              <a:cxnLst/>
              <a:rect l="l" t="t" r="r" b="b"/>
              <a:pathLst>
                <a:path w="2400525" h="812800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23825"/>
              <a:ext cx="2400525" cy="936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AC Soft Icecream"/>
                </a:rPr>
                <a:t>Hepatitis-B-Virus (HBV)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56000" y="2551937"/>
            <a:ext cx="6048000" cy="3855600"/>
            <a:chOff x="0" y="0"/>
            <a:chExt cx="127498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74980" cy="812800"/>
            </a:xfrm>
            <a:custGeom>
              <a:avLst/>
              <a:gdLst/>
              <a:ahLst/>
              <a:cxnLst/>
              <a:rect l="l" t="t" r="r" b="b"/>
              <a:pathLst>
                <a:path w="1274980" h="81280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-40230" t="-641" r="-33931" b="-5876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443217" y="6693287"/>
            <a:ext cx="6698316" cy="3610645"/>
            <a:chOff x="0" y="0"/>
            <a:chExt cx="2400525" cy="129397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00525" cy="1293974"/>
            </a:xfrm>
            <a:custGeom>
              <a:avLst/>
              <a:gdLst/>
              <a:ahLst/>
              <a:cxnLst/>
              <a:rect l="l" t="t" r="r" b="b"/>
              <a:pathLst>
                <a:path w="2400525" h="1293974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251209"/>
                  </a:lnTo>
                  <a:cubicBezTo>
                    <a:pt x="2400525" y="1262551"/>
                    <a:pt x="2396020" y="1273428"/>
                    <a:pt x="2388000" y="1281448"/>
                  </a:cubicBezTo>
                  <a:cubicBezTo>
                    <a:pt x="2379980" y="1289468"/>
                    <a:pt x="2369102" y="1293974"/>
                    <a:pt x="2357761" y="1293974"/>
                  </a:cubicBezTo>
                  <a:lnTo>
                    <a:pt x="42765" y="1293974"/>
                  </a:lnTo>
                  <a:cubicBezTo>
                    <a:pt x="31423" y="1293974"/>
                    <a:pt x="20545" y="1289468"/>
                    <a:pt x="12525" y="1281448"/>
                  </a:cubicBezTo>
                  <a:cubicBezTo>
                    <a:pt x="4506" y="1273428"/>
                    <a:pt x="0" y="1262551"/>
                    <a:pt x="0" y="1251209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FFDE5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95250"/>
              <a:ext cx="2400525" cy="13892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dirty="0">
                  <a:solidFill>
                    <a:srgbClr val="000000"/>
                  </a:solidFill>
                  <a:latin typeface="AC Soft Icecream"/>
                </a:rPr>
                <a:t> Virus, das die Leber </a:t>
              </a:r>
              <a:r>
                <a:rPr lang="en-US" sz="2999" dirty="0" err="1">
                  <a:solidFill>
                    <a:srgbClr val="000000"/>
                  </a:solidFill>
                  <a:latin typeface="AC Soft Icecream"/>
                </a:rPr>
                <a:t>befällt</a:t>
              </a:r>
              <a:r>
                <a:rPr lang="en-US" sz="2999" dirty="0">
                  <a:solidFill>
                    <a:srgbClr val="000000"/>
                  </a:solidFill>
                  <a:latin typeface="AC Soft Icecream"/>
                </a:rPr>
                <a:t> und </a:t>
              </a:r>
              <a:r>
                <a:rPr lang="en-US" sz="2999" dirty="0" err="1">
                  <a:solidFill>
                    <a:srgbClr val="000000"/>
                  </a:solidFill>
                  <a:latin typeface="AC Soft Icecream"/>
                </a:rPr>
                <a:t>Entzündungen</a:t>
              </a:r>
              <a:r>
                <a:rPr lang="en-US" sz="29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999" dirty="0" err="1">
                  <a:solidFill>
                    <a:srgbClr val="000000"/>
                  </a:solidFill>
                  <a:latin typeface="AC Soft Icecream"/>
                </a:rPr>
                <a:t>verursacht</a:t>
              </a:r>
              <a:r>
                <a:rPr lang="en-US" sz="2999" dirty="0">
                  <a:solidFill>
                    <a:srgbClr val="000000"/>
                  </a:solidFill>
                  <a:latin typeface="AC Soft Icecream"/>
                </a:rPr>
                <a:t>. Es </a:t>
              </a:r>
              <a:r>
                <a:rPr lang="en-US" sz="2999" dirty="0" err="1">
                  <a:solidFill>
                    <a:srgbClr val="000000"/>
                  </a:solidFill>
                  <a:latin typeface="AC Soft Icecream"/>
                </a:rPr>
                <a:t>wird</a:t>
              </a:r>
              <a:r>
                <a:rPr lang="en-US" sz="29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999" dirty="0" err="1">
                  <a:solidFill>
                    <a:srgbClr val="000000"/>
                  </a:solidFill>
                  <a:latin typeface="AC Soft Icecream"/>
                </a:rPr>
                <a:t>durch</a:t>
              </a:r>
              <a:r>
                <a:rPr lang="en-US" sz="29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999" dirty="0" err="1">
                  <a:solidFill>
                    <a:srgbClr val="000000"/>
                  </a:solidFill>
                  <a:latin typeface="AC Soft Icecream"/>
                </a:rPr>
                <a:t>Kontakt</a:t>
              </a:r>
              <a:r>
                <a:rPr lang="en-US" sz="29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999" dirty="0" err="1">
                  <a:solidFill>
                    <a:srgbClr val="000000"/>
                  </a:solidFill>
                  <a:latin typeface="AC Soft Icecream"/>
                </a:rPr>
                <a:t>mit</a:t>
              </a:r>
              <a:r>
                <a:rPr lang="en-US" sz="29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999" dirty="0" err="1">
                  <a:solidFill>
                    <a:srgbClr val="000000"/>
                  </a:solidFill>
                  <a:latin typeface="AC Soft Icecream"/>
                </a:rPr>
                <a:t>kontaminierten</a:t>
              </a:r>
              <a:r>
                <a:rPr lang="en-US" sz="29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999" dirty="0" err="1">
                  <a:solidFill>
                    <a:srgbClr val="000000"/>
                  </a:solidFill>
                  <a:latin typeface="AC Soft Icecream"/>
                </a:rPr>
                <a:t>Körperflüssigkeiten</a:t>
              </a:r>
              <a:r>
                <a:rPr lang="en-US" sz="29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999" dirty="0" err="1">
                  <a:solidFill>
                    <a:srgbClr val="000000"/>
                  </a:solidFill>
                  <a:latin typeface="AC Soft Icecream"/>
                </a:rPr>
                <a:t>übertragen</a:t>
              </a:r>
              <a:r>
                <a:rPr lang="en-US" sz="2999" dirty="0">
                  <a:solidFill>
                    <a:srgbClr val="000000"/>
                  </a:solidFill>
                  <a:latin typeface="AC Soft Icecream"/>
                </a:rPr>
                <a:t>. Zu den </a:t>
              </a:r>
              <a:r>
                <a:rPr lang="en-US" sz="2999" dirty="0" err="1">
                  <a:solidFill>
                    <a:srgbClr val="000000"/>
                  </a:solidFill>
                  <a:latin typeface="AC Soft Icecream"/>
                </a:rPr>
                <a:t>Symptomen</a:t>
              </a:r>
              <a:r>
                <a:rPr lang="en-US" sz="29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999" dirty="0" err="1">
                  <a:solidFill>
                    <a:srgbClr val="000000"/>
                  </a:solidFill>
                  <a:latin typeface="AC Soft Icecream"/>
                </a:rPr>
                <a:t>gehören</a:t>
              </a:r>
              <a:r>
                <a:rPr lang="en-US" sz="29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999" dirty="0" err="1">
                  <a:solidFill>
                    <a:srgbClr val="000000"/>
                  </a:solidFill>
                  <a:latin typeface="AC Soft Icecream"/>
                </a:rPr>
                <a:t>Gelbsucht</a:t>
              </a:r>
              <a:r>
                <a:rPr lang="en-US" sz="2999" dirty="0">
                  <a:solidFill>
                    <a:srgbClr val="000000"/>
                  </a:solidFill>
                  <a:latin typeface="AC Soft Icecream"/>
                </a:rPr>
                <a:t>, </a:t>
              </a:r>
              <a:r>
                <a:rPr lang="en-US" sz="2999" dirty="0" err="1">
                  <a:solidFill>
                    <a:srgbClr val="000000"/>
                  </a:solidFill>
                  <a:latin typeface="AC Soft Icecream"/>
                </a:rPr>
                <a:t>dunkler</a:t>
              </a:r>
              <a:r>
                <a:rPr lang="en-US" sz="29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999" dirty="0" err="1">
                  <a:solidFill>
                    <a:srgbClr val="000000"/>
                  </a:solidFill>
                  <a:latin typeface="AC Soft Icecream"/>
                </a:rPr>
                <a:t>Urin</a:t>
              </a:r>
              <a:r>
                <a:rPr lang="en-US" sz="2999" dirty="0">
                  <a:solidFill>
                    <a:srgbClr val="000000"/>
                  </a:solidFill>
                  <a:latin typeface="AC Soft Icecream"/>
                </a:rPr>
                <a:t> und </a:t>
              </a:r>
              <a:r>
                <a:rPr lang="en-US" sz="2999" dirty="0" err="1">
                  <a:solidFill>
                    <a:srgbClr val="000000"/>
                  </a:solidFill>
                  <a:latin typeface="AC Soft Icecream"/>
                </a:rPr>
                <a:t>Müdigkeit</a:t>
              </a:r>
              <a:r>
                <a:rPr lang="en-US" sz="2999" dirty="0">
                  <a:solidFill>
                    <a:srgbClr val="000000"/>
                  </a:solidFill>
                  <a:latin typeface="AC Soft Icecream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560000" cy="10692000"/>
            <a:chOff x="0" y="0"/>
            <a:chExt cx="2709333" cy="38317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3831772"/>
            </a:xfrm>
            <a:custGeom>
              <a:avLst/>
              <a:gdLst/>
              <a:ahLst/>
              <a:cxnLst/>
              <a:rect l="l" t="t" r="r" b="b"/>
              <a:pathLst>
                <a:path w="2709333" h="3831772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5714" y="214816"/>
            <a:ext cx="7168573" cy="10262369"/>
            <a:chOff x="0" y="0"/>
            <a:chExt cx="2569055" cy="36778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69055" cy="3677801"/>
            </a:xfrm>
            <a:custGeom>
              <a:avLst/>
              <a:gdLst/>
              <a:ahLst/>
              <a:cxnLst/>
              <a:rect l="l" t="t" r="r" b="b"/>
              <a:pathLst>
                <a:path w="2569055" h="3677801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3217" y="0"/>
            <a:ext cx="6698316" cy="2268000"/>
            <a:chOff x="0" y="0"/>
            <a:chExt cx="2400525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00525" cy="812800"/>
            </a:xfrm>
            <a:custGeom>
              <a:avLst/>
              <a:gdLst/>
              <a:ahLst/>
              <a:cxnLst/>
              <a:rect l="l" t="t" r="r" b="b"/>
              <a:pathLst>
                <a:path w="2400525" h="812800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23825"/>
              <a:ext cx="2400525" cy="936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AC Soft Icecream"/>
                </a:rPr>
                <a:t>Hepatitis-A-Virus (HΑV)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56000" y="2551937"/>
            <a:ext cx="6048000" cy="3855600"/>
            <a:chOff x="0" y="0"/>
            <a:chExt cx="127498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74980" cy="812800"/>
            </a:xfrm>
            <a:custGeom>
              <a:avLst/>
              <a:gdLst/>
              <a:ahLst/>
              <a:cxnLst/>
              <a:rect l="l" t="t" r="r" b="b"/>
              <a:pathLst>
                <a:path w="1274980" h="81280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-40230" t="-641" r="-33931" b="-5876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443217" y="6693287"/>
            <a:ext cx="6698316" cy="3487353"/>
            <a:chOff x="0" y="0"/>
            <a:chExt cx="2400525" cy="124978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00525" cy="1249788"/>
            </a:xfrm>
            <a:custGeom>
              <a:avLst/>
              <a:gdLst/>
              <a:ahLst/>
              <a:cxnLst/>
              <a:rect l="l" t="t" r="r" b="b"/>
              <a:pathLst>
                <a:path w="2400525" h="1249788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207024"/>
                  </a:lnTo>
                  <a:cubicBezTo>
                    <a:pt x="2400525" y="1218366"/>
                    <a:pt x="2396020" y="1229243"/>
                    <a:pt x="2388000" y="1237263"/>
                  </a:cubicBezTo>
                  <a:cubicBezTo>
                    <a:pt x="2379980" y="1245283"/>
                    <a:pt x="2369102" y="1249788"/>
                    <a:pt x="2357761" y="1249788"/>
                  </a:cubicBezTo>
                  <a:lnTo>
                    <a:pt x="42765" y="1249788"/>
                  </a:lnTo>
                  <a:cubicBezTo>
                    <a:pt x="31423" y="1249788"/>
                    <a:pt x="20545" y="1245283"/>
                    <a:pt x="12525" y="1237263"/>
                  </a:cubicBezTo>
                  <a:cubicBezTo>
                    <a:pt x="4506" y="1229243"/>
                    <a:pt x="0" y="1218366"/>
                    <a:pt x="0" y="1207024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FFDE5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95250"/>
              <a:ext cx="2400525" cy="13450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99"/>
                </a:lnSpc>
              </a:pPr>
              <a:r>
                <a:rPr lang="en-US" sz="2999" dirty="0">
                  <a:solidFill>
                    <a:srgbClr val="000000"/>
                  </a:solidFill>
                  <a:latin typeface="AC Soft Icecream"/>
                </a:rPr>
                <a:t>Virus, das die Leber </a:t>
              </a:r>
              <a:r>
                <a:rPr lang="en-US" sz="2999" dirty="0" err="1">
                  <a:solidFill>
                    <a:srgbClr val="000000"/>
                  </a:solidFill>
                  <a:latin typeface="AC Soft Icecream"/>
                </a:rPr>
                <a:t>befällt</a:t>
              </a:r>
              <a:r>
                <a:rPr lang="en-US" sz="2999" dirty="0">
                  <a:solidFill>
                    <a:srgbClr val="000000"/>
                  </a:solidFill>
                  <a:latin typeface="AC Soft Icecream"/>
                </a:rPr>
                <a:t> und </a:t>
              </a:r>
              <a:r>
                <a:rPr lang="en-US" sz="2999" dirty="0" err="1">
                  <a:solidFill>
                    <a:srgbClr val="000000"/>
                  </a:solidFill>
                  <a:latin typeface="AC Soft Icecream"/>
                </a:rPr>
                <a:t>Entzündungen</a:t>
              </a:r>
              <a:r>
                <a:rPr lang="en-US" sz="29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999" dirty="0" err="1">
                  <a:solidFill>
                    <a:srgbClr val="000000"/>
                  </a:solidFill>
                  <a:latin typeface="AC Soft Icecream"/>
                </a:rPr>
                <a:t>verursacht</a:t>
              </a:r>
              <a:r>
                <a:rPr lang="en-US" sz="2999" dirty="0">
                  <a:solidFill>
                    <a:srgbClr val="000000"/>
                  </a:solidFill>
                  <a:latin typeface="AC Soft Icecream"/>
                </a:rPr>
                <a:t>. Die </a:t>
              </a:r>
              <a:r>
                <a:rPr lang="en-US" sz="2999" dirty="0" err="1">
                  <a:solidFill>
                    <a:srgbClr val="000000"/>
                  </a:solidFill>
                  <a:latin typeface="AC Soft Icecream"/>
                </a:rPr>
                <a:t>Krankheit</a:t>
              </a:r>
              <a:r>
                <a:rPr lang="en-US" sz="29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999" dirty="0" err="1">
                  <a:solidFill>
                    <a:srgbClr val="000000"/>
                  </a:solidFill>
                  <a:latin typeface="AC Soft Icecream"/>
                </a:rPr>
                <a:t>kann</a:t>
              </a:r>
              <a:r>
                <a:rPr lang="en-US" sz="29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999" dirty="0" err="1">
                  <a:solidFill>
                    <a:srgbClr val="000000"/>
                  </a:solidFill>
                  <a:latin typeface="AC Soft Icecream"/>
                </a:rPr>
                <a:t>Müdigkeit</a:t>
              </a:r>
              <a:r>
                <a:rPr lang="en-US" sz="2999" dirty="0">
                  <a:solidFill>
                    <a:srgbClr val="000000"/>
                  </a:solidFill>
                  <a:latin typeface="AC Soft Icecream"/>
                </a:rPr>
                <a:t>, </a:t>
              </a:r>
              <a:r>
                <a:rPr lang="en-US" sz="2999" dirty="0" err="1">
                  <a:solidFill>
                    <a:srgbClr val="000000"/>
                  </a:solidFill>
                  <a:latin typeface="AC Soft Icecream"/>
                </a:rPr>
                <a:t>Fieber</a:t>
              </a:r>
              <a:r>
                <a:rPr lang="en-US" sz="2999" dirty="0">
                  <a:solidFill>
                    <a:srgbClr val="000000"/>
                  </a:solidFill>
                  <a:latin typeface="AC Soft Icecream"/>
                </a:rPr>
                <a:t>, </a:t>
              </a:r>
              <a:r>
                <a:rPr lang="en-US" sz="2999" dirty="0" err="1">
                  <a:solidFill>
                    <a:srgbClr val="000000"/>
                  </a:solidFill>
                  <a:latin typeface="AC Soft Icecream"/>
                </a:rPr>
                <a:t>Verstopfung</a:t>
              </a:r>
              <a:r>
                <a:rPr lang="en-US" sz="2999" dirty="0">
                  <a:solidFill>
                    <a:srgbClr val="000000"/>
                  </a:solidFill>
                  <a:latin typeface="AC Soft Icecream"/>
                </a:rPr>
                <a:t> und </a:t>
              </a:r>
              <a:r>
                <a:rPr lang="en-US" sz="2999" dirty="0" err="1">
                  <a:solidFill>
                    <a:srgbClr val="000000"/>
                  </a:solidFill>
                  <a:latin typeface="AC Soft Icecream"/>
                </a:rPr>
                <a:t>Appetitlosigkeit</a:t>
              </a:r>
              <a:r>
                <a:rPr lang="en-US" sz="29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999" dirty="0" err="1">
                  <a:solidFill>
                    <a:srgbClr val="000000"/>
                  </a:solidFill>
                  <a:latin typeface="AC Soft Icecream"/>
                </a:rPr>
                <a:t>hervorrufen</a:t>
              </a:r>
              <a:r>
                <a:rPr lang="en-US" sz="2999" dirty="0">
                  <a:solidFill>
                    <a:srgbClr val="000000"/>
                  </a:solidFill>
                  <a:latin typeface="AC Soft Icecream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560000" cy="10692000"/>
            <a:chOff x="0" y="0"/>
            <a:chExt cx="2709333" cy="38317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3831772"/>
            </a:xfrm>
            <a:custGeom>
              <a:avLst/>
              <a:gdLst/>
              <a:ahLst/>
              <a:cxnLst/>
              <a:rect l="l" t="t" r="r" b="b"/>
              <a:pathLst>
                <a:path w="2709333" h="3831772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5714" y="214816"/>
            <a:ext cx="7168573" cy="10262369"/>
            <a:chOff x="0" y="0"/>
            <a:chExt cx="2569055" cy="36778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69055" cy="3677801"/>
            </a:xfrm>
            <a:custGeom>
              <a:avLst/>
              <a:gdLst/>
              <a:ahLst/>
              <a:cxnLst/>
              <a:rect l="l" t="t" r="r" b="b"/>
              <a:pathLst>
                <a:path w="2569055" h="3677801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3217" y="0"/>
            <a:ext cx="6698316" cy="2268000"/>
            <a:chOff x="0" y="0"/>
            <a:chExt cx="2400525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00525" cy="812800"/>
            </a:xfrm>
            <a:custGeom>
              <a:avLst/>
              <a:gdLst/>
              <a:ahLst/>
              <a:cxnLst/>
              <a:rect l="l" t="t" r="r" b="b"/>
              <a:pathLst>
                <a:path w="2400525" h="812800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23825"/>
              <a:ext cx="2400525" cy="936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spc="-79" dirty="0">
                  <a:solidFill>
                    <a:srgbClr val="000000"/>
                  </a:solidFill>
                  <a:latin typeface="AC Soft Icecream"/>
                </a:rPr>
                <a:t>Humane </a:t>
              </a:r>
              <a:r>
                <a:rPr lang="en-US" sz="3999" spc="-79" dirty="0" err="1">
                  <a:solidFill>
                    <a:srgbClr val="000000"/>
                  </a:solidFill>
                  <a:latin typeface="AC Soft Icecream"/>
                </a:rPr>
                <a:t>Papillomaviren</a:t>
              </a:r>
              <a:r>
                <a:rPr lang="en-US" sz="3999" spc="-79" dirty="0">
                  <a:solidFill>
                    <a:srgbClr val="000000"/>
                  </a:solidFill>
                  <a:latin typeface="AC Soft Icecream"/>
                </a:rPr>
                <a:t>   </a:t>
              </a:r>
            </a:p>
            <a:p>
              <a:pPr algn="ctr">
                <a:lnSpc>
                  <a:spcPts val="55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AC Soft Icecream"/>
                </a:rPr>
                <a:t>(HPV)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56000" y="2551937"/>
            <a:ext cx="6048000" cy="3855600"/>
            <a:chOff x="0" y="0"/>
            <a:chExt cx="127498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74980" cy="812800"/>
            </a:xfrm>
            <a:custGeom>
              <a:avLst/>
              <a:gdLst/>
              <a:ahLst/>
              <a:cxnLst/>
              <a:rect l="l" t="t" r="r" b="b"/>
              <a:pathLst>
                <a:path w="1274980" h="81280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t="-108" b="-108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443217" y="6693287"/>
            <a:ext cx="6698316" cy="3453829"/>
            <a:chOff x="0" y="0"/>
            <a:chExt cx="2400525" cy="123777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00525" cy="1237774"/>
            </a:xfrm>
            <a:custGeom>
              <a:avLst/>
              <a:gdLst/>
              <a:ahLst/>
              <a:cxnLst/>
              <a:rect l="l" t="t" r="r" b="b"/>
              <a:pathLst>
                <a:path w="2400525" h="1237774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195010"/>
                  </a:lnTo>
                  <a:cubicBezTo>
                    <a:pt x="2400525" y="1206351"/>
                    <a:pt x="2396020" y="1217229"/>
                    <a:pt x="2388000" y="1225249"/>
                  </a:cubicBezTo>
                  <a:cubicBezTo>
                    <a:pt x="2379980" y="1233269"/>
                    <a:pt x="2369102" y="1237774"/>
                    <a:pt x="2357761" y="1237774"/>
                  </a:cubicBezTo>
                  <a:lnTo>
                    <a:pt x="42765" y="1237774"/>
                  </a:lnTo>
                  <a:cubicBezTo>
                    <a:pt x="31423" y="1237774"/>
                    <a:pt x="20545" y="1233269"/>
                    <a:pt x="12525" y="1225249"/>
                  </a:cubicBezTo>
                  <a:cubicBezTo>
                    <a:pt x="4506" y="1217229"/>
                    <a:pt x="0" y="1206351"/>
                    <a:pt x="0" y="1195010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FFDE5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de-DE" dirty="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85725"/>
              <a:ext cx="2400525" cy="13234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 Virus, das die Haut und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Schleimhäute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 von Menschen und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einigen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Tieren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infiziert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. Es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wird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hauptsächlich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sexuell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durch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direkten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Kontakt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mit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einer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infizierten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 Person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übertragen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. Es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kann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Gebärmutterhalskrebs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verursachen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560000" cy="10692000"/>
            <a:chOff x="0" y="0"/>
            <a:chExt cx="2709333" cy="38317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3831772"/>
            </a:xfrm>
            <a:custGeom>
              <a:avLst/>
              <a:gdLst/>
              <a:ahLst/>
              <a:cxnLst/>
              <a:rect l="l" t="t" r="r" b="b"/>
              <a:pathLst>
                <a:path w="2709333" h="3831772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5714" y="214816"/>
            <a:ext cx="7168573" cy="10262369"/>
            <a:chOff x="0" y="0"/>
            <a:chExt cx="2569055" cy="36778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69055" cy="3677801"/>
            </a:xfrm>
            <a:custGeom>
              <a:avLst/>
              <a:gdLst/>
              <a:ahLst/>
              <a:cxnLst/>
              <a:rect l="l" t="t" r="r" b="b"/>
              <a:pathLst>
                <a:path w="2569055" h="3677801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3217" y="0"/>
            <a:ext cx="6698316" cy="1940625"/>
            <a:chOff x="0" y="0"/>
            <a:chExt cx="2400525" cy="69547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00525" cy="695476"/>
            </a:xfrm>
            <a:custGeom>
              <a:avLst/>
              <a:gdLst/>
              <a:ahLst/>
              <a:cxnLst/>
              <a:rect l="l" t="t" r="r" b="b"/>
              <a:pathLst>
                <a:path w="2400525" h="695476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50400"/>
                  </a:lnTo>
                  <a:cubicBezTo>
                    <a:pt x="2400525" y="662355"/>
                    <a:pt x="2395776" y="673820"/>
                    <a:pt x="2387323" y="682274"/>
                  </a:cubicBezTo>
                  <a:cubicBezTo>
                    <a:pt x="2378869" y="690727"/>
                    <a:pt x="2367404" y="695476"/>
                    <a:pt x="2355449" y="695476"/>
                  </a:cubicBezTo>
                  <a:lnTo>
                    <a:pt x="45076" y="695476"/>
                  </a:lnTo>
                  <a:cubicBezTo>
                    <a:pt x="20181" y="695476"/>
                    <a:pt x="0" y="675295"/>
                    <a:pt x="0" y="650400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23825"/>
              <a:ext cx="2400525" cy="8193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spc="83" dirty="0" err="1">
                  <a:solidFill>
                    <a:srgbClr val="000000"/>
                  </a:solidFill>
                  <a:latin typeface="AC Soft Icecream"/>
                </a:rPr>
                <a:t>Εbolavirus</a:t>
              </a:r>
              <a:endParaRPr lang="en-US" sz="3999" spc="83" dirty="0">
                <a:solidFill>
                  <a:srgbClr val="000000"/>
                </a:solidFill>
                <a:latin typeface="AC Soft Icecream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56000" y="2389156"/>
            <a:ext cx="6048000" cy="3855600"/>
            <a:chOff x="0" y="0"/>
            <a:chExt cx="127498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74980" cy="812800"/>
            </a:xfrm>
            <a:custGeom>
              <a:avLst/>
              <a:gdLst/>
              <a:ahLst/>
              <a:cxnLst/>
              <a:rect l="l" t="t" r="r" b="b"/>
              <a:pathLst>
                <a:path w="1274980" h="81280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t="-9215" b="-9215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443217" y="6469397"/>
            <a:ext cx="6698316" cy="3829787"/>
            <a:chOff x="0" y="0"/>
            <a:chExt cx="2400525" cy="137250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00525" cy="1372509"/>
            </a:xfrm>
            <a:custGeom>
              <a:avLst/>
              <a:gdLst/>
              <a:ahLst/>
              <a:cxnLst/>
              <a:rect l="l" t="t" r="r" b="b"/>
              <a:pathLst>
                <a:path w="2400525" h="1372509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329744"/>
                  </a:lnTo>
                  <a:cubicBezTo>
                    <a:pt x="2400525" y="1341086"/>
                    <a:pt x="2396020" y="1351964"/>
                    <a:pt x="2388000" y="1359984"/>
                  </a:cubicBezTo>
                  <a:cubicBezTo>
                    <a:pt x="2379980" y="1368004"/>
                    <a:pt x="2369102" y="1372509"/>
                    <a:pt x="2357761" y="1372509"/>
                  </a:cubicBezTo>
                  <a:lnTo>
                    <a:pt x="42765" y="1372509"/>
                  </a:lnTo>
                  <a:cubicBezTo>
                    <a:pt x="31423" y="1372509"/>
                    <a:pt x="20545" y="1368004"/>
                    <a:pt x="12525" y="1359984"/>
                  </a:cubicBezTo>
                  <a:cubicBezTo>
                    <a:pt x="4506" y="1351964"/>
                    <a:pt x="0" y="1341086"/>
                    <a:pt x="0" y="1329744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FFDE5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85725"/>
              <a:ext cx="2400525" cy="14582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59"/>
                </a:lnSpc>
              </a:pPr>
              <a:r>
                <a:rPr lang="en-US" sz="2899" dirty="0">
                  <a:solidFill>
                    <a:srgbClr val="000000"/>
                  </a:solidFill>
                  <a:latin typeface="AC Soft Icecream"/>
                </a:rPr>
                <a:t>Virus, das 1976 in der </a:t>
              </a:r>
              <a:r>
                <a:rPr lang="en-US" sz="2899" dirty="0" err="1">
                  <a:solidFill>
                    <a:srgbClr val="000000"/>
                  </a:solidFill>
                  <a:latin typeface="AC Soft Icecream"/>
                </a:rPr>
                <a:t>Nähe</a:t>
              </a:r>
              <a:r>
                <a:rPr lang="en-US" sz="2899" dirty="0">
                  <a:solidFill>
                    <a:srgbClr val="000000"/>
                  </a:solidFill>
                  <a:latin typeface="AC Soft Icecream"/>
                </a:rPr>
                <a:t> des </a:t>
              </a:r>
              <a:r>
                <a:rPr lang="en-US" sz="2899" dirty="0" err="1">
                  <a:solidFill>
                    <a:srgbClr val="000000"/>
                  </a:solidFill>
                  <a:latin typeface="AC Soft Icecream"/>
                </a:rPr>
                <a:t>Flusses</a:t>
              </a:r>
              <a:r>
                <a:rPr lang="en-US" sz="2899" dirty="0">
                  <a:solidFill>
                    <a:srgbClr val="000000"/>
                  </a:solidFill>
                  <a:latin typeface="AC Soft Icecream"/>
                </a:rPr>
                <a:t> Ebola in der </a:t>
              </a:r>
              <a:r>
                <a:rPr lang="en-US" sz="2899" dirty="0" err="1">
                  <a:solidFill>
                    <a:srgbClr val="000000"/>
                  </a:solidFill>
                  <a:latin typeface="AC Soft Icecream"/>
                </a:rPr>
                <a:t>Demokratischen</a:t>
              </a:r>
              <a:r>
                <a:rPr lang="en-US" sz="2899" dirty="0">
                  <a:solidFill>
                    <a:srgbClr val="000000"/>
                  </a:solidFill>
                  <a:latin typeface="AC Soft Icecream"/>
                </a:rPr>
                <a:t> Republik Kongo </a:t>
              </a:r>
              <a:r>
                <a:rPr lang="en-US" sz="2899" dirty="0" err="1">
                  <a:solidFill>
                    <a:srgbClr val="000000"/>
                  </a:solidFill>
                  <a:latin typeface="AC Soft Icecream"/>
                </a:rPr>
                <a:t>entdeckt</a:t>
              </a:r>
              <a:r>
                <a:rPr lang="en-US" sz="28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899" dirty="0" err="1">
                  <a:solidFill>
                    <a:srgbClr val="000000"/>
                  </a:solidFill>
                  <a:latin typeface="AC Soft Icecream"/>
                </a:rPr>
                <a:t>wurde</a:t>
              </a:r>
              <a:r>
                <a:rPr lang="en-US" sz="2899" dirty="0">
                  <a:solidFill>
                    <a:srgbClr val="000000"/>
                  </a:solidFill>
                  <a:latin typeface="AC Soft Icecream"/>
                </a:rPr>
                <a:t>. Es </a:t>
              </a:r>
              <a:r>
                <a:rPr lang="en-US" sz="2899" dirty="0" err="1">
                  <a:solidFill>
                    <a:srgbClr val="000000"/>
                  </a:solidFill>
                  <a:latin typeface="AC Soft Icecream"/>
                </a:rPr>
                <a:t>verursacht</a:t>
              </a:r>
              <a:r>
                <a:rPr lang="en-US" sz="2899" dirty="0">
                  <a:solidFill>
                    <a:srgbClr val="000000"/>
                  </a:solidFill>
                  <a:latin typeface="AC Soft Icecream"/>
                </a:rPr>
                <a:t> das Ebola-</a:t>
              </a:r>
              <a:r>
                <a:rPr lang="en-US" sz="2899" dirty="0" err="1">
                  <a:solidFill>
                    <a:srgbClr val="000000"/>
                  </a:solidFill>
                  <a:latin typeface="AC Soft Icecream"/>
                </a:rPr>
                <a:t>hämorrhagisches</a:t>
              </a:r>
              <a:r>
                <a:rPr lang="en-US" sz="28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899" dirty="0" err="1">
                  <a:solidFill>
                    <a:srgbClr val="000000"/>
                  </a:solidFill>
                  <a:latin typeface="AC Soft Icecream"/>
                </a:rPr>
                <a:t>Fieber</a:t>
              </a:r>
              <a:r>
                <a:rPr lang="en-US" sz="28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899" dirty="0" err="1">
                  <a:solidFill>
                    <a:srgbClr val="000000"/>
                  </a:solidFill>
                  <a:latin typeface="AC Soft Icecream"/>
                </a:rPr>
                <a:t>bei</a:t>
              </a:r>
              <a:r>
                <a:rPr lang="en-US" sz="2899" dirty="0">
                  <a:solidFill>
                    <a:srgbClr val="000000"/>
                  </a:solidFill>
                  <a:latin typeface="AC Soft Icecream"/>
                </a:rPr>
                <a:t> Menschen und </a:t>
              </a:r>
              <a:r>
                <a:rPr lang="en-US" sz="2899" dirty="0" err="1">
                  <a:solidFill>
                    <a:srgbClr val="000000"/>
                  </a:solidFill>
                  <a:latin typeface="AC Soft Icecream"/>
                </a:rPr>
                <a:t>anderen</a:t>
              </a:r>
              <a:r>
                <a:rPr lang="en-US" sz="28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899" dirty="0" err="1">
                  <a:solidFill>
                    <a:srgbClr val="000000"/>
                  </a:solidFill>
                  <a:latin typeface="AC Soft Icecream"/>
                </a:rPr>
                <a:t>Säugetieren</a:t>
              </a:r>
              <a:r>
                <a:rPr lang="en-US" sz="2899" dirty="0">
                  <a:solidFill>
                    <a:srgbClr val="000000"/>
                  </a:solidFill>
                  <a:latin typeface="AC Soft Icecream"/>
                </a:rPr>
                <a:t>. Die </a:t>
              </a:r>
              <a:r>
                <a:rPr lang="en-US" sz="2899" dirty="0" err="1">
                  <a:solidFill>
                    <a:srgbClr val="000000"/>
                  </a:solidFill>
                  <a:latin typeface="AC Soft Icecream"/>
                </a:rPr>
                <a:t>ersten</a:t>
              </a:r>
              <a:r>
                <a:rPr lang="en-US" sz="28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899" dirty="0" err="1">
                  <a:solidFill>
                    <a:srgbClr val="000000"/>
                  </a:solidFill>
                  <a:latin typeface="AC Soft Icecream"/>
                </a:rPr>
                <a:t>Symptome</a:t>
              </a:r>
              <a:r>
                <a:rPr lang="en-US" sz="28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899" dirty="0" err="1">
                  <a:solidFill>
                    <a:srgbClr val="000000"/>
                  </a:solidFill>
                  <a:latin typeface="AC Soft Icecream"/>
                </a:rPr>
                <a:t>sind</a:t>
              </a:r>
              <a:r>
                <a:rPr lang="en-US" sz="28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899" dirty="0" err="1">
                  <a:solidFill>
                    <a:srgbClr val="000000"/>
                  </a:solidFill>
                  <a:latin typeface="AC Soft Icecream"/>
                </a:rPr>
                <a:t>Fieber</a:t>
              </a:r>
              <a:r>
                <a:rPr lang="en-US" sz="2899" dirty="0">
                  <a:solidFill>
                    <a:srgbClr val="000000"/>
                  </a:solidFill>
                  <a:latin typeface="AC Soft Icecream"/>
                </a:rPr>
                <a:t>, </a:t>
              </a:r>
              <a:r>
                <a:rPr lang="en-US" sz="2899" dirty="0" err="1">
                  <a:solidFill>
                    <a:srgbClr val="000000"/>
                  </a:solidFill>
                  <a:latin typeface="AC Soft Icecream"/>
                </a:rPr>
                <a:t>Kopfschmerzen</a:t>
              </a:r>
              <a:r>
                <a:rPr lang="en-US" sz="2899" dirty="0">
                  <a:solidFill>
                    <a:srgbClr val="000000"/>
                  </a:solidFill>
                  <a:latin typeface="AC Soft Icecream"/>
                </a:rPr>
                <a:t> und </a:t>
              </a:r>
              <a:r>
                <a:rPr lang="en-US" sz="2899" dirty="0" err="1">
                  <a:solidFill>
                    <a:srgbClr val="000000"/>
                  </a:solidFill>
                  <a:latin typeface="AC Soft Icecream"/>
                </a:rPr>
                <a:t>Muskelschmerzen</a:t>
              </a:r>
              <a:r>
                <a:rPr lang="en-US" sz="2899" dirty="0">
                  <a:solidFill>
                    <a:srgbClr val="000000"/>
                  </a:solidFill>
                  <a:latin typeface="AC Soft Icecream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560000" cy="10692000"/>
            <a:chOff x="0" y="0"/>
            <a:chExt cx="2709333" cy="38317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3831772"/>
            </a:xfrm>
            <a:custGeom>
              <a:avLst/>
              <a:gdLst/>
              <a:ahLst/>
              <a:cxnLst/>
              <a:rect l="l" t="t" r="r" b="b"/>
              <a:pathLst>
                <a:path w="2709333" h="3831772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5714" y="214816"/>
            <a:ext cx="7168573" cy="10262369"/>
            <a:chOff x="0" y="0"/>
            <a:chExt cx="2569055" cy="36778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69055" cy="3677801"/>
            </a:xfrm>
            <a:custGeom>
              <a:avLst/>
              <a:gdLst/>
              <a:ahLst/>
              <a:cxnLst/>
              <a:rect l="l" t="t" r="r" b="b"/>
              <a:pathLst>
                <a:path w="2569055" h="3677801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3217" y="0"/>
            <a:ext cx="6698316" cy="2268000"/>
            <a:chOff x="0" y="0"/>
            <a:chExt cx="2400525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00525" cy="812800"/>
            </a:xfrm>
            <a:custGeom>
              <a:avLst/>
              <a:gdLst/>
              <a:ahLst/>
              <a:cxnLst/>
              <a:rect l="l" t="t" r="r" b="b"/>
              <a:pathLst>
                <a:path w="2400525" h="812800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23825"/>
              <a:ext cx="2400525" cy="936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dirty="0" err="1">
                  <a:solidFill>
                    <a:srgbClr val="000000"/>
                  </a:solidFill>
                  <a:latin typeface="AC Soft Icecream"/>
                </a:rPr>
                <a:t>Mumpsvirus</a:t>
              </a:r>
              <a:endParaRPr lang="en-US" sz="3999" dirty="0">
                <a:solidFill>
                  <a:srgbClr val="000000"/>
                </a:solidFill>
                <a:latin typeface="AC Soft Icecream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56000" y="2551937"/>
            <a:ext cx="6048000" cy="3855600"/>
            <a:chOff x="0" y="0"/>
            <a:chExt cx="127498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74980" cy="812800"/>
            </a:xfrm>
            <a:custGeom>
              <a:avLst/>
              <a:gdLst/>
              <a:ahLst/>
              <a:cxnLst/>
              <a:rect l="l" t="t" r="r" b="b"/>
              <a:pathLst>
                <a:path w="1274980" h="81280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t="-8823" r="-45950" b="-62882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443217" y="6647398"/>
            <a:ext cx="6698316" cy="3288602"/>
            <a:chOff x="0" y="0"/>
            <a:chExt cx="2400525" cy="117856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00525" cy="1178561"/>
            </a:xfrm>
            <a:custGeom>
              <a:avLst/>
              <a:gdLst/>
              <a:ahLst/>
              <a:cxnLst/>
              <a:rect l="l" t="t" r="r" b="b"/>
              <a:pathLst>
                <a:path w="2400525" h="1178561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135796"/>
                  </a:lnTo>
                  <a:cubicBezTo>
                    <a:pt x="2400525" y="1147138"/>
                    <a:pt x="2396020" y="1158015"/>
                    <a:pt x="2388000" y="1166035"/>
                  </a:cubicBezTo>
                  <a:cubicBezTo>
                    <a:pt x="2379980" y="1174055"/>
                    <a:pt x="2369102" y="1178561"/>
                    <a:pt x="2357761" y="1178561"/>
                  </a:cubicBezTo>
                  <a:lnTo>
                    <a:pt x="42765" y="1178561"/>
                  </a:lnTo>
                  <a:cubicBezTo>
                    <a:pt x="31423" y="1178561"/>
                    <a:pt x="20545" y="1174055"/>
                    <a:pt x="12525" y="1166035"/>
                  </a:cubicBezTo>
                  <a:cubicBezTo>
                    <a:pt x="4506" y="1158015"/>
                    <a:pt x="0" y="1147138"/>
                    <a:pt x="0" y="1135796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FFDE5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85725"/>
              <a:ext cx="2400525" cy="12642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Es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verursacht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 Mumps,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eine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Infektion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, die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hauptsächlich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 die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Ohrspeicheldrüsen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betrifft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 und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Schwellungen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sowie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Schmerzen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im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 Hals und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Fieber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hervorrufen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kann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560000" cy="10692000"/>
            <a:chOff x="0" y="0"/>
            <a:chExt cx="2709333" cy="38317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3831772"/>
            </a:xfrm>
            <a:custGeom>
              <a:avLst/>
              <a:gdLst/>
              <a:ahLst/>
              <a:cxnLst/>
              <a:rect l="l" t="t" r="r" b="b"/>
              <a:pathLst>
                <a:path w="2709333" h="3831772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5714" y="214816"/>
            <a:ext cx="7168573" cy="10262369"/>
            <a:chOff x="0" y="0"/>
            <a:chExt cx="2569055" cy="36778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69055" cy="3677801"/>
            </a:xfrm>
            <a:custGeom>
              <a:avLst/>
              <a:gdLst/>
              <a:ahLst/>
              <a:cxnLst/>
              <a:rect l="l" t="t" r="r" b="b"/>
              <a:pathLst>
                <a:path w="2569055" h="3677801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3217" y="-139699"/>
            <a:ext cx="6698316" cy="2613516"/>
            <a:chOff x="0" y="-50065"/>
            <a:chExt cx="2400525" cy="9366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00525" cy="812800"/>
            </a:xfrm>
            <a:custGeom>
              <a:avLst/>
              <a:gdLst/>
              <a:ahLst/>
              <a:cxnLst/>
              <a:rect l="l" t="t" r="r" b="b"/>
              <a:pathLst>
                <a:path w="2400525" h="812800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767724"/>
                  </a:lnTo>
                  <a:cubicBezTo>
                    <a:pt x="2400525" y="779679"/>
                    <a:pt x="2395776" y="791144"/>
                    <a:pt x="2387323" y="799597"/>
                  </a:cubicBezTo>
                  <a:cubicBezTo>
                    <a:pt x="2378869" y="808051"/>
                    <a:pt x="2367404" y="812800"/>
                    <a:pt x="2355449" y="812800"/>
                  </a:cubicBezTo>
                  <a:lnTo>
                    <a:pt x="45076" y="812800"/>
                  </a:lnTo>
                  <a:cubicBezTo>
                    <a:pt x="20181" y="812800"/>
                    <a:pt x="0" y="792619"/>
                    <a:pt x="0" y="767724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50065"/>
              <a:ext cx="2400525" cy="936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 dirty="0" err="1">
                  <a:solidFill>
                    <a:srgbClr val="000000"/>
                  </a:solidFill>
                  <a:latin typeface="AC Soft Icecream"/>
                </a:rPr>
                <a:t>Varizella</a:t>
              </a:r>
              <a:r>
                <a:rPr lang="en-US" sz="3999" dirty="0">
                  <a:solidFill>
                    <a:srgbClr val="000000"/>
                  </a:solidFill>
                  <a:latin typeface="AC Soft Icecream"/>
                </a:rPr>
                <a:t>-Zoster-Viren</a:t>
              </a:r>
            </a:p>
            <a:p>
              <a:pPr algn="ctr">
                <a:lnSpc>
                  <a:spcPts val="5599"/>
                </a:lnSpc>
              </a:pPr>
              <a:r>
                <a:rPr lang="en-US" sz="3999" dirty="0">
                  <a:solidFill>
                    <a:srgbClr val="000000"/>
                  </a:solidFill>
                  <a:latin typeface="AC Soft Icecream"/>
                </a:rPr>
                <a:t>(VZV)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56000" y="2551937"/>
            <a:ext cx="6048000" cy="3855600"/>
            <a:chOff x="0" y="0"/>
            <a:chExt cx="127498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74980" cy="812800"/>
            </a:xfrm>
            <a:custGeom>
              <a:avLst/>
              <a:gdLst/>
              <a:ahLst/>
              <a:cxnLst/>
              <a:rect l="l" t="t" r="r" b="b"/>
              <a:pathLst>
                <a:path w="1274980" h="81280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l="-6707" r="-6707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443217" y="6647398"/>
            <a:ext cx="6698316" cy="3563036"/>
            <a:chOff x="0" y="0"/>
            <a:chExt cx="2400525" cy="127691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00525" cy="1276912"/>
            </a:xfrm>
            <a:custGeom>
              <a:avLst/>
              <a:gdLst/>
              <a:ahLst/>
              <a:cxnLst/>
              <a:rect l="l" t="t" r="r" b="b"/>
              <a:pathLst>
                <a:path w="2400525" h="1276912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234147"/>
                  </a:lnTo>
                  <a:cubicBezTo>
                    <a:pt x="2400525" y="1245489"/>
                    <a:pt x="2396020" y="1256366"/>
                    <a:pt x="2388000" y="1264386"/>
                  </a:cubicBezTo>
                  <a:cubicBezTo>
                    <a:pt x="2379980" y="1272406"/>
                    <a:pt x="2369102" y="1276912"/>
                    <a:pt x="2357761" y="1276912"/>
                  </a:cubicBezTo>
                  <a:lnTo>
                    <a:pt x="42765" y="1276912"/>
                  </a:lnTo>
                  <a:cubicBezTo>
                    <a:pt x="31423" y="1276912"/>
                    <a:pt x="20545" y="1272406"/>
                    <a:pt x="12525" y="1264386"/>
                  </a:cubicBezTo>
                  <a:cubicBezTo>
                    <a:pt x="4506" y="1256366"/>
                    <a:pt x="0" y="1245489"/>
                    <a:pt x="0" y="1234147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FFDE5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85725"/>
              <a:ext cx="2400525" cy="13626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Das Virus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verursacht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Windpocken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, die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sich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durch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das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Auftreten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von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Hautausschlägen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mit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Fieber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äußern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. Die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Krankheit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tritt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meist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im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Kindesalter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auf,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kann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jedoch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latent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bleiben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und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später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als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Gürtelrose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auftreten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. Sie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wird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durch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infizierte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Tröpfchen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AC Soft Icecream"/>
                </a:rPr>
                <a:t>übertragen</a:t>
              </a:r>
              <a:r>
                <a:rPr lang="en-US" sz="2400" dirty="0">
                  <a:solidFill>
                    <a:srgbClr val="000000"/>
                  </a:solidFill>
                  <a:latin typeface="AC Soft Icecream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560000" cy="10692000"/>
            <a:chOff x="0" y="0"/>
            <a:chExt cx="2709333" cy="38317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3831772"/>
            </a:xfrm>
            <a:custGeom>
              <a:avLst/>
              <a:gdLst/>
              <a:ahLst/>
              <a:cxnLst/>
              <a:rect l="l" t="t" r="r" b="b"/>
              <a:pathLst>
                <a:path w="2709333" h="3831772">
                  <a:moveTo>
                    <a:pt x="0" y="0"/>
                  </a:moveTo>
                  <a:lnTo>
                    <a:pt x="2709333" y="0"/>
                  </a:lnTo>
                  <a:lnTo>
                    <a:pt x="2709333" y="3831772"/>
                  </a:lnTo>
                  <a:lnTo>
                    <a:pt x="0" y="3831772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3" cy="38603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5714" y="214816"/>
            <a:ext cx="7168573" cy="10262369"/>
            <a:chOff x="0" y="0"/>
            <a:chExt cx="2569055" cy="36778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69055" cy="3677801"/>
            </a:xfrm>
            <a:custGeom>
              <a:avLst/>
              <a:gdLst/>
              <a:ahLst/>
              <a:cxnLst/>
              <a:rect l="l" t="t" r="r" b="b"/>
              <a:pathLst>
                <a:path w="2569055" h="3677801">
                  <a:moveTo>
                    <a:pt x="0" y="0"/>
                  </a:moveTo>
                  <a:lnTo>
                    <a:pt x="2569055" y="0"/>
                  </a:lnTo>
                  <a:lnTo>
                    <a:pt x="2569055" y="3677801"/>
                  </a:lnTo>
                  <a:lnTo>
                    <a:pt x="0" y="3677801"/>
                  </a:lnTo>
                  <a:close/>
                </a:path>
              </a:pathLst>
            </a:custGeom>
            <a:solidFill>
              <a:srgbClr val="FFBD5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2569055" cy="37063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3217" y="0"/>
            <a:ext cx="6698316" cy="2064464"/>
            <a:chOff x="0" y="0"/>
            <a:chExt cx="2400525" cy="73985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00525" cy="739857"/>
            </a:xfrm>
            <a:custGeom>
              <a:avLst/>
              <a:gdLst/>
              <a:ahLst/>
              <a:cxnLst/>
              <a:rect l="l" t="t" r="r" b="b"/>
              <a:pathLst>
                <a:path w="2400525" h="739857">
                  <a:moveTo>
                    <a:pt x="45076" y="0"/>
                  </a:moveTo>
                  <a:lnTo>
                    <a:pt x="2355449" y="0"/>
                  </a:lnTo>
                  <a:cubicBezTo>
                    <a:pt x="2380344" y="0"/>
                    <a:pt x="2400525" y="20181"/>
                    <a:pt x="2400525" y="45076"/>
                  </a:cubicBezTo>
                  <a:lnTo>
                    <a:pt x="2400525" y="694781"/>
                  </a:lnTo>
                  <a:cubicBezTo>
                    <a:pt x="2400525" y="706736"/>
                    <a:pt x="2395776" y="718201"/>
                    <a:pt x="2387323" y="726655"/>
                  </a:cubicBezTo>
                  <a:cubicBezTo>
                    <a:pt x="2378869" y="735108"/>
                    <a:pt x="2367404" y="739857"/>
                    <a:pt x="2355449" y="739857"/>
                  </a:cubicBezTo>
                  <a:lnTo>
                    <a:pt x="45076" y="739857"/>
                  </a:lnTo>
                  <a:cubicBezTo>
                    <a:pt x="20181" y="739857"/>
                    <a:pt x="0" y="719676"/>
                    <a:pt x="0" y="694781"/>
                  </a:cubicBezTo>
                  <a:lnTo>
                    <a:pt x="0" y="45076"/>
                  </a:lnTo>
                  <a:cubicBezTo>
                    <a:pt x="0" y="20181"/>
                    <a:pt x="20181" y="0"/>
                    <a:pt x="45076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123825"/>
              <a:ext cx="2400525" cy="8636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599"/>
                </a:lnSpc>
              </a:pPr>
              <a:r>
                <a:rPr lang="en-US" sz="3999">
                  <a:solidFill>
                    <a:srgbClr val="000000"/>
                  </a:solidFill>
                  <a:latin typeface="AC Soft Icecream"/>
                </a:rPr>
                <a:t>Poliovirus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68375" y="2298776"/>
            <a:ext cx="6048000" cy="3855600"/>
            <a:chOff x="0" y="0"/>
            <a:chExt cx="127498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74980" cy="812800"/>
            </a:xfrm>
            <a:custGeom>
              <a:avLst/>
              <a:gdLst/>
              <a:ahLst/>
              <a:cxnLst/>
              <a:rect l="l" t="t" r="r" b="b"/>
              <a:pathLst>
                <a:path w="1274980" h="812800">
                  <a:moveTo>
                    <a:pt x="44803" y="0"/>
                  </a:moveTo>
                  <a:lnTo>
                    <a:pt x="1230178" y="0"/>
                  </a:lnTo>
                  <a:cubicBezTo>
                    <a:pt x="1254922" y="0"/>
                    <a:pt x="1274980" y="20059"/>
                    <a:pt x="1274980" y="44803"/>
                  </a:cubicBezTo>
                  <a:lnTo>
                    <a:pt x="1274980" y="767997"/>
                  </a:lnTo>
                  <a:cubicBezTo>
                    <a:pt x="1274980" y="792741"/>
                    <a:pt x="1254922" y="812800"/>
                    <a:pt x="1230178" y="812800"/>
                  </a:cubicBezTo>
                  <a:lnTo>
                    <a:pt x="44803" y="812800"/>
                  </a:lnTo>
                  <a:cubicBezTo>
                    <a:pt x="20059" y="812800"/>
                    <a:pt x="0" y="792741"/>
                    <a:pt x="0" y="767997"/>
                  </a:cubicBezTo>
                  <a:lnTo>
                    <a:pt x="0" y="44803"/>
                  </a:lnTo>
                  <a:cubicBezTo>
                    <a:pt x="0" y="20059"/>
                    <a:pt x="20059" y="0"/>
                    <a:pt x="44803" y="0"/>
                  </a:cubicBezTo>
                  <a:close/>
                </a:path>
              </a:pathLst>
            </a:custGeom>
            <a:blipFill>
              <a:blip r:embed="rId2"/>
              <a:stretch>
                <a:fillRect t="-28431" b="-28431"/>
              </a:stretch>
            </a:blipFill>
            <a:ln w="85725" cap="rnd">
              <a:solidFill>
                <a:srgbClr val="FFFFFF"/>
              </a:solidFill>
              <a:prstDash val="solid"/>
              <a:round/>
            </a:ln>
          </p:spPr>
        </p:sp>
      </p:grpSp>
      <p:grpSp>
        <p:nvGrpSpPr>
          <p:cNvPr id="13" name="Group 13"/>
          <p:cNvGrpSpPr/>
          <p:nvPr/>
        </p:nvGrpSpPr>
        <p:grpSpPr>
          <a:xfrm>
            <a:off x="443217" y="6388689"/>
            <a:ext cx="6698316" cy="3696411"/>
            <a:chOff x="0" y="0"/>
            <a:chExt cx="2400525" cy="132471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00525" cy="1324710"/>
            </a:xfrm>
            <a:custGeom>
              <a:avLst/>
              <a:gdLst/>
              <a:ahLst/>
              <a:cxnLst/>
              <a:rect l="l" t="t" r="r" b="b"/>
              <a:pathLst>
                <a:path w="2400525" h="1324710">
                  <a:moveTo>
                    <a:pt x="42765" y="0"/>
                  </a:moveTo>
                  <a:lnTo>
                    <a:pt x="2357761" y="0"/>
                  </a:lnTo>
                  <a:cubicBezTo>
                    <a:pt x="2369102" y="0"/>
                    <a:pt x="2379980" y="4506"/>
                    <a:pt x="2388000" y="12525"/>
                  </a:cubicBezTo>
                  <a:cubicBezTo>
                    <a:pt x="2396020" y="20545"/>
                    <a:pt x="2400525" y="31423"/>
                    <a:pt x="2400525" y="42765"/>
                  </a:cubicBezTo>
                  <a:lnTo>
                    <a:pt x="2400525" y="1281946"/>
                  </a:lnTo>
                  <a:cubicBezTo>
                    <a:pt x="2400525" y="1293288"/>
                    <a:pt x="2396020" y="1304165"/>
                    <a:pt x="2388000" y="1312185"/>
                  </a:cubicBezTo>
                  <a:cubicBezTo>
                    <a:pt x="2379980" y="1320205"/>
                    <a:pt x="2369102" y="1324710"/>
                    <a:pt x="2357761" y="1324710"/>
                  </a:cubicBezTo>
                  <a:lnTo>
                    <a:pt x="42765" y="1324710"/>
                  </a:lnTo>
                  <a:cubicBezTo>
                    <a:pt x="31423" y="1324710"/>
                    <a:pt x="20545" y="1320205"/>
                    <a:pt x="12525" y="1312185"/>
                  </a:cubicBezTo>
                  <a:cubicBezTo>
                    <a:pt x="4506" y="1304165"/>
                    <a:pt x="0" y="1293288"/>
                    <a:pt x="0" y="1281946"/>
                  </a:cubicBezTo>
                  <a:lnTo>
                    <a:pt x="0" y="42765"/>
                  </a:lnTo>
                  <a:cubicBezTo>
                    <a:pt x="0" y="31423"/>
                    <a:pt x="4506" y="20545"/>
                    <a:pt x="12525" y="12525"/>
                  </a:cubicBezTo>
                  <a:cubicBezTo>
                    <a:pt x="20545" y="4506"/>
                    <a:pt x="31423" y="0"/>
                    <a:pt x="42765" y="0"/>
                  </a:cubicBezTo>
                  <a:close/>
                </a:path>
              </a:pathLst>
            </a:custGeom>
            <a:solidFill>
              <a:srgbClr val="FFDE59"/>
            </a:solidFill>
            <a:ln w="76200" cap="rnd">
              <a:solidFill>
                <a:srgbClr val="FFFFFF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85725"/>
              <a:ext cx="2400525" cy="14104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Virus, das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eine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schwere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Infektion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verursacht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, die das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Nervensystem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befällt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 und Poliomyelitis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auslöst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,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eine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Krankheit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, die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zu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Lähmungen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 und in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schweren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Fällen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zum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 Tod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führen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 </a:t>
              </a:r>
              <a:r>
                <a:rPr lang="en-US" sz="2799" dirty="0" err="1">
                  <a:solidFill>
                    <a:srgbClr val="000000"/>
                  </a:solidFill>
                  <a:latin typeface="AC Soft Icecream"/>
                </a:rPr>
                <a:t>kann</a:t>
              </a:r>
              <a:r>
                <a:rPr lang="en-US" sz="2799" dirty="0">
                  <a:solidFill>
                    <a:srgbClr val="000000"/>
                  </a:solidFill>
                  <a:latin typeface="AC Soft Icecream"/>
                </a:rPr>
                <a:t>.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A1D0E80F40FC40A0AC5446D3E68E4C" ma:contentTypeVersion="18" ma:contentTypeDescription="Ein neues Dokument erstellen." ma:contentTypeScope="" ma:versionID="2204550c97607469936ec7e81792196f">
  <xsd:schema xmlns:xsd="http://www.w3.org/2001/XMLSchema" xmlns:xs="http://www.w3.org/2001/XMLSchema" xmlns:p="http://schemas.microsoft.com/office/2006/metadata/properties" xmlns:ns2="b52a108e-5039-4255-9b08-41efa128c942" xmlns:ns3="f3050677-c956-48d1-88f1-1e5f36ffa1d3" targetNamespace="http://schemas.microsoft.com/office/2006/metadata/properties" ma:root="true" ma:fieldsID="a7dfba574590a0fe82b44716dd6e7ae9" ns2:_="" ns3:_="">
    <xsd:import namespace="b52a108e-5039-4255-9b08-41efa128c942"/>
    <xsd:import namespace="f3050677-c956-48d1-88f1-1e5f36ffa1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a108e-5039-4255-9b08-41efa128c94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ildmarkierungen" ma:readOnly="false" ma:fieldId="{5cf76f15-5ced-4ddc-b409-7134ff3c332f}" ma:taxonomyMulti="true" ma:sspId="3d606419-4bd4-4dd8-8f0f-b14ca53228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050677-c956-48d1-88f1-1e5f36ffa1d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2554a29-e0a6-470a-b571-f2607765b0e7}" ma:internalName="TaxCatchAll" ma:showField="CatchAllData" ma:web="f3050677-c956-48d1-88f1-1e5f36ffa1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2a108e-5039-4255-9b08-41efa128c942">
      <Terms xmlns="http://schemas.microsoft.com/office/infopath/2007/PartnerControls"/>
    </lcf76f155ced4ddcb4097134ff3c332f>
    <TaxCatchAll xmlns="f3050677-c956-48d1-88f1-1e5f36ffa1d3" xsi:nil="true"/>
  </documentManagement>
</p:properties>
</file>

<file path=customXml/itemProps1.xml><?xml version="1.0" encoding="utf-8"?>
<ds:datastoreItem xmlns:ds="http://schemas.openxmlformats.org/officeDocument/2006/customXml" ds:itemID="{F0D9894B-D9B5-427B-A736-5CF78D44C6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A1E8AB-91AE-4C5F-A550-FECA3F686B0A}"/>
</file>

<file path=customXml/itemProps3.xml><?xml version="1.0" encoding="utf-8"?>
<ds:datastoreItem xmlns:ds="http://schemas.openxmlformats.org/officeDocument/2006/customXml" ds:itemID="{85C5F158-F06D-4508-93C3-2694C2D57B3C}">
  <ds:schemaRefs>
    <ds:schemaRef ds:uri="http://schemas.microsoft.com/office/2006/metadata/properties"/>
    <ds:schemaRef ds:uri="http://schemas.microsoft.com/office/infopath/2007/PartnerControls"/>
    <ds:schemaRef ds:uri="b52a108e-5039-4255-9b08-41efa128c942"/>
    <ds:schemaRef ds:uri="f3050677-c956-48d1-88f1-1e5f36ffa1d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Microsoft Macintosh PowerPoint</Application>
  <PresentationFormat>Benutzerdefiniert</PresentationFormat>
  <Paragraphs>22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AC Soft Icecream</vt:lpstr>
      <vt:lpstr>Calibri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Viruses</dc:title>
  <cp:lastModifiedBy>Hannah Kwella</cp:lastModifiedBy>
  <cp:revision>2</cp:revision>
  <dcterms:created xsi:type="dcterms:W3CDTF">2006-08-16T00:00:00Z</dcterms:created>
  <dcterms:modified xsi:type="dcterms:W3CDTF">2024-11-26T15:27:51Z</dcterms:modified>
  <dc:identifier>DAGAtihxs5s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0x0101001FA1D0E80F40FC40A0AC5446D3E68E4C</vt:lpwstr>
  </property>
</Properties>
</file>