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sldIdLst>
    <p:sldId id="256" r:id="rId2"/>
    <p:sldId id="257" r:id="rId3"/>
    <p:sldId id="263" r:id="rId4"/>
    <p:sldId id="258" r:id="rId5"/>
    <p:sldId id="285" r:id="rId6"/>
    <p:sldId id="286" r:id="rId7"/>
    <p:sldId id="287" r:id="rId8"/>
    <p:sldId id="267" r:id="rId9"/>
    <p:sldId id="288" r:id="rId10"/>
    <p:sldId id="278" r:id="rId11"/>
    <p:sldId id="290" r:id="rId12"/>
    <p:sldId id="264" r:id="rId13"/>
    <p:sldId id="279" r:id="rId14"/>
    <p:sldId id="296" r:id="rId15"/>
    <p:sldId id="297" r:id="rId16"/>
    <p:sldId id="298" r:id="rId17"/>
    <p:sldId id="292" r:id="rId18"/>
    <p:sldId id="299" r:id="rId19"/>
    <p:sldId id="300" r:id="rId20"/>
    <p:sldId id="301" r:id="rId21"/>
    <p:sldId id="293" r:id="rId22"/>
    <p:sldId id="302" r:id="rId23"/>
    <p:sldId id="303" r:id="rId24"/>
    <p:sldId id="304" r:id="rId25"/>
    <p:sldId id="305" r:id="rId26"/>
    <p:sldId id="306" r:id="rId27"/>
    <p:sldId id="307" r:id="rId28"/>
    <p:sldId id="291" r:id="rId29"/>
    <p:sldId id="295" r:id="rId30"/>
    <p:sldId id="289" r:id="rId31"/>
    <p:sldId id="283" r:id="rId32"/>
    <p:sldId id="268" r:id="rId33"/>
    <p:sldId id="282" r:id="rId34"/>
    <p:sldId id="28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17E62"/>
    <a:srgbClr val="12B38F"/>
    <a:srgbClr val="302564"/>
    <a:srgbClr val="712B8F"/>
    <a:srgbClr val="2862A5"/>
    <a:srgbClr val="8DC641"/>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792" autoAdjust="0"/>
  </p:normalViewPr>
  <p:slideViewPr>
    <p:cSldViewPr snapToGrid="0">
      <p:cViewPr varScale="1">
        <p:scale>
          <a:sx n="62" d="100"/>
          <a:sy n="62" d="100"/>
        </p:scale>
        <p:origin x="1420"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dirty="0"/>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e-Bug.eu</a:t>
            </a:r>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e-Bug.eu</a:t>
            </a:r>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e-Bug.eu</a:t>
            </a:r>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dirty="0"/>
              <a:t>e-Bug.eu</a:t>
            </a:r>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dirty="0"/>
              <a:t>e-Bug.eu</a:t>
            </a:r>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4.png"/><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1028700" y="2727369"/>
            <a:ext cx="9144000" cy="2387600"/>
          </a:xfrm>
        </p:spPr>
        <p:txBody>
          <a:bodyPr>
            <a:normAutofit/>
          </a:bodyPr>
          <a:lstStyle/>
          <a:p>
            <a:r>
              <a:rPr lang="en-GB" dirty="0"/>
              <a:t>Micro-organisms:</a:t>
            </a:r>
            <a:br>
              <a:rPr lang="en-GB" dirty="0"/>
            </a:br>
            <a:r>
              <a:rPr lang="en-GB" dirty="0"/>
              <a:t>Introduction to Microbes</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1028700" y="5229269"/>
            <a:ext cx="5170978" cy="552405"/>
          </a:xfrm>
        </p:spPr>
        <p:txBody>
          <a:bodyPr/>
          <a:lstStyle/>
          <a:p>
            <a:r>
              <a:rPr lang="en-GB" dirty="0"/>
              <a:t>Key Stage 2</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77633F-C3C1-4F2D-820A-09665313EA3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60710" y="228600"/>
            <a:ext cx="349823" cy="329542"/>
          </a:xfrm>
          <a:prstGeom prst="rect">
            <a:avLst/>
          </a:prstGeom>
          <a:noFill/>
        </p:spPr>
      </p:pic>
      <p:sp>
        <p:nvSpPr>
          <p:cNvPr id="7" name="Rectangle: Rounded Corners 6">
            <a:extLst>
              <a:ext uri="{FF2B5EF4-FFF2-40B4-BE49-F238E27FC236}">
                <a16:creationId xmlns:a16="http://schemas.microsoft.com/office/drawing/2014/main" id="{476741B1-9490-47AC-9460-D751A5E2891C}"/>
              </a:ext>
              <a:ext uri="{C183D7F6-B498-43B3-948B-1728B52AA6E4}">
                <adec:decorative xmlns:adec="http://schemas.microsoft.com/office/drawing/2017/decorative" val="1"/>
              </a:ext>
            </a:extLst>
          </p:cNvPr>
          <p:cNvSpPr/>
          <p:nvPr/>
        </p:nvSpPr>
        <p:spPr>
          <a:xfrm>
            <a:off x="3548271" y="393370"/>
            <a:ext cx="5042566" cy="6328106"/>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3FE2F12A-4A1B-4FBF-8AD4-9629AC94F6FE}"/>
              </a:ext>
              <a:ext uri="{C183D7F6-B498-43B3-948B-1728B52AA6E4}">
                <adec:decorative xmlns:adec="http://schemas.microsoft.com/office/drawing/2017/decorative" val="1"/>
              </a:ext>
            </a:extLst>
          </p:cNvPr>
          <p:cNvSpPr/>
          <p:nvPr/>
        </p:nvSpPr>
        <p:spPr>
          <a:xfrm>
            <a:off x="8229248" y="228600"/>
            <a:ext cx="467076" cy="402777"/>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8889B98-AA05-4F21-BEB7-3F86F3AB346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183" y="247167"/>
            <a:ext cx="397205" cy="374177"/>
          </a:xfrm>
          <a:prstGeom prst="rect">
            <a:avLst/>
          </a:prstGeom>
        </p:spPr>
      </p:pic>
      <p:sp>
        <p:nvSpPr>
          <p:cNvPr id="19" name="Title 18">
            <a:extLst>
              <a:ext uri="{FF2B5EF4-FFF2-40B4-BE49-F238E27FC236}">
                <a16:creationId xmlns:a16="http://schemas.microsoft.com/office/drawing/2014/main" id="{B38DEA01-A8CC-46E5-9E21-235E89968D77}"/>
              </a:ext>
            </a:extLst>
          </p:cNvPr>
          <p:cNvSpPr txBox="1">
            <a:spLocks noGrp="1"/>
          </p:cNvSpPr>
          <p:nvPr>
            <p:ph type="title" idx="4294967295"/>
          </p:nvPr>
        </p:nvSpPr>
        <p:spPr>
          <a:xfrm>
            <a:off x="336523" y="419105"/>
            <a:ext cx="3086100" cy="22467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err="1">
                <a:ln>
                  <a:noFill/>
                </a:ln>
                <a:solidFill>
                  <a:srgbClr val="302564"/>
                </a:solidFill>
                <a:effectLst/>
                <a:uLnTx/>
                <a:uFillTx/>
                <a:latin typeface="Arial" panose="020B0604020202020204" pitchFamily="34" charset="0"/>
                <a:ea typeface="+mj-ea"/>
                <a:cs typeface="Arial" panose="020B0604020202020204" pitchFamily="34" charset="0"/>
              </a:rPr>
              <a:t>Designabug</a:t>
            </a:r>
            <a:r>
              <a:rPr kumimoji="0" lang="en-GB" sz="3500" b="1" i="0" u="none" strike="noStrike" kern="1200" cap="none" spc="0" normalizeH="0" baseline="0" noProof="0" dirty="0">
                <a:ln>
                  <a:noFill/>
                </a:ln>
                <a:solidFill>
                  <a:srgbClr val="302564"/>
                </a:solidFill>
                <a:effectLst/>
                <a:uLnTx/>
                <a:uFillTx/>
                <a:latin typeface="Arial" panose="020B0604020202020204" pitchFamily="34" charset="0"/>
                <a:ea typeface="+mj-ea"/>
                <a:cs typeface="Arial" panose="020B0604020202020204" pitchFamily="34" charset="0"/>
              </a:rPr>
              <a:t> Types and Shapes Outline</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TextBox 7" descr="Designabug">
            <a:extLst>
              <a:ext uri="{FF2B5EF4-FFF2-40B4-BE49-F238E27FC236}">
                <a16:creationId xmlns:a16="http://schemas.microsoft.com/office/drawing/2014/main" id="{72AEA8F7-CAF3-41C4-B11C-007B5793901C}"/>
              </a:ext>
            </a:extLst>
          </p:cNvPr>
          <p:cNvSpPr txBox="1"/>
          <p:nvPr/>
        </p:nvSpPr>
        <p:spPr>
          <a:xfrm>
            <a:off x="3633894" y="393370"/>
            <a:ext cx="2922595" cy="7078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Designabug</a:t>
            </a:r>
          </a:p>
        </p:txBody>
      </p:sp>
      <p:sp>
        <p:nvSpPr>
          <p:cNvPr id="9" name="TextBox 8" descr="Microbe Types and Shape Outlines&#10;">
            <a:extLst>
              <a:ext uri="{FF2B5EF4-FFF2-40B4-BE49-F238E27FC236}">
                <a16:creationId xmlns:a16="http://schemas.microsoft.com/office/drawing/2014/main" id="{FCDC88AA-2798-4466-B607-F48017A28769}"/>
              </a:ext>
            </a:extLst>
          </p:cNvPr>
          <p:cNvSpPr txBox="1"/>
          <p:nvPr/>
        </p:nvSpPr>
        <p:spPr>
          <a:xfrm>
            <a:off x="3693890" y="1004358"/>
            <a:ext cx="4517583" cy="4616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rPr>
              <a:t>Microbe Types and Shape Outlines</a:t>
            </a:r>
          </a:p>
        </p:txBody>
      </p:sp>
      <p:sp>
        <p:nvSpPr>
          <p:cNvPr id="12" name="TextBox 11" descr="Virus">
            <a:extLst>
              <a:ext uri="{FF2B5EF4-FFF2-40B4-BE49-F238E27FC236}">
                <a16:creationId xmlns:a16="http://schemas.microsoft.com/office/drawing/2014/main" id="{DC743050-09C4-4255-AF6B-63D0BB314471}"/>
              </a:ext>
            </a:extLst>
          </p:cNvPr>
          <p:cNvSpPr txBox="1"/>
          <p:nvPr/>
        </p:nvSpPr>
        <p:spPr>
          <a:xfrm>
            <a:off x="3795258" y="1674760"/>
            <a:ext cx="489426" cy="2201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Virus</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1" name="Picture 40" descr="Helical virus">
            <a:extLst>
              <a:ext uri="{FF2B5EF4-FFF2-40B4-BE49-F238E27FC236}">
                <a16:creationId xmlns:a16="http://schemas.microsoft.com/office/drawing/2014/main" id="{275CB0AB-B6B2-43AE-8201-BA6656F6E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867" y="2035851"/>
            <a:ext cx="836680" cy="577637"/>
          </a:xfrm>
          <a:prstGeom prst="rect">
            <a:avLst/>
          </a:prstGeom>
        </p:spPr>
      </p:pic>
      <p:pic>
        <p:nvPicPr>
          <p:cNvPr id="42" name="Picture 41" descr="Polyhedral virus">
            <a:extLst>
              <a:ext uri="{FF2B5EF4-FFF2-40B4-BE49-F238E27FC236}">
                <a16:creationId xmlns:a16="http://schemas.microsoft.com/office/drawing/2014/main" id="{E97A3CC1-D34C-4401-8DED-6CDB7DDA7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2143" y="1879987"/>
            <a:ext cx="960539" cy="797792"/>
          </a:xfrm>
          <a:prstGeom prst="rect">
            <a:avLst/>
          </a:prstGeom>
        </p:spPr>
      </p:pic>
      <p:sp>
        <p:nvSpPr>
          <p:cNvPr id="16" name="TextBox 15" descr="Polyhedral">
            <a:extLst>
              <a:ext uri="{FF2B5EF4-FFF2-40B4-BE49-F238E27FC236}">
                <a16:creationId xmlns:a16="http://schemas.microsoft.com/office/drawing/2014/main" id="{60B27433-F014-45F9-99D3-2729D117A358}"/>
              </a:ext>
            </a:extLst>
          </p:cNvPr>
          <p:cNvSpPr txBox="1"/>
          <p:nvPr/>
        </p:nvSpPr>
        <p:spPr>
          <a:xfrm>
            <a:off x="5113138" y="2650647"/>
            <a:ext cx="752697"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Polyhedral</a:t>
            </a:r>
          </a:p>
        </p:txBody>
      </p:sp>
      <p:pic>
        <p:nvPicPr>
          <p:cNvPr id="36" name="Picture 35" descr="Spherical virus">
            <a:extLst>
              <a:ext uri="{FF2B5EF4-FFF2-40B4-BE49-F238E27FC236}">
                <a16:creationId xmlns:a16="http://schemas.microsoft.com/office/drawing/2014/main" id="{84804E4A-98BD-4BD1-A997-D8734A3B6F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824" y="1912165"/>
            <a:ext cx="920095" cy="786894"/>
          </a:xfrm>
          <a:prstGeom prst="rect">
            <a:avLst/>
          </a:prstGeom>
        </p:spPr>
      </p:pic>
      <p:sp>
        <p:nvSpPr>
          <p:cNvPr id="17" name="TextBox 16" descr="Enveloped">
            <a:extLst>
              <a:ext uri="{FF2B5EF4-FFF2-40B4-BE49-F238E27FC236}">
                <a16:creationId xmlns:a16="http://schemas.microsoft.com/office/drawing/2014/main" id="{E2893CAC-C76C-486B-8BB9-79B5A870E2C5}"/>
              </a:ext>
            </a:extLst>
          </p:cNvPr>
          <p:cNvSpPr txBox="1"/>
          <p:nvPr/>
        </p:nvSpPr>
        <p:spPr>
          <a:xfrm>
            <a:off x="6346739" y="2647859"/>
            <a:ext cx="752697"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Enveloped</a:t>
            </a:r>
          </a:p>
        </p:txBody>
      </p:sp>
      <p:pic>
        <p:nvPicPr>
          <p:cNvPr id="32" name="Picture 31" descr="Complex virus">
            <a:extLst>
              <a:ext uri="{FF2B5EF4-FFF2-40B4-BE49-F238E27FC236}">
                <a16:creationId xmlns:a16="http://schemas.microsoft.com/office/drawing/2014/main" id="{490AFBC9-E3AF-429A-B7D9-A2822F87E56B}"/>
              </a:ext>
              <a:ext uri="{C183D7F6-B498-43B3-948B-1728B52AA6E4}">
                <adec:decorative xmlns:adec="http://schemas.microsoft.com/office/drawing/2017/decorative" val="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7549" y="1762280"/>
            <a:ext cx="768432" cy="915500"/>
          </a:xfrm>
          <a:prstGeom prst="rect">
            <a:avLst/>
          </a:prstGeom>
        </p:spPr>
      </p:pic>
      <p:sp>
        <p:nvSpPr>
          <p:cNvPr id="18" name="TextBox 17" descr="Complex">
            <a:extLst>
              <a:ext uri="{FF2B5EF4-FFF2-40B4-BE49-F238E27FC236}">
                <a16:creationId xmlns:a16="http://schemas.microsoft.com/office/drawing/2014/main" id="{EA5FDF90-5B24-4EC1-B29F-38061EE4A7FD}"/>
              </a:ext>
            </a:extLst>
          </p:cNvPr>
          <p:cNvSpPr txBox="1"/>
          <p:nvPr/>
        </p:nvSpPr>
        <p:spPr>
          <a:xfrm>
            <a:off x="7594539" y="2658550"/>
            <a:ext cx="654323"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Complex</a:t>
            </a:r>
          </a:p>
        </p:txBody>
      </p:sp>
      <p:sp>
        <p:nvSpPr>
          <p:cNvPr id="13" name="TextBox 12" descr="Fungi">
            <a:extLst>
              <a:ext uri="{FF2B5EF4-FFF2-40B4-BE49-F238E27FC236}">
                <a16:creationId xmlns:a16="http://schemas.microsoft.com/office/drawing/2014/main" id="{3950E01D-7F43-4F2B-9A33-D9A20403EF07}"/>
              </a:ext>
            </a:extLst>
          </p:cNvPr>
          <p:cNvSpPr txBox="1"/>
          <p:nvPr/>
        </p:nvSpPr>
        <p:spPr>
          <a:xfrm>
            <a:off x="3803465" y="2923015"/>
            <a:ext cx="524043" cy="2201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5" name="TextBox 14" descr="The life cycle of a mushroom&#10;">
            <a:extLst>
              <a:ext uri="{FF2B5EF4-FFF2-40B4-BE49-F238E27FC236}">
                <a16:creationId xmlns:a16="http://schemas.microsoft.com/office/drawing/2014/main" id="{58970F0F-3E32-4C37-8793-FC3B900D32D6}"/>
              </a:ext>
            </a:extLst>
          </p:cNvPr>
          <p:cNvSpPr txBox="1"/>
          <p:nvPr/>
        </p:nvSpPr>
        <p:spPr>
          <a:xfrm>
            <a:off x="3795258" y="3135086"/>
            <a:ext cx="2050175" cy="2201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life cycle of a mushroom</a:t>
            </a:r>
          </a:p>
        </p:txBody>
      </p:sp>
      <p:pic>
        <p:nvPicPr>
          <p:cNvPr id="38" name="Picture 37" descr="Mushroom spore">
            <a:extLst>
              <a:ext uri="{FF2B5EF4-FFF2-40B4-BE49-F238E27FC236}">
                <a16:creationId xmlns:a16="http://schemas.microsoft.com/office/drawing/2014/main" id="{CD11935A-4B41-41D6-96BF-72B973B7B4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4520" y="3404997"/>
            <a:ext cx="692600" cy="830489"/>
          </a:xfrm>
          <a:prstGeom prst="rect">
            <a:avLst/>
          </a:prstGeom>
        </p:spPr>
      </p:pic>
      <p:pic>
        <p:nvPicPr>
          <p:cNvPr id="39" name="Picture 38" descr="Small mushrooms growing from roots">
            <a:extLst>
              <a:ext uri="{FF2B5EF4-FFF2-40B4-BE49-F238E27FC236}">
                <a16:creationId xmlns:a16="http://schemas.microsoft.com/office/drawing/2014/main" id="{25AEED41-5D75-4126-BAB9-7C20CA9C69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2784" y="3536370"/>
            <a:ext cx="1051538" cy="675726"/>
          </a:xfrm>
          <a:prstGeom prst="rect">
            <a:avLst/>
          </a:prstGeom>
        </p:spPr>
      </p:pic>
      <p:pic>
        <p:nvPicPr>
          <p:cNvPr id="40" name="Picture 39" descr="Small mushrooms with branches growing from them">
            <a:extLst>
              <a:ext uri="{FF2B5EF4-FFF2-40B4-BE49-F238E27FC236}">
                <a16:creationId xmlns:a16="http://schemas.microsoft.com/office/drawing/2014/main" id="{2153A98E-2C3C-4C89-89FE-438F8C9652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81211" y="3352013"/>
            <a:ext cx="525769" cy="878443"/>
          </a:xfrm>
          <a:prstGeom prst="rect">
            <a:avLst/>
          </a:prstGeom>
        </p:spPr>
      </p:pic>
      <p:pic>
        <p:nvPicPr>
          <p:cNvPr id="37" name="Picture 36" descr="Mushroom">
            <a:extLst>
              <a:ext uri="{FF2B5EF4-FFF2-40B4-BE49-F238E27FC236}">
                <a16:creationId xmlns:a16="http://schemas.microsoft.com/office/drawing/2014/main" id="{26C5A148-31EE-42BD-AA4E-762DF340AF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73433" y="3442345"/>
            <a:ext cx="677433" cy="721501"/>
          </a:xfrm>
          <a:prstGeom prst="rect">
            <a:avLst/>
          </a:prstGeom>
        </p:spPr>
      </p:pic>
      <p:sp>
        <p:nvSpPr>
          <p:cNvPr id="14" name="TextBox 13" descr="Bacteria">
            <a:extLst>
              <a:ext uri="{FF2B5EF4-FFF2-40B4-BE49-F238E27FC236}">
                <a16:creationId xmlns:a16="http://schemas.microsoft.com/office/drawing/2014/main" id="{D6051A5E-51E0-49BB-818B-80ACA07DC683}"/>
              </a:ext>
            </a:extLst>
          </p:cNvPr>
          <p:cNvSpPr txBox="1"/>
          <p:nvPr/>
        </p:nvSpPr>
        <p:spPr>
          <a:xfrm>
            <a:off x="3801827" y="4567889"/>
            <a:ext cx="698192" cy="22010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Bacteria</a:t>
            </a:r>
            <a:endParaRPr kumimoji="0" lang="en-GB"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1" name="Picture 30" descr="Sphere">
            <a:extLst>
              <a:ext uri="{FF2B5EF4-FFF2-40B4-BE49-F238E27FC236}">
                <a16:creationId xmlns:a16="http://schemas.microsoft.com/office/drawing/2014/main" id="{6C348151-FB51-4D7D-A378-4A4EBA42A0B2}"/>
              </a:ext>
              <a:ext uri="{C183D7F6-B498-43B3-948B-1728B52AA6E4}">
                <adec:decorative xmlns:adec="http://schemas.microsoft.com/office/drawing/2017/decorative" val="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68648" y="4907153"/>
            <a:ext cx="267940" cy="233235"/>
          </a:xfrm>
          <a:prstGeom prst="rect">
            <a:avLst/>
          </a:prstGeom>
        </p:spPr>
      </p:pic>
      <p:sp>
        <p:nvSpPr>
          <p:cNvPr id="20" name="TextBox 19" descr="Coccus">
            <a:extLst>
              <a:ext uri="{FF2B5EF4-FFF2-40B4-BE49-F238E27FC236}">
                <a16:creationId xmlns:a16="http://schemas.microsoft.com/office/drawing/2014/main" id="{CD425FE5-BED2-4437-B43A-3D7D1D83BB07}"/>
              </a:ext>
            </a:extLst>
          </p:cNvPr>
          <p:cNvSpPr txBox="1"/>
          <p:nvPr/>
        </p:nvSpPr>
        <p:spPr>
          <a:xfrm>
            <a:off x="3748124" y="5188965"/>
            <a:ext cx="577218"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Coccus</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5" name="Picture 34" descr="Two adjoining spheres">
            <a:extLst>
              <a:ext uri="{FF2B5EF4-FFF2-40B4-BE49-F238E27FC236}">
                <a16:creationId xmlns:a16="http://schemas.microsoft.com/office/drawing/2014/main" id="{7BF00C00-44AF-4A5B-989B-A11FE80E509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52008" y="4851630"/>
            <a:ext cx="480270" cy="250673"/>
          </a:xfrm>
          <a:prstGeom prst="rect">
            <a:avLst/>
          </a:prstGeom>
        </p:spPr>
      </p:pic>
      <p:sp>
        <p:nvSpPr>
          <p:cNvPr id="21" name="TextBox 20" descr="Diplococci">
            <a:extLst>
              <a:ext uri="{FF2B5EF4-FFF2-40B4-BE49-F238E27FC236}">
                <a16:creationId xmlns:a16="http://schemas.microsoft.com/office/drawing/2014/main" id="{64184599-5F37-4108-A9A4-86DF8A153E63}"/>
              </a:ext>
            </a:extLst>
          </p:cNvPr>
          <p:cNvSpPr txBox="1"/>
          <p:nvPr/>
        </p:nvSpPr>
        <p:spPr>
          <a:xfrm>
            <a:off x="4667001" y="5188964"/>
            <a:ext cx="731427"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Diplococci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5" name="Picture 44" descr="Five adjoining spheres in a row">
            <a:extLst>
              <a:ext uri="{FF2B5EF4-FFF2-40B4-BE49-F238E27FC236}">
                <a16:creationId xmlns:a16="http://schemas.microsoft.com/office/drawing/2014/main" id="{BE7923EE-7759-431E-AABA-34C787D0B5C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63036" y="4870937"/>
            <a:ext cx="1061649" cy="329144"/>
          </a:xfrm>
          <a:prstGeom prst="rect">
            <a:avLst/>
          </a:prstGeom>
        </p:spPr>
      </p:pic>
      <p:sp>
        <p:nvSpPr>
          <p:cNvPr id="22" name="TextBox 21" descr="Streptococci">
            <a:extLst>
              <a:ext uri="{FF2B5EF4-FFF2-40B4-BE49-F238E27FC236}">
                <a16:creationId xmlns:a16="http://schemas.microsoft.com/office/drawing/2014/main" id="{AFD4ABA7-7CF8-4DBA-A40E-FDBFEDC8A400}"/>
              </a:ext>
            </a:extLst>
          </p:cNvPr>
          <p:cNvSpPr txBox="1"/>
          <p:nvPr/>
        </p:nvSpPr>
        <p:spPr>
          <a:xfrm>
            <a:off x="5916409" y="5188964"/>
            <a:ext cx="853730"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Streptococci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3" name="Picture 42" descr="Bundle of spheres">
            <a:extLst>
              <a:ext uri="{FF2B5EF4-FFF2-40B4-BE49-F238E27FC236}">
                <a16:creationId xmlns:a16="http://schemas.microsoft.com/office/drawing/2014/main" id="{CF879BA4-4CAE-4CAD-B25A-8D2121ADEE4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05814" y="4696288"/>
            <a:ext cx="1066705" cy="704063"/>
          </a:xfrm>
          <a:prstGeom prst="rect">
            <a:avLst/>
          </a:prstGeom>
        </p:spPr>
      </p:pic>
      <p:sp>
        <p:nvSpPr>
          <p:cNvPr id="23" name="TextBox 22" descr="Staphylococci">
            <a:extLst>
              <a:ext uri="{FF2B5EF4-FFF2-40B4-BE49-F238E27FC236}">
                <a16:creationId xmlns:a16="http://schemas.microsoft.com/office/drawing/2014/main" id="{143E0807-9DE5-4136-A86B-F3298FA3D889}"/>
              </a:ext>
            </a:extLst>
          </p:cNvPr>
          <p:cNvSpPr txBox="1"/>
          <p:nvPr/>
        </p:nvSpPr>
        <p:spPr>
          <a:xfrm>
            <a:off x="7313630" y="5409225"/>
            <a:ext cx="937481"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Staphylococci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9E10948F-C8AF-4C4A-8F22-D3441D69EB44}"/>
              </a:ext>
            </a:extLst>
          </p:cNvPr>
          <p:cNvSpPr>
            <a:spLocks noGrp="1"/>
          </p:cNvSpPr>
          <p:nvPr>
            <p:ph type="ftr" sz="quarter" idx="11"/>
          </p:nvPr>
        </p:nvSpPr>
        <p:spPr/>
        <p:txBody>
          <a:bodyPr/>
          <a:lstStyle/>
          <a:p>
            <a:r>
              <a:rPr lang="en-GB" dirty="0"/>
              <a:t>e-Bug.eu</a:t>
            </a:r>
          </a:p>
        </p:txBody>
      </p:sp>
      <p:pic>
        <p:nvPicPr>
          <p:cNvPr id="30" name="Picture 29" descr="Rod">
            <a:extLst>
              <a:ext uri="{FF2B5EF4-FFF2-40B4-BE49-F238E27FC236}">
                <a16:creationId xmlns:a16="http://schemas.microsoft.com/office/drawing/2014/main" id="{B584DBA8-BA42-4E92-B62D-18971FF19D58}"/>
              </a:ext>
              <a:ext uri="{C183D7F6-B498-43B3-948B-1728B52AA6E4}">
                <adec:decorative xmlns:adec="http://schemas.microsoft.com/office/drawing/2017/decorative" val="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81763" y="5575589"/>
            <a:ext cx="523241" cy="167841"/>
          </a:xfrm>
          <a:prstGeom prst="rect">
            <a:avLst/>
          </a:prstGeom>
        </p:spPr>
      </p:pic>
      <p:sp>
        <p:nvSpPr>
          <p:cNvPr id="24" name="TextBox 23" descr="Bacillus">
            <a:extLst>
              <a:ext uri="{FF2B5EF4-FFF2-40B4-BE49-F238E27FC236}">
                <a16:creationId xmlns:a16="http://schemas.microsoft.com/office/drawing/2014/main" id="{4C21E8EA-85D3-4015-B937-483895B81DDA}"/>
              </a:ext>
            </a:extLst>
          </p:cNvPr>
          <p:cNvSpPr txBox="1"/>
          <p:nvPr/>
        </p:nvSpPr>
        <p:spPr>
          <a:xfrm>
            <a:off x="3734165" y="5726017"/>
            <a:ext cx="590512"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Bacillus</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4" name="Picture 33" descr="Two adjoining rods">
            <a:extLst>
              <a:ext uri="{FF2B5EF4-FFF2-40B4-BE49-F238E27FC236}">
                <a16:creationId xmlns:a16="http://schemas.microsoft.com/office/drawing/2014/main" id="{AE59DB04-08F6-4B38-99D4-C61DF57B1B4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692190" y="5607319"/>
            <a:ext cx="940317" cy="163482"/>
          </a:xfrm>
          <a:prstGeom prst="rect">
            <a:avLst/>
          </a:prstGeom>
        </p:spPr>
      </p:pic>
      <p:sp>
        <p:nvSpPr>
          <p:cNvPr id="25" name="TextBox 24" descr="Diplobacilli">
            <a:extLst>
              <a:ext uri="{FF2B5EF4-FFF2-40B4-BE49-F238E27FC236}">
                <a16:creationId xmlns:a16="http://schemas.microsoft.com/office/drawing/2014/main" id="{925CFD7D-962E-4B18-A33E-AB1CC55336B4}"/>
              </a:ext>
            </a:extLst>
          </p:cNvPr>
          <p:cNvSpPr txBox="1"/>
          <p:nvPr/>
        </p:nvSpPr>
        <p:spPr>
          <a:xfrm>
            <a:off x="4737232" y="5756024"/>
            <a:ext cx="758015"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Diplobacilli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4" name="Picture 43" descr="Four adjoining rods">
            <a:extLst>
              <a:ext uri="{FF2B5EF4-FFF2-40B4-BE49-F238E27FC236}">
                <a16:creationId xmlns:a16="http://schemas.microsoft.com/office/drawing/2014/main" id="{233F0881-97D5-4DF5-B4BA-A945135CE45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47447" y="6127442"/>
            <a:ext cx="1832608" cy="220156"/>
          </a:xfrm>
          <a:prstGeom prst="rect">
            <a:avLst/>
          </a:prstGeom>
        </p:spPr>
      </p:pic>
      <p:sp>
        <p:nvSpPr>
          <p:cNvPr id="26" name="TextBox 25" descr="Streplobacilli">
            <a:extLst>
              <a:ext uri="{FF2B5EF4-FFF2-40B4-BE49-F238E27FC236}">
                <a16:creationId xmlns:a16="http://schemas.microsoft.com/office/drawing/2014/main" id="{FFF3BC39-CAFE-437F-AE4D-EE54E58B68E9}"/>
              </a:ext>
            </a:extLst>
          </p:cNvPr>
          <p:cNvSpPr txBox="1"/>
          <p:nvPr/>
        </p:nvSpPr>
        <p:spPr>
          <a:xfrm>
            <a:off x="4255609" y="6325083"/>
            <a:ext cx="872341"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Streplobacilli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9" name="Picture 28" descr="Pear-shaped bacteria with spikes around the outside">
            <a:extLst>
              <a:ext uri="{FF2B5EF4-FFF2-40B4-BE49-F238E27FC236}">
                <a16:creationId xmlns:a16="http://schemas.microsoft.com/office/drawing/2014/main" id="{B461A434-866C-4522-97AD-5F29D7211ABB}"/>
              </a:ext>
              <a:ext uri="{C183D7F6-B498-43B3-948B-1728B52AA6E4}">
                <adec:decorative xmlns:adec="http://schemas.microsoft.com/office/drawing/2017/decorative" val="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828947" y="5670253"/>
            <a:ext cx="869541" cy="614693"/>
          </a:xfrm>
          <a:prstGeom prst="rect">
            <a:avLst/>
          </a:prstGeom>
        </p:spPr>
      </p:pic>
      <p:sp>
        <p:nvSpPr>
          <p:cNvPr id="27" name="TextBox 26" descr="Vibrio">
            <a:extLst>
              <a:ext uri="{FF2B5EF4-FFF2-40B4-BE49-F238E27FC236}">
                <a16:creationId xmlns:a16="http://schemas.microsoft.com/office/drawing/2014/main" id="{496CC9DA-F40A-4462-903D-3003ACEFC269}"/>
              </a:ext>
            </a:extLst>
          </p:cNvPr>
          <p:cNvSpPr txBox="1"/>
          <p:nvPr/>
        </p:nvSpPr>
        <p:spPr>
          <a:xfrm>
            <a:off x="6041291" y="6251512"/>
            <a:ext cx="475228" cy="1980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Vibrio</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3" name="Picture 32" descr="Corkscrew bacteria">
            <a:extLst>
              <a:ext uri="{FF2B5EF4-FFF2-40B4-BE49-F238E27FC236}">
                <a16:creationId xmlns:a16="http://schemas.microsoft.com/office/drawing/2014/main" id="{04B9F7B7-5D18-459A-B50C-CACDE45C9EE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84975" y="5726017"/>
            <a:ext cx="1018677" cy="444671"/>
          </a:xfrm>
          <a:prstGeom prst="rect">
            <a:avLst/>
          </a:prstGeom>
        </p:spPr>
      </p:pic>
      <p:sp>
        <p:nvSpPr>
          <p:cNvPr id="28" name="TextBox 27" descr="Corkscrew’s form &#10;Borrella burgorferi">
            <a:extLst>
              <a:ext uri="{FF2B5EF4-FFF2-40B4-BE49-F238E27FC236}">
                <a16:creationId xmlns:a16="http://schemas.microsoft.com/office/drawing/2014/main" id="{EAB6C513-B3D5-44CC-9251-3CA38B473CC6}"/>
              </a:ext>
            </a:extLst>
          </p:cNvPr>
          <p:cNvSpPr txBox="1"/>
          <p:nvPr/>
        </p:nvSpPr>
        <p:spPr>
          <a:xfrm>
            <a:off x="7153919" y="6193020"/>
            <a:ext cx="1170495" cy="33015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Corkscrew’s form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Borrella burgorferi</a:t>
            </a:r>
            <a:endParaRPr kumimoji="0" lang="en-GB"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79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C9AD5-1600-4BB3-8F5D-E10DB3755F5E}"/>
              </a:ext>
            </a:extLst>
          </p:cNvPr>
          <p:cNvSpPr>
            <a:spLocks noGrp="1"/>
          </p:cNvSpPr>
          <p:nvPr>
            <p:ph type="title"/>
          </p:nvPr>
        </p:nvSpPr>
        <p:spPr>
          <a:xfrm>
            <a:off x="628650" y="0"/>
            <a:ext cx="7886700" cy="1325563"/>
          </a:xfrm>
        </p:spPr>
        <p:txBody>
          <a:bodyPr>
            <a:normAutofit/>
          </a:bodyPr>
          <a:lstStyle/>
          <a:p>
            <a:pPr algn="ctr"/>
            <a:r>
              <a:rPr lang="en-GB" sz="3500" b="1" dirty="0"/>
              <a:t>Designabug Exercise Sheet </a:t>
            </a:r>
          </a:p>
        </p:txBody>
      </p:sp>
      <p:sp>
        <p:nvSpPr>
          <p:cNvPr id="3" name="Footer Placeholder 2">
            <a:extLst>
              <a:ext uri="{FF2B5EF4-FFF2-40B4-BE49-F238E27FC236}">
                <a16:creationId xmlns:a16="http://schemas.microsoft.com/office/drawing/2014/main" id="{DD7AEE99-C970-46F4-8391-2D298FDBA7DC}"/>
              </a:ext>
            </a:extLst>
          </p:cNvPr>
          <p:cNvSpPr>
            <a:spLocks noGrp="1"/>
          </p:cNvSpPr>
          <p:nvPr>
            <p:ph type="ftr" sz="quarter" idx="11"/>
          </p:nvPr>
        </p:nvSpPr>
        <p:spPr/>
        <p:txBody>
          <a:bodyPr/>
          <a:lstStyle/>
          <a:p>
            <a:r>
              <a:rPr lang="en-GB" dirty="0"/>
              <a:t>e-Bug.eu</a:t>
            </a:r>
          </a:p>
        </p:txBody>
      </p:sp>
      <p:grpSp>
        <p:nvGrpSpPr>
          <p:cNvPr id="23" name="Group 22">
            <a:extLst>
              <a:ext uri="{FF2B5EF4-FFF2-40B4-BE49-F238E27FC236}">
                <a16:creationId xmlns:a16="http://schemas.microsoft.com/office/drawing/2014/main" id="{05DBE6B5-9B49-43CC-A1FE-153DF794E69C}"/>
              </a:ext>
              <a:ext uri="{C183D7F6-B498-43B3-948B-1728B52AA6E4}">
                <adec:decorative xmlns:adec="http://schemas.microsoft.com/office/drawing/2017/decorative" val="1"/>
              </a:ext>
            </a:extLst>
          </p:cNvPr>
          <p:cNvGrpSpPr/>
          <p:nvPr/>
        </p:nvGrpSpPr>
        <p:grpSpPr>
          <a:xfrm>
            <a:off x="883807" y="1110090"/>
            <a:ext cx="7609721" cy="5044181"/>
            <a:chOff x="883807" y="1110090"/>
            <a:chExt cx="7609721" cy="5044181"/>
          </a:xfrm>
        </p:grpSpPr>
        <p:sp>
          <p:nvSpPr>
            <p:cNvPr id="7" name="Rectangle: Rounded Corners 6">
              <a:extLst>
                <a:ext uri="{FF2B5EF4-FFF2-40B4-BE49-F238E27FC236}">
                  <a16:creationId xmlns:a16="http://schemas.microsoft.com/office/drawing/2014/main" id="{5E863760-9A3F-40AD-8A63-B6E14538E93F}"/>
                </a:ext>
              </a:extLst>
            </p:cNvPr>
            <p:cNvSpPr/>
            <p:nvPr/>
          </p:nvSpPr>
          <p:spPr>
            <a:xfrm rot="5400000">
              <a:off x="2188391" y="20979"/>
              <a:ext cx="4828708" cy="7437876"/>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E732164C-CFC0-4506-9495-505220B2602D}"/>
                </a:ext>
              </a:extLst>
            </p:cNvPr>
            <p:cNvGrpSpPr/>
            <p:nvPr/>
          </p:nvGrpSpPr>
          <p:grpSpPr>
            <a:xfrm rot="16200000">
              <a:off x="8033188" y="1123163"/>
              <a:ext cx="473413" cy="447267"/>
              <a:chOff x="8041937" y="5808017"/>
              <a:chExt cx="473413" cy="447267"/>
            </a:xfrm>
          </p:grpSpPr>
          <p:sp>
            <p:nvSpPr>
              <p:cNvPr id="8" name="Oval 7">
                <a:extLst>
                  <a:ext uri="{FF2B5EF4-FFF2-40B4-BE49-F238E27FC236}">
                    <a16:creationId xmlns:a16="http://schemas.microsoft.com/office/drawing/2014/main" id="{FABF4581-8565-4727-BFBF-49DD426A8649}"/>
                  </a:ext>
                </a:extLst>
              </p:cNvPr>
              <p:cNvSpPr/>
              <p:nvPr/>
            </p:nvSpPr>
            <p:spPr>
              <a:xfrm rot="5400000">
                <a:off x="8055010" y="5794944"/>
                <a:ext cx="447267" cy="473413"/>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Icon&#10;&#10;Description automatically generated">
                <a:extLst>
                  <a:ext uri="{FF2B5EF4-FFF2-40B4-BE49-F238E27FC236}">
                    <a16:creationId xmlns:a16="http://schemas.microsoft.com/office/drawing/2014/main" id="{FDE47988-BC6C-44AA-9D23-6BC6CD93A0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83449" y="5811752"/>
                <a:ext cx="380360" cy="439797"/>
              </a:xfrm>
              <a:prstGeom prst="rect">
                <a:avLst/>
              </a:prstGeom>
            </p:spPr>
          </p:pic>
        </p:grpSp>
        <p:sp>
          <p:nvSpPr>
            <p:cNvPr id="10" name="Rectangle: Rounded Corners 9" descr="Box to write: microbe name">
              <a:extLst>
                <a:ext uri="{FF2B5EF4-FFF2-40B4-BE49-F238E27FC236}">
                  <a16:creationId xmlns:a16="http://schemas.microsoft.com/office/drawing/2014/main" id="{D215060D-1225-4F45-A439-B4084A17048C}"/>
                </a:ext>
              </a:extLst>
            </p:cNvPr>
            <p:cNvSpPr/>
            <p:nvPr/>
          </p:nvSpPr>
          <p:spPr>
            <a:xfrm rot="5400000">
              <a:off x="6741401" y="425698"/>
              <a:ext cx="339503" cy="2484398"/>
            </a:xfrm>
            <a:prstGeom prst="roundRect">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1" name="Rectangle: Rounded Corners 10" descr="Box to write: microbe type">
              <a:extLst>
                <a:ext uri="{FF2B5EF4-FFF2-40B4-BE49-F238E27FC236}">
                  <a16:creationId xmlns:a16="http://schemas.microsoft.com/office/drawing/2014/main" id="{9B3C3CFA-ECDD-46F9-93D8-86222A47737F}"/>
                </a:ext>
              </a:extLst>
            </p:cNvPr>
            <p:cNvSpPr/>
            <p:nvPr/>
          </p:nvSpPr>
          <p:spPr>
            <a:xfrm rot="5400000">
              <a:off x="2241114" y="1042557"/>
              <a:ext cx="339503" cy="2484398"/>
            </a:xfrm>
            <a:prstGeom prst="roundRect">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2" name="Rectangle: Rounded Corners 11" descr="Box to write: useful or harmful">
              <a:extLst>
                <a:ext uri="{FF2B5EF4-FFF2-40B4-BE49-F238E27FC236}">
                  <a16:creationId xmlns:a16="http://schemas.microsoft.com/office/drawing/2014/main" id="{CC601B85-E8F1-409E-A2C8-227439A8E241}"/>
                </a:ext>
              </a:extLst>
            </p:cNvPr>
            <p:cNvSpPr/>
            <p:nvPr/>
          </p:nvSpPr>
          <p:spPr>
            <a:xfrm rot="5400000">
              <a:off x="2241115" y="1633496"/>
              <a:ext cx="339503" cy="2484398"/>
            </a:xfrm>
            <a:prstGeom prst="roundRect">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3" name="Rectangle: Rounded Corners 12" descr="Box to write: special features">
              <a:extLst>
                <a:ext uri="{FF2B5EF4-FFF2-40B4-BE49-F238E27FC236}">
                  <a16:creationId xmlns:a16="http://schemas.microsoft.com/office/drawing/2014/main" id="{022A68AB-191D-4E69-B31B-72C846B8B4DA}"/>
                </a:ext>
              </a:extLst>
            </p:cNvPr>
            <p:cNvSpPr/>
            <p:nvPr/>
          </p:nvSpPr>
          <p:spPr>
            <a:xfrm rot="5400000">
              <a:off x="2107829" y="2357720"/>
              <a:ext cx="606074" cy="2484398"/>
            </a:xfrm>
            <a:prstGeom prst="roundRect">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4" name="Rectangle: Rounded Corners 13" descr="Box to write: microbe story">
              <a:extLst>
                <a:ext uri="{FF2B5EF4-FFF2-40B4-BE49-F238E27FC236}">
                  <a16:creationId xmlns:a16="http://schemas.microsoft.com/office/drawing/2014/main" id="{6939515D-3303-492A-81DD-8CFFAC3F17E1}"/>
                </a:ext>
              </a:extLst>
            </p:cNvPr>
            <p:cNvSpPr/>
            <p:nvPr/>
          </p:nvSpPr>
          <p:spPr>
            <a:xfrm rot="5400000">
              <a:off x="1931138" y="3369287"/>
              <a:ext cx="959456" cy="2484398"/>
            </a:xfrm>
            <a:prstGeom prst="roundRect">
              <a:avLst>
                <a:gd name="adj" fmla="val 9787"/>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5" name="Rectangle: Rounded Corners 14" descr="Box to write: strengths/weaknesses">
              <a:extLst>
                <a:ext uri="{FF2B5EF4-FFF2-40B4-BE49-F238E27FC236}">
                  <a16:creationId xmlns:a16="http://schemas.microsoft.com/office/drawing/2014/main" id="{DBBD1933-C1F5-4B24-BF17-0F166F440B2C}"/>
                </a:ext>
              </a:extLst>
            </p:cNvPr>
            <p:cNvSpPr/>
            <p:nvPr/>
          </p:nvSpPr>
          <p:spPr>
            <a:xfrm rot="5400000">
              <a:off x="2122870" y="4400345"/>
              <a:ext cx="575992" cy="2484398"/>
            </a:xfrm>
            <a:prstGeom prst="roundRect">
              <a:avLst/>
            </a:prstGeom>
            <a:noFill/>
            <a:ln w="127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white"/>
                </a:solidFill>
                <a:effectLst/>
                <a:uLnTx/>
                <a:uFillTx/>
                <a:latin typeface="Calibri" panose="020F0502020204030204"/>
                <a:ea typeface="+mn-ea"/>
                <a:cs typeface="+mn-cs"/>
              </a:endParaRPr>
            </a:p>
          </p:txBody>
        </p:sp>
        <p:sp>
          <p:nvSpPr>
            <p:cNvPr id="16" name="TextBox 15" descr="Microbe name&#10;">
              <a:extLst>
                <a:ext uri="{FF2B5EF4-FFF2-40B4-BE49-F238E27FC236}">
                  <a16:creationId xmlns:a16="http://schemas.microsoft.com/office/drawing/2014/main" id="{9D7CC27A-9816-4654-B46E-D901F77BD7BB}"/>
                </a:ext>
              </a:extLst>
            </p:cNvPr>
            <p:cNvSpPr txBox="1"/>
            <p:nvPr/>
          </p:nvSpPr>
          <p:spPr>
            <a:xfrm>
              <a:off x="4525349" y="1554729"/>
              <a:ext cx="971759"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name</a:t>
              </a:r>
            </a:p>
          </p:txBody>
        </p:sp>
        <p:sp>
          <p:nvSpPr>
            <p:cNvPr id="17" name="TextBox 16" descr="Microbe type&#10;">
              <a:extLst>
                <a:ext uri="{FF2B5EF4-FFF2-40B4-BE49-F238E27FC236}">
                  <a16:creationId xmlns:a16="http://schemas.microsoft.com/office/drawing/2014/main" id="{6CD440D5-BB0F-441D-B362-38E31D241D05}"/>
                </a:ext>
              </a:extLst>
            </p:cNvPr>
            <p:cNvSpPr txBox="1"/>
            <p:nvPr/>
          </p:nvSpPr>
          <p:spPr>
            <a:xfrm>
              <a:off x="1048476" y="1884923"/>
              <a:ext cx="893608"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type</a:t>
              </a:r>
            </a:p>
          </p:txBody>
        </p:sp>
        <p:sp>
          <p:nvSpPr>
            <p:cNvPr id="18" name="TextBox 17" descr="Useful of Harmful&#10;">
              <a:extLst>
                <a:ext uri="{FF2B5EF4-FFF2-40B4-BE49-F238E27FC236}">
                  <a16:creationId xmlns:a16="http://schemas.microsoft.com/office/drawing/2014/main" id="{C79EDF8E-41B8-4BF8-BFD3-4F663CEAC00E}"/>
                </a:ext>
              </a:extLst>
            </p:cNvPr>
            <p:cNvSpPr txBox="1"/>
            <p:nvPr/>
          </p:nvSpPr>
          <p:spPr>
            <a:xfrm>
              <a:off x="1043736" y="2485968"/>
              <a:ext cx="1152312"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Useful of Harmful</a:t>
              </a:r>
            </a:p>
          </p:txBody>
        </p:sp>
        <p:sp>
          <p:nvSpPr>
            <p:cNvPr id="19" name="TextBox 18" descr="Special Features&#10;">
              <a:extLst>
                <a:ext uri="{FF2B5EF4-FFF2-40B4-BE49-F238E27FC236}">
                  <a16:creationId xmlns:a16="http://schemas.microsoft.com/office/drawing/2014/main" id="{F97986A4-C9F1-49ED-A56C-22CDCD10BAC7}"/>
                </a:ext>
              </a:extLst>
            </p:cNvPr>
            <p:cNvSpPr txBox="1"/>
            <p:nvPr/>
          </p:nvSpPr>
          <p:spPr>
            <a:xfrm>
              <a:off x="1043736" y="3090108"/>
              <a:ext cx="1122669"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Special Features</a:t>
              </a:r>
            </a:p>
          </p:txBody>
        </p:sp>
        <p:sp>
          <p:nvSpPr>
            <p:cNvPr id="20" name="TextBox 19" descr="Microbe Story&#10;">
              <a:extLst>
                <a:ext uri="{FF2B5EF4-FFF2-40B4-BE49-F238E27FC236}">
                  <a16:creationId xmlns:a16="http://schemas.microsoft.com/office/drawing/2014/main" id="{2FB1BA6B-A159-45F4-A980-67036ECEC3FD}"/>
                </a:ext>
              </a:extLst>
            </p:cNvPr>
            <p:cNvSpPr txBox="1"/>
            <p:nvPr/>
          </p:nvSpPr>
          <p:spPr>
            <a:xfrm>
              <a:off x="1048476" y="3924635"/>
              <a:ext cx="951547"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Story</a:t>
              </a:r>
            </a:p>
          </p:txBody>
        </p:sp>
        <p:sp>
          <p:nvSpPr>
            <p:cNvPr id="21" name="TextBox 20" descr="Strength/Weakness&#10;">
              <a:extLst>
                <a:ext uri="{FF2B5EF4-FFF2-40B4-BE49-F238E27FC236}">
                  <a16:creationId xmlns:a16="http://schemas.microsoft.com/office/drawing/2014/main" id="{E054A4E5-5F1D-4F84-81FC-A85E6E6342EE}"/>
                </a:ext>
              </a:extLst>
            </p:cNvPr>
            <p:cNvSpPr txBox="1"/>
            <p:nvPr/>
          </p:nvSpPr>
          <p:spPr>
            <a:xfrm>
              <a:off x="1048476" y="5130095"/>
              <a:ext cx="1279348" cy="2199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Strength/Weakness</a:t>
              </a:r>
            </a:p>
          </p:txBody>
        </p:sp>
        <p:sp>
          <p:nvSpPr>
            <p:cNvPr id="22" name="TextBox 21" descr="Designabug">
              <a:extLst>
                <a:ext uri="{FF2B5EF4-FFF2-40B4-BE49-F238E27FC236}">
                  <a16:creationId xmlns:a16="http://schemas.microsoft.com/office/drawing/2014/main" id="{642B907B-318D-4CC9-81C9-638F73C5DE20}"/>
                </a:ext>
              </a:extLst>
            </p:cNvPr>
            <p:cNvSpPr txBox="1"/>
            <p:nvPr/>
          </p:nvSpPr>
          <p:spPr>
            <a:xfrm>
              <a:off x="1031089" y="1346797"/>
              <a:ext cx="2231701"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Designabug</a:t>
              </a:r>
            </a:p>
          </p:txBody>
        </p:sp>
      </p:grpSp>
    </p:spTree>
    <p:extLst>
      <p:ext uri="{BB962C8B-B14F-4D97-AF65-F5344CB8AC3E}">
        <p14:creationId xmlns:p14="http://schemas.microsoft.com/office/powerpoint/2010/main" val="3774198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49E64-9377-4AA0-B55E-9252BE9CF536}"/>
              </a:ext>
            </a:extLst>
          </p:cNvPr>
          <p:cNvSpPr>
            <a:spLocks noGrp="1"/>
          </p:cNvSpPr>
          <p:nvPr>
            <p:ph type="title"/>
          </p:nvPr>
        </p:nvSpPr>
        <p:spPr>
          <a:xfrm>
            <a:off x="772981" y="0"/>
            <a:ext cx="7598038" cy="1200197"/>
          </a:xfrm>
        </p:spPr>
        <p:txBody>
          <a:bodyPr>
            <a:normAutofit/>
          </a:bodyPr>
          <a:lstStyle/>
          <a:p>
            <a:pPr algn="ctr"/>
            <a:r>
              <a:rPr lang="en-GB" sz="3500" b="1" dirty="0"/>
              <a:t>Designabug Example</a:t>
            </a:r>
          </a:p>
        </p:txBody>
      </p:sp>
      <p:grpSp>
        <p:nvGrpSpPr>
          <p:cNvPr id="4" name="Group 3">
            <a:extLst>
              <a:ext uri="{FF2B5EF4-FFF2-40B4-BE49-F238E27FC236}">
                <a16:creationId xmlns:a16="http://schemas.microsoft.com/office/drawing/2014/main" id="{5D9BB9A9-86F5-459D-ACAD-0139C4413FFC}"/>
              </a:ext>
              <a:ext uri="{C183D7F6-B498-43B3-948B-1728B52AA6E4}">
                <adec:decorative xmlns:adec="http://schemas.microsoft.com/office/drawing/2017/decorative" val="1"/>
              </a:ext>
            </a:extLst>
          </p:cNvPr>
          <p:cNvGrpSpPr/>
          <p:nvPr/>
        </p:nvGrpSpPr>
        <p:grpSpPr>
          <a:xfrm>
            <a:off x="858706" y="974460"/>
            <a:ext cx="7596756" cy="5338485"/>
            <a:chOff x="858706" y="974460"/>
            <a:chExt cx="7596756" cy="5338485"/>
          </a:xfrm>
        </p:grpSpPr>
        <p:sp>
          <p:nvSpPr>
            <p:cNvPr id="7" name="Rectangle: Rounded Corners 6">
              <a:extLst>
                <a:ext uri="{FF2B5EF4-FFF2-40B4-BE49-F238E27FC236}">
                  <a16:creationId xmlns:a16="http://schemas.microsoft.com/office/drawing/2014/main" id="{C57A8D38-E46B-4F7D-95C0-62EC1A8768C5}"/>
                </a:ext>
                <a:ext uri="{C183D7F6-B498-43B3-948B-1728B52AA6E4}">
                  <adec:decorative xmlns:adec="http://schemas.microsoft.com/office/drawing/2017/decorative" val="1"/>
                </a:ext>
              </a:extLst>
            </p:cNvPr>
            <p:cNvSpPr/>
            <p:nvPr/>
          </p:nvSpPr>
          <p:spPr>
            <a:xfrm rot="5400000">
              <a:off x="2004943" y="53960"/>
              <a:ext cx="5112748" cy="7405222"/>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FB0D2AC8-1F34-4EA4-9061-D2A56825B9BF}"/>
                </a:ext>
              </a:extLst>
            </p:cNvPr>
            <p:cNvGrpSpPr/>
            <p:nvPr/>
          </p:nvGrpSpPr>
          <p:grpSpPr>
            <a:xfrm rot="16020692">
              <a:off x="7983006" y="973339"/>
              <a:ext cx="471335" cy="473577"/>
              <a:chOff x="7985409" y="5946324"/>
              <a:chExt cx="471335" cy="473577"/>
            </a:xfrm>
          </p:grpSpPr>
          <p:sp>
            <p:nvSpPr>
              <p:cNvPr id="8" name="Oval 7">
                <a:extLst>
                  <a:ext uri="{FF2B5EF4-FFF2-40B4-BE49-F238E27FC236}">
                    <a16:creationId xmlns:a16="http://schemas.microsoft.com/office/drawing/2014/main" id="{54A64B0C-64E2-4F3E-BC5C-93FEA50C024A}"/>
                  </a:ext>
                  <a:ext uri="{C183D7F6-B498-43B3-948B-1728B52AA6E4}">
                    <adec:decorative xmlns:adec="http://schemas.microsoft.com/office/drawing/2017/decorative" val="1"/>
                  </a:ext>
                </a:extLst>
              </p:cNvPr>
              <p:cNvSpPr/>
              <p:nvPr/>
            </p:nvSpPr>
            <p:spPr>
              <a:xfrm rot="5400000">
                <a:off x="7984288" y="5947445"/>
                <a:ext cx="473577" cy="471335"/>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32D7AE32-5828-4CE2-8C69-5A3B0980840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14717" y="5964179"/>
                <a:ext cx="402733" cy="437866"/>
              </a:xfrm>
              <a:prstGeom prst="rect">
                <a:avLst/>
              </a:prstGeom>
            </p:spPr>
          </p:pic>
        </p:grpSp>
        <p:sp>
          <p:nvSpPr>
            <p:cNvPr id="10" name="Rectangle: Rounded Corners 9" descr="Virus">
              <a:extLst>
                <a:ext uri="{FF2B5EF4-FFF2-40B4-BE49-F238E27FC236}">
                  <a16:creationId xmlns:a16="http://schemas.microsoft.com/office/drawing/2014/main" id="{8C9DFD8C-2AF8-426C-91DF-B5A778CA5A86}"/>
                </a:ext>
              </a:extLst>
            </p:cNvPr>
            <p:cNvSpPr/>
            <p:nvPr/>
          </p:nvSpPr>
          <p:spPr>
            <a:xfrm>
              <a:off x="1093156" y="2042495"/>
              <a:ext cx="2473489" cy="359473"/>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Virus</a:t>
              </a:r>
            </a:p>
          </p:txBody>
        </p:sp>
        <p:sp>
          <p:nvSpPr>
            <p:cNvPr id="11" name="TextBox 10" descr="Microbe name&#10;">
              <a:extLst>
                <a:ext uri="{FF2B5EF4-FFF2-40B4-BE49-F238E27FC236}">
                  <a16:creationId xmlns:a16="http://schemas.microsoft.com/office/drawing/2014/main" id="{EF2D1DD9-916D-41A5-876C-39E0E0FB6203}"/>
                </a:ext>
              </a:extLst>
            </p:cNvPr>
            <p:cNvSpPr txBox="1"/>
            <p:nvPr/>
          </p:nvSpPr>
          <p:spPr>
            <a:xfrm>
              <a:off x="4531213" y="1449624"/>
              <a:ext cx="967492"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name</a:t>
              </a:r>
            </a:p>
          </p:txBody>
        </p:sp>
        <p:sp>
          <p:nvSpPr>
            <p:cNvPr id="12" name="TextBox 11" descr="Designabug">
              <a:extLst>
                <a:ext uri="{FF2B5EF4-FFF2-40B4-BE49-F238E27FC236}">
                  <a16:creationId xmlns:a16="http://schemas.microsoft.com/office/drawing/2014/main" id="{17DBA650-263F-436D-8F04-83136C8F5C20}"/>
                </a:ext>
              </a:extLst>
            </p:cNvPr>
            <p:cNvSpPr txBox="1"/>
            <p:nvPr/>
          </p:nvSpPr>
          <p:spPr>
            <a:xfrm>
              <a:off x="1007202" y="1210128"/>
              <a:ext cx="2231701"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Designabug</a:t>
              </a:r>
            </a:p>
          </p:txBody>
        </p:sp>
        <p:sp>
          <p:nvSpPr>
            <p:cNvPr id="13" name="TextBox 12" descr="Microbe type&#10;">
              <a:extLst>
                <a:ext uri="{FF2B5EF4-FFF2-40B4-BE49-F238E27FC236}">
                  <a16:creationId xmlns:a16="http://schemas.microsoft.com/office/drawing/2014/main" id="{C338C2F3-191F-407D-8888-6A683A846472}"/>
                </a:ext>
              </a:extLst>
            </p:cNvPr>
            <p:cNvSpPr txBox="1"/>
            <p:nvPr/>
          </p:nvSpPr>
          <p:spPr>
            <a:xfrm>
              <a:off x="1007202" y="1801364"/>
              <a:ext cx="889685"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type</a:t>
              </a:r>
            </a:p>
          </p:txBody>
        </p:sp>
        <p:sp>
          <p:nvSpPr>
            <p:cNvPr id="14" name="TextBox 13" descr="Useful of Harmful&#10;">
              <a:extLst>
                <a:ext uri="{FF2B5EF4-FFF2-40B4-BE49-F238E27FC236}">
                  <a16:creationId xmlns:a16="http://schemas.microsoft.com/office/drawing/2014/main" id="{9C8610A6-3D20-4058-9E15-5BA7B3833F7A}"/>
                </a:ext>
              </a:extLst>
            </p:cNvPr>
            <p:cNvSpPr txBox="1"/>
            <p:nvPr/>
          </p:nvSpPr>
          <p:spPr>
            <a:xfrm>
              <a:off x="1033791" y="2438927"/>
              <a:ext cx="1147253"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Useful of Harmful</a:t>
              </a:r>
            </a:p>
          </p:txBody>
        </p:sp>
        <p:sp>
          <p:nvSpPr>
            <p:cNvPr id="15" name="TextBox 14" descr="Special Features&#10;">
              <a:extLst>
                <a:ext uri="{FF2B5EF4-FFF2-40B4-BE49-F238E27FC236}">
                  <a16:creationId xmlns:a16="http://schemas.microsoft.com/office/drawing/2014/main" id="{E0C8C723-9570-41CE-B8D4-6980E142061E}"/>
                </a:ext>
              </a:extLst>
            </p:cNvPr>
            <p:cNvSpPr txBox="1"/>
            <p:nvPr/>
          </p:nvSpPr>
          <p:spPr>
            <a:xfrm>
              <a:off x="1017933" y="3078524"/>
              <a:ext cx="1117740"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Special Features</a:t>
              </a:r>
            </a:p>
          </p:txBody>
        </p:sp>
        <p:sp>
          <p:nvSpPr>
            <p:cNvPr id="16" name="TextBox 15" descr="Microbe Story&#10;">
              <a:extLst>
                <a:ext uri="{FF2B5EF4-FFF2-40B4-BE49-F238E27FC236}">
                  <a16:creationId xmlns:a16="http://schemas.microsoft.com/office/drawing/2014/main" id="{69804932-1650-4180-8F21-001D54136788}"/>
                </a:ext>
              </a:extLst>
            </p:cNvPr>
            <p:cNvSpPr txBox="1"/>
            <p:nvPr/>
          </p:nvSpPr>
          <p:spPr>
            <a:xfrm>
              <a:off x="1033790" y="3976283"/>
              <a:ext cx="947370"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Microbe Story</a:t>
              </a:r>
            </a:p>
          </p:txBody>
        </p:sp>
        <p:sp>
          <p:nvSpPr>
            <p:cNvPr id="17" name="TextBox 16" descr="Strength/Weakness&#10;">
              <a:extLst>
                <a:ext uri="{FF2B5EF4-FFF2-40B4-BE49-F238E27FC236}">
                  <a16:creationId xmlns:a16="http://schemas.microsoft.com/office/drawing/2014/main" id="{8FCBEE27-EC5C-46E5-90A4-72FA5DC18294}"/>
                </a:ext>
              </a:extLst>
            </p:cNvPr>
            <p:cNvSpPr txBox="1"/>
            <p:nvPr/>
          </p:nvSpPr>
          <p:spPr>
            <a:xfrm>
              <a:off x="1017933" y="5221110"/>
              <a:ext cx="1273731" cy="23291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Strength/Weakness</a:t>
              </a:r>
            </a:p>
          </p:txBody>
        </p:sp>
        <p:pic>
          <p:nvPicPr>
            <p:cNvPr id="18" name="Picture 17" descr="A round virus with spikes on its surface, and an angry face">
              <a:extLst>
                <a:ext uri="{FF2B5EF4-FFF2-40B4-BE49-F238E27FC236}">
                  <a16:creationId xmlns:a16="http://schemas.microsoft.com/office/drawing/2014/main" id="{29679E87-B183-41E0-B4C4-D66615495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619" y="2166180"/>
              <a:ext cx="3742332" cy="3526041"/>
            </a:xfrm>
            <a:prstGeom prst="rect">
              <a:avLst/>
            </a:prstGeom>
          </p:spPr>
        </p:pic>
        <p:sp>
          <p:nvSpPr>
            <p:cNvPr id="19" name="Rectangle: Rounded Corners 18" descr="Harmful">
              <a:extLst>
                <a:ext uri="{FF2B5EF4-FFF2-40B4-BE49-F238E27FC236}">
                  <a16:creationId xmlns:a16="http://schemas.microsoft.com/office/drawing/2014/main" id="{D1327387-2102-44E3-A9F8-ABBACF324B5B}"/>
                </a:ext>
              </a:extLst>
            </p:cNvPr>
            <p:cNvSpPr/>
            <p:nvPr/>
          </p:nvSpPr>
          <p:spPr>
            <a:xfrm>
              <a:off x="1088977" y="2671607"/>
              <a:ext cx="2473489" cy="359473"/>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Harmful</a:t>
              </a:r>
            </a:p>
          </p:txBody>
        </p:sp>
        <p:sp>
          <p:nvSpPr>
            <p:cNvPr id="20" name="Rectangle: Rounded Corners 19" descr="Lots of sticky grippers all around my body and I’m very small&#10;">
              <a:extLst>
                <a:ext uri="{FF2B5EF4-FFF2-40B4-BE49-F238E27FC236}">
                  <a16:creationId xmlns:a16="http://schemas.microsoft.com/office/drawing/2014/main" id="{C9096B38-F668-4E1E-9DA9-7C099DB32BF2}"/>
                </a:ext>
              </a:extLst>
            </p:cNvPr>
            <p:cNvSpPr/>
            <p:nvPr/>
          </p:nvSpPr>
          <p:spPr>
            <a:xfrm>
              <a:off x="1093158" y="3318010"/>
              <a:ext cx="2473489" cy="610553"/>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Lots of sticky grippers all around my body and I’m very small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 name="Rectangle: Rounded Corners 20" descr="I am a harmful virus and I like to live in your nose. My super sticky grippers help me stick to your nose cells. You don’t want me there because I make you sneeze and cough.&#10;">
              <a:extLst>
                <a:ext uri="{FF2B5EF4-FFF2-40B4-BE49-F238E27FC236}">
                  <a16:creationId xmlns:a16="http://schemas.microsoft.com/office/drawing/2014/main" id="{CCDA6CEE-2299-4C03-99F8-97104F84C873}"/>
                </a:ext>
              </a:extLst>
            </p:cNvPr>
            <p:cNvSpPr/>
            <p:nvPr/>
          </p:nvSpPr>
          <p:spPr>
            <a:xfrm>
              <a:off x="1089275" y="4229879"/>
              <a:ext cx="2473489" cy="1000754"/>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I am a harmful virus and I like to live in your nose. My super sticky grippers help me stick to your nose cells. You don’t want me there because I make you sneeze and cough.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Rectangle: Rounded Corners 21" descr="I need to live in your cells do don’t sneeze in a tissue and throw me in the bin – I’ll die&#10;">
              <a:extLst>
                <a:ext uri="{FF2B5EF4-FFF2-40B4-BE49-F238E27FC236}">
                  <a16:creationId xmlns:a16="http://schemas.microsoft.com/office/drawing/2014/main" id="{274253F4-0657-4B7C-98F7-003E4284524A}"/>
                </a:ext>
              </a:extLst>
            </p:cNvPr>
            <p:cNvSpPr/>
            <p:nvPr/>
          </p:nvSpPr>
          <p:spPr>
            <a:xfrm>
              <a:off x="1093157" y="5454025"/>
              <a:ext cx="2473489" cy="696416"/>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I need to live in your cells do don’t sneeze in a tissue and throw me in the bin – I’ll die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 name="Rectangle: Rounded Corners 22" descr="Charlotte Sneezysnot&#10;">
              <a:extLst>
                <a:ext uri="{FF2B5EF4-FFF2-40B4-BE49-F238E27FC236}">
                  <a16:creationId xmlns:a16="http://schemas.microsoft.com/office/drawing/2014/main" id="{F3B0758F-72AD-47DD-897F-0448EF97DE85}"/>
                </a:ext>
              </a:extLst>
            </p:cNvPr>
            <p:cNvSpPr/>
            <p:nvPr/>
          </p:nvSpPr>
          <p:spPr>
            <a:xfrm>
              <a:off x="5644572" y="1384601"/>
              <a:ext cx="2473489" cy="359473"/>
            </a:xfrm>
            <a:prstGeom prst="roundRect">
              <a:avLst/>
            </a:prstGeom>
            <a:noFill/>
            <a:ln w="127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700" b="0" i="0" u="none" strike="noStrike" kern="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Charlotte Sneezysnot</a:t>
              </a:r>
            </a:p>
          </p:txBody>
        </p:sp>
      </p:grpSp>
    </p:spTree>
    <p:extLst>
      <p:ext uri="{BB962C8B-B14F-4D97-AF65-F5344CB8AC3E}">
        <p14:creationId xmlns:p14="http://schemas.microsoft.com/office/powerpoint/2010/main" val="109513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a:extLst>
              <a:ext uri="{FF2B5EF4-FFF2-40B4-BE49-F238E27FC236}">
                <a16:creationId xmlns:a16="http://schemas.microsoft.com/office/drawing/2014/main" id="{9AD4F6FE-8174-4E40-8308-04CBCF0D54A2}"/>
              </a:ext>
              <a:ext uri="{C183D7F6-B498-43B3-948B-1728B52AA6E4}">
                <adec:decorative xmlns:adec="http://schemas.microsoft.com/office/drawing/2017/decorative" val="1"/>
              </a:ext>
            </a:extLst>
          </p:cNvPr>
          <p:cNvSpPr>
            <a:spLocks noGrp="1"/>
          </p:cNvSpPr>
          <p:nvPr>
            <p:ph type="title"/>
          </p:nvPr>
        </p:nvSpPr>
        <p:spPr>
          <a:xfrm>
            <a:off x="241060" y="-1063673"/>
            <a:ext cx="8661879" cy="1200197"/>
          </a:xfrm>
        </p:spPr>
        <p:txBody>
          <a:bodyPr>
            <a:normAutofit/>
          </a:bodyPr>
          <a:lstStyle/>
          <a:p>
            <a:pPr algn="ctr"/>
            <a:r>
              <a:rPr lang="en-GB" sz="3500" b="1" dirty="0"/>
              <a:t>What are Microbes? – Bullet points</a:t>
            </a:r>
          </a:p>
        </p:txBody>
      </p:sp>
      <p:pic>
        <p:nvPicPr>
          <p:cNvPr id="145" name="Picture 144">
            <a:extLst>
              <a:ext uri="{FF2B5EF4-FFF2-40B4-BE49-F238E27FC236}">
                <a16:creationId xmlns:a16="http://schemas.microsoft.com/office/drawing/2014/main" id="{0978D4A3-AF16-4324-B743-D555B338898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5400000">
            <a:off x="8185966" y="5305463"/>
            <a:ext cx="383018" cy="406943"/>
          </a:xfrm>
          <a:prstGeom prst="rect">
            <a:avLst/>
          </a:prstGeom>
          <a:noFill/>
        </p:spPr>
      </p:pic>
      <p:sp>
        <p:nvSpPr>
          <p:cNvPr id="146" name="Rectangle: Rounded Corners 145">
            <a:extLst>
              <a:ext uri="{FF2B5EF4-FFF2-40B4-BE49-F238E27FC236}">
                <a16:creationId xmlns:a16="http://schemas.microsoft.com/office/drawing/2014/main" id="{B0467937-64D3-4B05-B9B7-D62478DC36A1}"/>
              </a:ext>
              <a:ext uri="{C183D7F6-B498-43B3-948B-1728B52AA6E4}">
                <adec:decorative xmlns:adec="http://schemas.microsoft.com/office/drawing/2017/decorative" val="1"/>
              </a:ext>
            </a:extLst>
          </p:cNvPr>
          <p:cNvSpPr/>
          <p:nvPr/>
        </p:nvSpPr>
        <p:spPr>
          <a:xfrm rot="5400000">
            <a:off x="2554534" y="-324607"/>
            <a:ext cx="4012004" cy="7994968"/>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03C5AA4C-0CC1-4951-9180-FB4D71B7121B}"/>
              </a:ext>
              <a:ext uri="{C183D7F6-B498-43B3-948B-1728B52AA6E4}">
                <adec:decorative xmlns:adec="http://schemas.microsoft.com/office/drawing/2017/decorative" val="1"/>
              </a:ext>
            </a:extLst>
          </p:cNvPr>
          <p:cNvSpPr/>
          <p:nvPr/>
        </p:nvSpPr>
        <p:spPr>
          <a:xfrm rot="5400000">
            <a:off x="8076558" y="5289987"/>
            <a:ext cx="511397" cy="497379"/>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148" name="Picture 147">
            <a:extLst>
              <a:ext uri="{FF2B5EF4-FFF2-40B4-BE49-F238E27FC236}">
                <a16:creationId xmlns:a16="http://schemas.microsoft.com/office/drawing/2014/main" id="{F21D5D95-21D6-4162-A840-D18CB3E1E61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29046">
            <a:off x="8125175" y="5296079"/>
            <a:ext cx="414162" cy="485194"/>
          </a:xfrm>
          <a:prstGeom prst="rect">
            <a:avLst/>
          </a:prstGeom>
        </p:spPr>
      </p:pic>
      <p:sp>
        <p:nvSpPr>
          <p:cNvPr id="12" name="Title 1">
            <a:extLst>
              <a:ext uri="{FF2B5EF4-FFF2-40B4-BE49-F238E27FC236}">
                <a16:creationId xmlns:a16="http://schemas.microsoft.com/office/drawing/2014/main" id="{FC362DE3-D040-4A05-8AA9-3C2AE1AF6E4C}"/>
              </a:ext>
            </a:extLst>
          </p:cNvPr>
          <p:cNvSpPr txBox="1">
            <a:spLocks/>
          </p:cNvSpPr>
          <p:nvPr/>
        </p:nvSpPr>
        <p:spPr>
          <a:xfrm>
            <a:off x="229594" y="324474"/>
            <a:ext cx="8661879" cy="12001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dirty="0"/>
              <a:t>What are Microbes?</a:t>
            </a:r>
          </a:p>
        </p:txBody>
      </p:sp>
      <p:sp>
        <p:nvSpPr>
          <p:cNvPr id="166" name="TextBox 10" descr="Microbes are living organisms&#10;They are so small we need a microscope to see them&#10;They come in different shapes and sizes">
            <a:extLst>
              <a:ext uri="{FF2B5EF4-FFF2-40B4-BE49-F238E27FC236}">
                <a16:creationId xmlns:a16="http://schemas.microsoft.com/office/drawing/2014/main" id="{97E8AD84-3A37-4C3A-ACE2-9683B60D9F6F}"/>
              </a:ext>
            </a:extLst>
          </p:cNvPr>
          <p:cNvSpPr txBox="1"/>
          <p:nvPr/>
        </p:nvSpPr>
        <p:spPr>
          <a:xfrm>
            <a:off x="608562" y="1792917"/>
            <a:ext cx="4182513" cy="2923877"/>
          </a:xfrm>
          <a:prstGeom prst="rect">
            <a:avLst/>
          </a:prstGeom>
          <a:noFill/>
        </p:spPr>
        <p:txBody>
          <a:bodyPr wrap="square" rtlCol="0">
            <a:spAutoFit/>
          </a:bodyPr>
          <a:lstStyle/>
          <a:p>
            <a:pPr marL="1143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Microbes are living organisms;</a:t>
            </a:r>
          </a:p>
          <a:p>
            <a:pPr marL="0" marR="0" lvl="0" indent="-228600" defTabSz="914400" eaLnBrk="1" fontAlgn="auto" latinLnBrk="0" hangingPunct="1">
              <a:lnSpc>
                <a:spcPct val="100000"/>
              </a:lnSpc>
              <a:spcBef>
                <a:spcPts val="0"/>
              </a:spcBef>
              <a:spcAft>
                <a:spcPts val="0"/>
              </a:spcAft>
              <a:buClrTx/>
              <a:buSzTx/>
              <a:buFontTx/>
              <a:buNone/>
              <a:tabLst>
                <a:tab pos="457200" algn="l"/>
              </a:tabLst>
              <a:defRPr/>
            </a:pPr>
            <a:endParaRPr lang="en-GB" sz="2300" kern="0" dirty="0">
              <a:latin typeface="Arial" panose="020B0604020202020204" pitchFamily="34" charset="0"/>
              <a:cs typeface="Arial" panose="020B0604020202020204" pitchFamily="34" charset="0"/>
            </a:endParaRPr>
          </a:p>
          <a:p>
            <a:pPr marL="1143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They are so small we need a microscope to see them;</a:t>
            </a:r>
          </a:p>
          <a:p>
            <a:pPr marL="0" marR="0" lvl="0" indent="-228600" defTabSz="914400" eaLnBrk="1" fontAlgn="auto" latinLnBrk="0" hangingPunct="1">
              <a:lnSpc>
                <a:spcPct val="100000"/>
              </a:lnSpc>
              <a:spcBef>
                <a:spcPts val="0"/>
              </a:spcBef>
              <a:spcAft>
                <a:spcPts val="0"/>
              </a:spcAft>
              <a:buClrTx/>
              <a:buSzTx/>
              <a:buFontTx/>
              <a:buNone/>
              <a:tabLst>
                <a:tab pos="457200" algn="l"/>
              </a:tabLst>
              <a:defRPr/>
            </a:pPr>
            <a:endParaRPr kumimoji="0" lang="en-GB" sz="23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1143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They come in different shapes and sizes;</a:t>
            </a:r>
            <a:endParaRPr kumimoji="0" lang="en-GB" sz="23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67" name="TextBox 58" descr="They are found EVERYWHERE!&#10;Some microbes are useful or even good for us&#10;Some microbes can make us ill">
            <a:extLst>
              <a:ext uri="{FF2B5EF4-FFF2-40B4-BE49-F238E27FC236}">
                <a16:creationId xmlns:a16="http://schemas.microsoft.com/office/drawing/2014/main" id="{F96E4996-B441-4C34-A039-7C4ADCD42573}"/>
              </a:ext>
            </a:extLst>
          </p:cNvPr>
          <p:cNvSpPr txBox="1"/>
          <p:nvPr/>
        </p:nvSpPr>
        <p:spPr>
          <a:xfrm>
            <a:off x="4560535" y="1771353"/>
            <a:ext cx="4190922" cy="2923877"/>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They are found EVERYWHERE!</a:t>
            </a:r>
          </a:p>
          <a:p>
            <a:pPr marR="0" lvl="0" defTabSz="914400" eaLnBrk="1" fontAlgn="auto" latinLnBrk="0" hangingPunct="1">
              <a:lnSpc>
                <a:spcPct val="100000"/>
              </a:lnSpc>
              <a:spcBef>
                <a:spcPts val="0"/>
              </a:spcBef>
              <a:spcAft>
                <a:spcPts val="0"/>
              </a:spcAft>
              <a:buClrTx/>
              <a:buSzTx/>
              <a:tabLst>
                <a:tab pos="457200" algn="l"/>
              </a:tabLst>
              <a:defRPr/>
            </a:pPr>
            <a:endParaRPr kumimoji="0" lang="en-GB" sz="23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Some microbes are useful or even good for us;</a:t>
            </a:r>
          </a:p>
          <a:p>
            <a:pPr marR="0" lvl="0" defTabSz="914400" eaLnBrk="1" fontAlgn="auto" latinLnBrk="0" hangingPunct="1">
              <a:lnSpc>
                <a:spcPct val="100000"/>
              </a:lnSpc>
              <a:spcBef>
                <a:spcPts val="0"/>
              </a:spcBef>
              <a:spcAft>
                <a:spcPts val="0"/>
              </a:spcAft>
              <a:buClrTx/>
              <a:buSzTx/>
              <a:tabLst>
                <a:tab pos="457200" algn="l"/>
              </a:tabLst>
              <a:defRPr/>
            </a:pPr>
            <a:endParaRPr kumimoji="0" lang="en-GB" sz="23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tab pos="457200" algn="l"/>
              </a:tabLst>
              <a:defRPr/>
            </a:pPr>
            <a:r>
              <a:rPr kumimoji="0" lang="en-GB" sz="23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Some microbes can make us ill;</a:t>
            </a:r>
            <a:endParaRPr kumimoji="0" lang="en-GB" sz="23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64" name="TextBox 56" descr="There are 3 different types of microbes:&#10;">
            <a:extLst>
              <a:ext uri="{FF2B5EF4-FFF2-40B4-BE49-F238E27FC236}">
                <a16:creationId xmlns:a16="http://schemas.microsoft.com/office/drawing/2014/main" id="{678B9E7D-CEA5-4B9F-9C67-A79953F18D7C}"/>
              </a:ext>
            </a:extLst>
          </p:cNvPr>
          <p:cNvSpPr txBox="1"/>
          <p:nvPr/>
        </p:nvSpPr>
        <p:spPr>
          <a:xfrm>
            <a:off x="608562" y="4817287"/>
            <a:ext cx="5885639"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effectLst/>
                <a:uLnTx/>
                <a:uFillTx/>
                <a:latin typeface="Arial" panose="020B0604020202020204" pitchFamily="34" charset="0"/>
                <a:ea typeface="Calibri" panose="020F0502020204030204" pitchFamily="34" charset="0"/>
                <a:cs typeface="Arial" panose="020B0604020202020204" pitchFamily="34" charset="0"/>
              </a:rPr>
              <a:t>There are 3 different types of microbes:</a:t>
            </a:r>
          </a:p>
          <a:p>
            <a:pPr marL="0" marR="0" lvl="0" indent="0" defTabSz="914400" eaLnBrk="1" fontAlgn="auto" latinLnBrk="0" hangingPunct="1">
              <a:lnSpc>
                <a:spcPct val="100000"/>
              </a:lnSpc>
              <a:spcBef>
                <a:spcPts val="0"/>
              </a:spcBef>
              <a:spcAft>
                <a:spcPts val="0"/>
              </a:spcAft>
              <a:buClrTx/>
              <a:buSzTx/>
              <a:buFontTx/>
              <a:buNone/>
              <a:tabLst/>
              <a:defRPr/>
            </a:pPr>
            <a:r>
              <a:rPr lang="en-GB" sz="2300" b="1" dirty="0">
                <a:latin typeface="Arial" panose="020B0604020202020204" pitchFamily="34" charset="0"/>
                <a:ea typeface="Calibri" panose="020F0502020204030204" pitchFamily="34" charset="0"/>
                <a:cs typeface="Arial" panose="020B0604020202020204" pitchFamily="34" charset="0"/>
              </a:rPr>
              <a:t>VIRUSES, BACTERIA AND FUNGI</a:t>
            </a:r>
            <a:endParaRPr kumimoji="0" lang="en-GB" sz="23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6EB5A76A-85D4-4497-95B2-CBAE60944C35}"/>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750966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5BFE-101E-431A-97F8-EDC2725B9A2E}"/>
              </a:ext>
            </a:extLst>
          </p:cNvPr>
          <p:cNvSpPr>
            <a:spLocks noGrp="1"/>
          </p:cNvSpPr>
          <p:nvPr>
            <p:ph type="title"/>
          </p:nvPr>
        </p:nvSpPr>
        <p:spPr>
          <a:xfrm>
            <a:off x="464502" y="371822"/>
            <a:ext cx="2486025" cy="1290798"/>
          </a:xfrm>
        </p:spPr>
        <p:txBody>
          <a:bodyPr>
            <a:normAutofit/>
          </a:bodyPr>
          <a:lstStyle/>
          <a:p>
            <a:r>
              <a:rPr lang="en-GB" b="1" dirty="0"/>
              <a:t>VIRUSES</a:t>
            </a:r>
          </a:p>
        </p:txBody>
      </p:sp>
      <p:pic>
        <p:nvPicPr>
          <p:cNvPr id="16" name="Picture 15" descr="Virus">
            <a:extLst>
              <a:ext uri="{FF2B5EF4-FFF2-40B4-BE49-F238E27FC236}">
                <a16:creationId xmlns:a16="http://schemas.microsoft.com/office/drawing/2014/main" id="{A89E09BA-1CDE-4799-8923-2E9AE51D6568}"/>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23986">
            <a:off x="540351" y="3380215"/>
            <a:ext cx="2162873" cy="2094054"/>
          </a:xfrm>
          <a:prstGeom prst="rect">
            <a:avLst/>
          </a:prstGeom>
        </p:spPr>
      </p:pic>
      <p:sp>
        <p:nvSpPr>
          <p:cNvPr id="10" name="Rectangle: Rounded Corners 9">
            <a:extLst>
              <a:ext uri="{FF2B5EF4-FFF2-40B4-BE49-F238E27FC236}">
                <a16:creationId xmlns:a16="http://schemas.microsoft.com/office/drawing/2014/main" id="{5C934B8B-1CAB-4CA9-9CF5-330E09BC2EC9}"/>
              </a:ext>
              <a:ext uri="{C183D7F6-B498-43B3-948B-1728B52AA6E4}">
                <adec:decorative xmlns:adec="http://schemas.microsoft.com/office/drawing/2017/decorative" val="1"/>
              </a:ext>
            </a:extLst>
          </p:cNvPr>
          <p:cNvSpPr/>
          <p:nvPr/>
        </p:nvSpPr>
        <p:spPr>
          <a:xfrm rot="5400000">
            <a:off x="2873303" y="1190555"/>
            <a:ext cx="5984529" cy="4385164"/>
          </a:xfrm>
          <a:prstGeom prst="roundRect">
            <a:avLst>
              <a:gd name="adj" fmla="val 0"/>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descr="Viruses">
            <a:extLst>
              <a:ext uri="{FF2B5EF4-FFF2-40B4-BE49-F238E27FC236}">
                <a16:creationId xmlns:a16="http://schemas.microsoft.com/office/drawing/2014/main" id="{EC01F4BF-8045-411E-A2F6-5DB2A01BA87C}"/>
              </a:ext>
            </a:extLst>
          </p:cNvPr>
          <p:cNvSpPr txBox="1"/>
          <p:nvPr/>
        </p:nvSpPr>
        <p:spPr>
          <a:xfrm>
            <a:off x="3842729" y="452608"/>
            <a:ext cx="1565942" cy="553998"/>
          </a:xfrm>
          <a:prstGeom prst="rect">
            <a:avLst/>
          </a:prstGeom>
          <a:noFill/>
        </p:spPr>
        <p:txBody>
          <a:bodyPr wrap="none" rtlCol="0">
            <a:spAutoFit/>
          </a:bodyPr>
          <a:lstStyle/>
          <a:p>
            <a:r>
              <a:rPr lang="en-GB" sz="3000" b="1" dirty="0">
                <a:solidFill>
                  <a:prstClr val="black"/>
                </a:solidFill>
                <a:latin typeface="Arial" panose="020B0604020202020204" pitchFamily="34" charset="0"/>
                <a:cs typeface="Arial" panose="020B0604020202020204" pitchFamily="34" charset="0"/>
              </a:rPr>
              <a:t>Viruses</a:t>
            </a:r>
          </a:p>
        </p:txBody>
      </p:sp>
      <p:pic>
        <p:nvPicPr>
          <p:cNvPr id="11" name="Picture 10" descr="A round virus with spikes on its surface, and an angry face">
            <a:extLst>
              <a:ext uri="{FF2B5EF4-FFF2-40B4-BE49-F238E27FC236}">
                <a16:creationId xmlns:a16="http://schemas.microsoft.com/office/drawing/2014/main" id="{81868B2C-E1E9-4859-93BA-5534649DA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6931" y="1128418"/>
            <a:ext cx="1369444" cy="1284186"/>
          </a:xfrm>
          <a:prstGeom prst="rect">
            <a:avLst/>
          </a:prstGeom>
        </p:spPr>
      </p:pic>
      <p:sp>
        <p:nvSpPr>
          <p:cNvPr id="14" name="TextBox 13" descr="Influenza">
            <a:extLst>
              <a:ext uri="{FF2B5EF4-FFF2-40B4-BE49-F238E27FC236}">
                <a16:creationId xmlns:a16="http://schemas.microsoft.com/office/drawing/2014/main" id="{50C71C72-1893-47DB-B944-6B23A248B884}"/>
              </a:ext>
            </a:extLst>
          </p:cNvPr>
          <p:cNvSpPr txBox="1"/>
          <p:nvPr/>
        </p:nvSpPr>
        <p:spPr>
          <a:xfrm>
            <a:off x="6058719" y="852932"/>
            <a:ext cx="1225015" cy="400110"/>
          </a:xfrm>
          <a:prstGeom prst="rect">
            <a:avLst/>
          </a:prstGeom>
          <a:noFill/>
        </p:spPr>
        <p:txBody>
          <a:bodyPr wrap="none" rtlCol="0">
            <a:spAutoFit/>
          </a:bodyPr>
          <a:lstStyle/>
          <a:p>
            <a:r>
              <a:rPr lang="en-GB" sz="2000" dirty="0">
                <a:solidFill>
                  <a:prstClr val="black"/>
                </a:solidFill>
                <a:latin typeface="Arial" panose="020B0604020202020204" pitchFamily="34" charset="0"/>
                <a:cs typeface="Arial" panose="020B0604020202020204" pitchFamily="34" charset="0"/>
              </a:rPr>
              <a:t>Influenza</a:t>
            </a:r>
          </a:p>
        </p:txBody>
      </p:sp>
      <p:pic>
        <p:nvPicPr>
          <p:cNvPr id="12" name="Picture 11" descr="Microscope image of influenza">
            <a:extLst>
              <a:ext uri="{FF2B5EF4-FFF2-40B4-BE49-F238E27FC236}">
                <a16:creationId xmlns:a16="http://schemas.microsoft.com/office/drawing/2014/main" id="{EF994EBE-1505-4E81-A2DD-EDDDFA45C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5567" y="1253042"/>
            <a:ext cx="1570289" cy="1177717"/>
          </a:xfrm>
          <a:prstGeom prst="rect">
            <a:avLst/>
          </a:prstGeom>
        </p:spPr>
      </p:pic>
      <p:sp>
        <p:nvSpPr>
          <p:cNvPr id="15" name="TextBox 14" descr="Viruses are even smaller than bacteria and can sometimes live INSIDE bacteria.&#10;Some viruses make us sick.&#10;Diseases like CHICKENPOX and the FLU are caused by viruses.&#10;Viruses can spread from one person to another but it depends on the type of virus.&#10;">
            <a:extLst>
              <a:ext uri="{FF2B5EF4-FFF2-40B4-BE49-F238E27FC236}">
                <a16:creationId xmlns:a16="http://schemas.microsoft.com/office/drawing/2014/main" id="{512B22F9-9C79-4D62-A05E-9102848A4681}"/>
              </a:ext>
            </a:extLst>
          </p:cNvPr>
          <p:cNvSpPr txBox="1"/>
          <p:nvPr/>
        </p:nvSpPr>
        <p:spPr>
          <a:xfrm>
            <a:off x="3774712" y="2534416"/>
            <a:ext cx="4385165" cy="3785652"/>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Viruses are even smaller than bacteria and can sometimes live INSIDE bacteria.</a:t>
            </a:r>
          </a:p>
          <a:p>
            <a:r>
              <a:rPr lang="en-GB" sz="2400" dirty="0">
                <a:solidFill>
                  <a:prstClr val="black"/>
                </a:solidFill>
                <a:latin typeface="Arial" panose="020B0604020202020204" pitchFamily="34" charset="0"/>
                <a:cs typeface="Arial" panose="020B0604020202020204" pitchFamily="34" charset="0"/>
              </a:rPr>
              <a:t>Some viruses make us sick.</a:t>
            </a:r>
          </a:p>
          <a:p>
            <a:r>
              <a:rPr lang="en-GB" sz="2400" dirty="0">
                <a:solidFill>
                  <a:prstClr val="black"/>
                </a:solidFill>
                <a:latin typeface="Arial" panose="020B0604020202020204" pitchFamily="34" charset="0"/>
                <a:cs typeface="Arial" panose="020B0604020202020204" pitchFamily="34" charset="0"/>
              </a:rPr>
              <a:t>Diseases like CHICKENPOX and the FLU are caused by viruses.</a:t>
            </a:r>
          </a:p>
          <a:p>
            <a:r>
              <a:rPr lang="en-GB" sz="2400" dirty="0">
                <a:solidFill>
                  <a:prstClr val="black"/>
                </a:solidFill>
                <a:latin typeface="Arial" panose="020B0604020202020204" pitchFamily="34" charset="0"/>
                <a:cs typeface="Arial" panose="020B0604020202020204" pitchFamily="34" charset="0"/>
              </a:rPr>
              <a:t>Viruses can spread from one person to another but it depends on the type of virus.</a:t>
            </a:r>
          </a:p>
        </p:txBody>
      </p:sp>
      <p:sp>
        <p:nvSpPr>
          <p:cNvPr id="3" name="Footer Placeholder 2">
            <a:extLst>
              <a:ext uri="{FF2B5EF4-FFF2-40B4-BE49-F238E27FC236}">
                <a16:creationId xmlns:a16="http://schemas.microsoft.com/office/drawing/2014/main" id="{3413573A-AA78-464E-81CA-81AFA299E6A2}"/>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005409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ABCA1567-C097-4DE9-9BEC-6CEA97ED0B85}"/>
              </a:ext>
              <a:ext uri="{C183D7F6-B498-43B3-948B-1728B52AA6E4}">
                <adec:decorative xmlns:adec="http://schemas.microsoft.com/office/drawing/2017/decorative" val="1"/>
              </a:ext>
            </a:extLst>
          </p:cNvPr>
          <p:cNvSpPr/>
          <p:nvPr/>
        </p:nvSpPr>
        <p:spPr>
          <a:xfrm rot="5400000">
            <a:off x="2947989" y="714374"/>
            <a:ext cx="6105526" cy="5429253"/>
          </a:xfrm>
          <a:prstGeom prst="roundRect">
            <a:avLst>
              <a:gd name="adj" fmla="val 3249"/>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A41B9AB2-0CAB-4509-8AC8-A3EA05E768D6}"/>
              </a:ext>
            </a:extLst>
          </p:cNvPr>
          <p:cNvSpPr>
            <a:spLocks noGrp="1"/>
          </p:cNvSpPr>
          <p:nvPr>
            <p:ph type="title"/>
          </p:nvPr>
        </p:nvSpPr>
        <p:spPr>
          <a:xfrm>
            <a:off x="98345" y="674688"/>
            <a:ext cx="2905125" cy="1282699"/>
          </a:xfrm>
        </p:spPr>
        <p:txBody>
          <a:bodyPr>
            <a:normAutofit/>
          </a:bodyPr>
          <a:lstStyle/>
          <a:p>
            <a:pPr algn="ctr"/>
            <a:r>
              <a:rPr lang="en-GB" sz="3500" b="1" dirty="0"/>
              <a:t>BACTERIA</a:t>
            </a:r>
          </a:p>
        </p:txBody>
      </p:sp>
      <p:pic>
        <p:nvPicPr>
          <p:cNvPr id="23" name="Picture 22" descr="Bacteria">
            <a:extLst>
              <a:ext uri="{FF2B5EF4-FFF2-40B4-BE49-F238E27FC236}">
                <a16:creationId xmlns:a16="http://schemas.microsoft.com/office/drawing/2014/main" id="{DF989630-1795-4967-9812-063654101AE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49502">
            <a:off x="651838" y="3398571"/>
            <a:ext cx="1851911" cy="1877047"/>
          </a:xfrm>
          <a:prstGeom prst="rect">
            <a:avLst/>
          </a:prstGeom>
        </p:spPr>
      </p:pic>
      <p:sp>
        <p:nvSpPr>
          <p:cNvPr id="11" name="TextBox 10" descr="Bacteria">
            <a:extLst>
              <a:ext uri="{FF2B5EF4-FFF2-40B4-BE49-F238E27FC236}">
                <a16:creationId xmlns:a16="http://schemas.microsoft.com/office/drawing/2014/main" id="{F29F3553-A615-4E3D-8E9B-F60F59B172D0}"/>
              </a:ext>
            </a:extLst>
          </p:cNvPr>
          <p:cNvSpPr txBox="1"/>
          <p:nvPr/>
        </p:nvSpPr>
        <p:spPr>
          <a:xfrm>
            <a:off x="3361993" y="481236"/>
            <a:ext cx="1699504" cy="553998"/>
          </a:xfrm>
          <a:prstGeom prst="rect">
            <a:avLst/>
          </a:prstGeom>
          <a:noFill/>
        </p:spPr>
        <p:txBody>
          <a:bodyPr wrap="none" rtlCol="0">
            <a:spAutoFit/>
          </a:bodyPr>
          <a:lstStyle/>
          <a:p>
            <a:r>
              <a:rPr lang="en-GB" sz="3000" b="1" dirty="0">
                <a:solidFill>
                  <a:schemeClr val="bg2">
                    <a:lumMod val="10000"/>
                  </a:schemeClr>
                </a:solidFill>
                <a:latin typeface="Arial" panose="020B0604020202020204" pitchFamily="34" charset="0"/>
                <a:cs typeface="Arial" panose="020B0604020202020204" pitchFamily="34" charset="0"/>
              </a:rPr>
              <a:t>Bacteria</a:t>
            </a:r>
          </a:p>
        </p:txBody>
      </p:sp>
      <p:sp>
        <p:nvSpPr>
          <p:cNvPr id="12" name="TextBox 11" descr="There are three different types of bacteria.&#10;They look like:&#10;">
            <a:extLst>
              <a:ext uri="{FF2B5EF4-FFF2-40B4-BE49-F238E27FC236}">
                <a16:creationId xmlns:a16="http://schemas.microsoft.com/office/drawing/2014/main" id="{0D0A683C-D73B-49B1-B1A0-4966A51BABD2}"/>
              </a:ext>
            </a:extLst>
          </p:cNvPr>
          <p:cNvSpPr txBox="1"/>
          <p:nvPr/>
        </p:nvSpPr>
        <p:spPr>
          <a:xfrm>
            <a:off x="3361993" y="1025709"/>
            <a:ext cx="5124782" cy="646331"/>
          </a:xfrm>
          <a:prstGeom prst="rect">
            <a:avLst/>
          </a:prstGeom>
          <a:noFill/>
        </p:spPr>
        <p:txBody>
          <a:bodyPr wrap="square" rtlCol="0">
            <a:spAutoFit/>
          </a:bodyPr>
          <a:lstStyle/>
          <a:p>
            <a:pPr algn="just"/>
            <a:r>
              <a:rPr lang="en-GB" dirty="0">
                <a:solidFill>
                  <a:prstClr val="black"/>
                </a:solidFill>
                <a:latin typeface="Arial" panose="020B0604020202020204" pitchFamily="34" charset="0"/>
                <a:cs typeface="Arial" panose="020B0604020202020204" pitchFamily="34" charset="0"/>
              </a:rPr>
              <a:t>There are three different types of bacteria.</a:t>
            </a:r>
          </a:p>
          <a:p>
            <a:pPr algn="just"/>
            <a:r>
              <a:rPr lang="en-GB" dirty="0">
                <a:solidFill>
                  <a:prstClr val="black"/>
                </a:solidFill>
                <a:latin typeface="Arial" panose="020B0604020202020204" pitchFamily="34" charset="0"/>
                <a:cs typeface="Arial" panose="020B0604020202020204" pitchFamily="34" charset="0"/>
              </a:rPr>
              <a:t>They look like:</a:t>
            </a:r>
          </a:p>
        </p:txBody>
      </p:sp>
      <p:sp>
        <p:nvSpPr>
          <p:cNvPr id="13" name="TextBox 12" descr="Spirals&#10;(Campylobacter)">
            <a:extLst>
              <a:ext uri="{FF2B5EF4-FFF2-40B4-BE49-F238E27FC236}">
                <a16:creationId xmlns:a16="http://schemas.microsoft.com/office/drawing/2014/main" id="{2E9C8856-77CC-4F7F-9B8E-684770BF9D98}"/>
              </a:ext>
            </a:extLst>
          </p:cNvPr>
          <p:cNvSpPr txBox="1"/>
          <p:nvPr/>
        </p:nvSpPr>
        <p:spPr>
          <a:xfrm>
            <a:off x="3634180" y="1723459"/>
            <a:ext cx="1317990" cy="461665"/>
          </a:xfrm>
          <a:prstGeom prst="rect">
            <a:avLst/>
          </a:prstGeom>
          <a:noFill/>
        </p:spPr>
        <p:txBody>
          <a:bodyPr wrap="none" rtlCol="0">
            <a:spAutoFit/>
          </a:bodyPr>
          <a:lstStyle/>
          <a:p>
            <a:pPr algn="ctr"/>
            <a:r>
              <a:rPr lang="en-GB" sz="1200" dirty="0">
                <a:solidFill>
                  <a:prstClr val="black"/>
                </a:solidFill>
                <a:latin typeface="Arial" panose="020B0604020202020204" pitchFamily="34" charset="0"/>
                <a:cs typeface="Arial" panose="020B0604020202020204" pitchFamily="34" charset="0"/>
              </a:rPr>
              <a:t>Spirals</a:t>
            </a:r>
          </a:p>
          <a:p>
            <a:pPr algn="ctr"/>
            <a:r>
              <a:rPr lang="en-GB" sz="1200" dirty="0">
                <a:solidFill>
                  <a:prstClr val="black"/>
                </a:solidFill>
                <a:latin typeface="Arial" panose="020B0604020202020204" pitchFamily="34" charset="0"/>
                <a:cs typeface="Arial" panose="020B0604020202020204" pitchFamily="34" charset="0"/>
              </a:rPr>
              <a:t>(Campylobacter)</a:t>
            </a:r>
            <a:endParaRPr lang="en-GB" sz="1400" dirty="0">
              <a:solidFill>
                <a:prstClr val="black"/>
              </a:solidFill>
              <a:latin typeface="Arial" panose="020B0604020202020204" pitchFamily="34" charset="0"/>
              <a:cs typeface="Arial" panose="020B0604020202020204" pitchFamily="34" charset="0"/>
            </a:endParaRPr>
          </a:p>
        </p:txBody>
      </p:sp>
      <p:pic>
        <p:nvPicPr>
          <p:cNvPr id="16" name="Picture 15" descr="Microscope image of Campylobacter">
            <a:extLst>
              <a:ext uri="{FF2B5EF4-FFF2-40B4-BE49-F238E27FC236}">
                <a16:creationId xmlns:a16="http://schemas.microsoft.com/office/drawing/2014/main" id="{DC6D7131-8C27-46DB-9910-833E382A0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3461" y="2193979"/>
            <a:ext cx="1199427" cy="898272"/>
          </a:xfrm>
          <a:prstGeom prst="rect">
            <a:avLst/>
          </a:prstGeom>
        </p:spPr>
      </p:pic>
      <p:pic>
        <p:nvPicPr>
          <p:cNvPr id="19" name="Picture 18" descr="Spiral bacteria with a face and hands on hips">
            <a:extLst>
              <a:ext uri="{FF2B5EF4-FFF2-40B4-BE49-F238E27FC236}">
                <a16:creationId xmlns:a16="http://schemas.microsoft.com/office/drawing/2014/main" id="{FEFE77B9-0DE3-47D0-901F-3AAF5B1DE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223" y="3110631"/>
            <a:ext cx="584215" cy="1131252"/>
          </a:xfrm>
          <a:prstGeom prst="rect">
            <a:avLst/>
          </a:prstGeom>
        </p:spPr>
      </p:pic>
      <p:sp>
        <p:nvSpPr>
          <p:cNvPr id="14" name="TextBox 13" descr="Rods&#10;(Lactobacillus)">
            <a:extLst>
              <a:ext uri="{FF2B5EF4-FFF2-40B4-BE49-F238E27FC236}">
                <a16:creationId xmlns:a16="http://schemas.microsoft.com/office/drawing/2014/main" id="{C5F20EE9-73A3-4471-A892-D5358234C61E}"/>
              </a:ext>
            </a:extLst>
          </p:cNvPr>
          <p:cNvSpPr txBox="1"/>
          <p:nvPr/>
        </p:nvSpPr>
        <p:spPr>
          <a:xfrm>
            <a:off x="5374970" y="1718092"/>
            <a:ext cx="1172117" cy="461665"/>
          </a:xfrm>
          <a:prstGeom prst="rect">
            <a:avLst/>
          </a:prstGeom>
          <a:noFill/>
        </p:spPr>
        <p:txBody>
          <a:bodyPr wrap="none" rtlCol="0">
            <a:spAutoFit/>
          </a:bodyPr>
          <a:lstStyle/>
          <a:p>
            <a:pPr algn="ctr"/>
            <a:r>
              <a:rPr lang="en-GB" sz="1200" dirty="0">
                <a:solidFill>
                  <a:prstClr val="black"/>
                </a:solidFill>
                <a:latin typeface="Arial" panose="020B0604020202020204" pitchFamily="34" charset="0"/>
                <a:cs typeface="Arial" panose="020B0604020202020204" pitchFamily="34" charset="0"/>
              </a:rPr>
              <a:t>Rods</a:t>
            </a:r>
          </a:p>
          <a:p>
            <a:pPr algn="ctr"/>
            <a:r>
              <a:rPr lang="en-GB" sz="1200" dirty="0">
                <a:solidFill>
                  <a:prstClr val="black"/>
                </a:solidFill>
                <a:latin typeface="Arial" panose="020B0604020202020204" pitchFamily="34" charset="0"/>
                <a:cs typeface="Arial" panose="020B0604020202020204" pitchFamily="34" charset="0"/>
              </a:rPr>
              <a:t>(Lactobacillus)</a:t>
            </a:r>
            <a:endParaRPr lang="en-GB" sz="1400" dirty="0">
              <a:solidFill>
                <a:prstClr val="black"/>
              </a:solidFill>
              <a:latin typeface="Arial" panose="020B0604020202020204" pitchFamily="34" charset="0"/>
              <a:cs typeface="Arial" panose="020B0604020202020204" pitchFamily="34" charset="0"/>
            </a:endParaRPr>
          </a:p>
        </p:txBody>
      </p:sp>
      <p:pic>
        <p:nvPicPr>
          <p:cNvPr id="17" name="Picture 16" descr="Microscope image of Lactobacillus">
            <a:extLst>
              <a:ext uri="{FF2B5EF4-FFF2-40B4-BE49-F238E27FC236}">
                <a16:creationId xmlns:a16="http://schemas.microsoft.com/office/drawing/2014/main" id="{1D9711C6-0926-433D-8070-1F1102B247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4674" y="2192212"/>
            <a:ext cx="1172117" cy="877821"/>
          </a:xfrm>
          <a:prstGeom prst="rect">
            <a:avLst/>
          </a:prstGeom>
        </p:spPr>
      </p:pic>
      <p:pic>
        <p:nvPicPr>
          <p:cNvPr id="20" name="Picture 19" descr="Rod bacteria with one eye smiling">
            <a:extLst>
              <a:ext uri="{FF2B5EF4-FFF2-40B4-BE49-F238E27FC236}">
                <a16:creationId xmlns:a16="http://schemas.microsoft.com/office/drawing/2014/main" id="{CFCBE709-76F0-425C-AEF6-038C55E98E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0730" y="3119788"/>
            <a:ext cx="456542" cy="1041445"/>
          </a:xfrm>
          <a:prstGeom prst="rect">
            <a:avLst/>
          </a:prstGeom>
        </p:spPr>
      </p:pic>
      <p:sp>
        <p:nvSpPr>
          <p:cNvPr id="15" name="TextBox 14" descr="Balls&#10;(Staphylococcus)&#10;">
            <a:extLst>
              <a:ext uri="{FF2B5EF4-FFF2-40B4-BE49-F238E27FC236}">
                <a16:creationId xmlns:a16="http://schemas.microsoft.com/office/drawing/2014/main" id="{E934A6F7-A82D-4B45-8BF4-D2379898220B}"/>
              </a:ext>
            </a:extLst>
          </p:cNvPr>
          <p:cNvSpPr txBox="1"/>
          <p:nvPr/>
        </p:nvSpPr>
        <p:spPr>
          <a:xfrm>
            <a:off x="6829742" y="1729763"/>
            <a:ext cx="1361271" cy="461665"/>
          </a:xfrm>
          <a:prstGeom prst="rect">
            <a:avLst/>
          </a:prstGeom>
          <a:noFill/>
        </p:spPr>
        <p:txBody>
          <a:bodyPr wrap="none" rtlCol="0">
            <a:spAutoFit/>
          </a:bodyPr>
          <a:lstStyle/>
          <a:p>
            <a:pPr algn="ctr"/>
            <a:r>
              <a:rPr lang="en-GB" sz="1200" dirty="0">
                <a:solidFill>
                  <a:prstClr val="black"/>
                </a:solidFill>
                <a:latin typeface="Arial" panose="020B0604020202020204" pitchFamily="34" charset="0"/>
                <a:cs typeface="Arial" panose="020B0604020202020204" pitchFamily="34" charset="0"/>
              </a:rPr>
              <a:t>Balls</a:t>
            </a:r>
          </a:p>
          <a:p>
            <a:pPr algn="ctr"/>
            <a:r>
              <a:rPr lang="en-GB" sz="1200" dirty="0">
                <a:solidFill>
                  <a:prstClr val="black"/>
                </a:solidFill>
                <a:latin typeface="Arial" panose="020B0604020202020204" pitchFamily="34" charset="0"/>
                <a:cs typeface="Arial" panose="020B0604020202020204" pitchFamily="34" charset="0"/>
              </a:rPr>
              <a:t>(Staphylococcus)</a:t>
            </a:r>
            <a:endParaRPr lang="en-GB" sz="1400" dirty="0">
              <a:solidFill>
                <a:prstClr val="black"/>
              </a:solidFill>
              <a:latin typeface="Arial" panose="020B0604020202020204" pitchFamily="34" charset="0"/>
              <a:cs typeface="Arial" panose="020B0604020202020204" pitchFamily="34" charset="0"/>
            </a:endParaRPr>
          </a:p>
        </p:txBody>
      </p:sp>
      <p:pic>
        <p:nvPicPr>
          <p:cNvPr id="18" name="Picture 17" descr="Microscope image of Staphylococcus">
            <a:extLst>
              <a:ext uri="{FF2B5EF4-FFF2-40B4-BE49-F238E27FC236}">
                <a16:creationId xmlns:a16="http://schemas.microsoft.com/office/drawing/2014/main" id="{2BF6337A-368F-4705-BF38-2B66776079A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1733" y="2179757"/>
            <a:ext cx="1144557" cy="857180"/>
          </a:xfrm>
          <a:prstGeom prst="rect">
            <a:avLst/>
          </a:prstGeom>
        </p:spPr>
      </p:pic>
      <p:pic>
        <p:nvPicPr>
          <p:cNvPr id="21" name="Picture 20" descr="Five bacteria balls with one eye looking angry">
            <a:extLst>
              <a:ext uri="{FF2B5EF4-FFF2-40B4-BE49-F238E27FC236}">
                <a16:creationId xmlns:a16="http://schemas.microsoft.com/office/drawing/2014/main" id="{CB3AA935-4EC8-48A6-88BB-C9A1A03852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22152" y="3104709"/>
            <a:ext cx="1178333" cy="1007802"/>
          </a:xfrm>
          <a:prstGeom prst="rect">
            <a:avLst/>
          </a:prstGeom>
        </p:spPr>
      </p:pic>
      <p:sp>
        <p:nvSpPr>
          <p:cNvPr id="22" name="TextBox 21" descr="Bacteria are so small that 1000s could fit on the full stop at the end of this sentence.&#10;Some bacteria are helpful in cooking, for example, making yoghurt and cheese.&#10;Some bacteria are harmful and cause infection.&#10;Bacteria multiply very fast..">
            <a:extLst>
              <a:ext uri="{FF2B5EF4-FFF2-40B4-BE49-F238E27FC236}">
                <a16:creationId xmlns:a16="http://schemas.microsoft.com/office/drawing/2014/main" id="{AE0032B6-57E9-4226-ACED-B1EB325827E2}"/>
              </a:ext>
            </a:extLst>
          </p:cNvPr>
          <p:cNvSpPr txBox="1"/>
          <p:nvPr/>
        </p:nvSpPr>
        <p:spPr>
          <a:xfrm>
            <a:off x="3375257" y="4180284"/>
            <a:ext cx="5340122" cy="2246769"/>
          </a:xfrm>
          <a:prstGeom prst="rect">
            <a:avLst/>
          </a:prstGeom>
          <a:noFill/>
        </p:spPr>
        <p:txBody>
          <a:bodyPr wrap="square" rtlCol="0">
            <a:spAutoFit/>
          </a:bodyPr>
          <a:lstStyle/>
          <a:p>
            <a:pPr algn="just"/>
            <a:r>
              <a:rPr lang="en-GB" sz="2000" dirty="0">
                <a:solidFill>
                  <a:prstClr val="black"/>
                </a:solidFill>
                <a:latin typeface="Arial" panose="020B0604020202020204" pitchFamily="34" charset="0"/>
                <a:cs typeface="Arial" panose="020B0604020202020204" pitchFamily="34" charset="0"/>
              </a:rPr>
              <a:t>Bacteria are so small that 1000s could fit on the full stop at the end of this sentence.</a:t>
            </a:r>
          </a:p>
          <a:p>
            <a:pPr algn="just"/>
            <a:r>
              <a:rPr lang="en-GB" sz="2000" dirty="0">
                <a:solidFill>
                  <a:prstClr val="black"/>
                </a:solidFill>
                <a:latin typeface="Arial" panose="020B0604020202020204" pitchFamily="34" charset="0"/>
                <a:cs typeface="Arial" panose="020B0604020202020204" pitchFamily="34" charset="0"/>
              </a:rPr>
              <a:t>Some bacteria are helpful in cooking, for example, making yoghurt and cheese.</a:t>
            </a:r>
          </a:p>
          <a:p>
            <a:pPr algn="just"/>
            <a:r>
              <a:rPr lang="en-GB" sz="2000" dirty="0">
                <a:solidFill>
                  <a:prstClr val="black"/>
                </a:solidFill>
                <a:latin typeface="Arial" panose="020B0604020202020204" pitchFamily="34" charset="0"/>
                <a:cs typeface="Arial" panose="020B0604020202020204" pitchFamily="34" charset="0"/>
              </a:rPr>
              <a:t>Some bacteria are harmful and cause infection.</a:t>
            </a:r>
          </a:p>
          <a:p>
            <a:pPr algn="just"/>
            <a:r>
              <a:rPr lang="en-GB" sz="2000" dirty="0">
                <a:solidFill>
                  <a:prstClr val="black"/>
                </a:solidFill>
                <a:latin typeface="Arial" panose="020B0604020202020204" pitchFamily="34" charset="0"/>
                <a:cs typeface="Arial" panose="020B0604020202020204" pitchFamily="34" charset="0"/>
              </a:rPr>
              <a:t>Bacteria multiply very fast..</a:t>
            </a:r>
          </a:p>
        </p:txBody>
      </p:sp>
      <p:sp>
        <p:nvSpPr>
          <p:cNvPr id="3" name="Footer Placeholder 2">
            <a:extLst>
              <a:ext uri="{FF2B5EF4-FFF2-40B4-BE49-F238E27FC236}">
                <a16:creationId xmlns:a16="http://schemas.microsoft.com/office/drawing/2014/main" id="{F07547FD-2D2C-4F9F-930F-879C5623409C}"/>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11777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79F07-EE4F-4F14-92C0-EA53D37979B5}"/>
              </a:ext>
            </a:extLst>
          </p:cNvPr>
          <p:cNvSpPr>
            <a:spLocks noGrp="1"/>
          </p:cNvSpPr>
          <p:nvPr>
            <p:ph type="title"/>
          </p:nvPr>
        </p:nvSpPr>
        <p:spPr>
          <a:xfrm>
            <a:off x="558368" y="480230"/>
            <a:ext cx="2051482" cy="1101724"/>
          </a:xfrm>
        </p:spPr>
        <p:txBody>
          <a:bodyPr>
            <a:noAutofit/>
          </a:bodyPr>
          <a:lstStyle/>
          <a:p>
            <a:r>
              <a:rPr lang="en-GB" b="1" dirty="0"/>
              <a:t>FUNGI</a:t>
            </a:r>
          </a:p>
        </p:txBody>
      </p:sp>
      <p:pic>
        <p:nvPicPr>
          <p:cNvPr id="49" name="Picture 48" descr="Growing mushrooms">
            <a:extLst>
              <a:ext uri="{FF2B5EF4-FFF2-40B4-BE49-F238E27FC236}">
                <a16:creationId xmlns:a16="http://schemas.microsoft.com/office/drawing/2014/main" id="{0AA5E795-60FF-40EF-9B8A-E9898DEB5830}"/>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15" y="3276600"/>
            <a:ext cx="2431484" cy="1844783"/>
          </a:xfrm>
          <a:prstGeom prst="rect">
            <a:avLst/>
          </a:prstGeom>
        </p:spPr>
      </p:pic>
      <p:sp>
        <p:nvSpPr>
          <p:cNvPr id="13" name="Rectangle: Rounded Corners 12">
            <a:extLst>
              <a:ext uri="{FF2B5EF4-FFF2-40B4-BE49-F238E27FC236}">
                <a16:creationId xmlns:a16="http://schemas.microsoft.com/office/drawing/2014/main" id="{619DB773-B1C6-4160-B35B-7B46A14EBCCC}"/>
              </a:ext>
              <a:ext uri="{C183D7F6-B498-43B3-948B-1728B52AA6E4}">
                <adec:decorative xmlns:adec="http://schemas.microsoft.com/office/drawing/2017/decorative" val="1"/>
              </a:ext>
            </a:extLst>
          </p:cNvPr>
          <p:cNvSpPr/>
          <p:nvPr/>
        </p:nvSpPr>
        <p:spPr>
          <a:xfrm rot="5400000">
            <a:off x="2496117" y="1409040"/>
            <a:ext cx="6181725" cy="4027940"/>
          </a:xfrm>
          <a:prstGeom prst="roundRect">
            <a:avLst>
              <a:gd name="adj" fmla="val 3249"/>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descr="Fungi&#10;">
            <a:extLst>
              <a:ext uri="{FF2B5EF4-FFF2-40B4-BE49-F238E27FC236}">
                <a16:creationId xmlns:a16="http://schemas.microsoft.com/office/drawing/2014/main" id="{AB2C0E5A-4466-4EC8-B42A-1495580B42BF}"/>
              </a:ext>
            </a:extLst>
          </p:cNvPr>
          <p:cNvSpPr txBox="1"/>
          <p:nvPr/>
        </p:nvSpPr>
        <p:spPr>
          <a:xfrm>
            <a:off x="3632217" y="399251"/>
            <a:ext cx="1234634" cy="55399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a:t>
            </a:r>
          </a:p>
        </p:txBody>
      </p:sp>
      <p:sp>
        <p:nvSpPr>
          <p:cNvPr id="20" name="TextBox 19" descr="Penicillium&#10;">
            <a:extLst>
              <a:ext uri="{FF2B5EF4-FFF2-40B4-BE49-F238E27FC236}">
                <a16:creationId xmlns:a16="http://schemas.microsoft.com/office/drawing/2014/main" id="{7D386205-9F22-47FB-B133-E46A6D593BF2}"/>
              </a:ext>
            </a:extLst>
          </p:cNvPr>
          <p:cNvSpPr txBox="1"/>
          <p:nvPr/>
        </p:nvSpPr>
        <p:spPr>
          <a:xfrm>
            <a:off x="3667189" y="956349"/>
            <a:ext cx="1712328" cy="4770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Penicillium</a:t>
            </a:r>
          </a:p>
        </p:txBody>
      </p:sp>
      <p:sp>
        <p:nvSpPr>
          <p:cNvPr id="21" name="TextBox 20" descr="Dermatophyte">
            <a:extLst>
              <a:ext uri="{FF2B5EF4-FFF2-40B4-BE49-F238E27FC236}">
                <a16:creationId xmlns:a16="http://schemas.microsoft.com/office/drawing/2014/main" id="{0A2BC5FD-2FC3-4C4F-A5F1-3CE0075ECEEB}"/>
              </a:ext>
            </a:extLst>
          </p:cNvPr>
          <p:cNvSpPr txBox="1"/>
          <p:nvPr/>
        </p:nvSpPr>
        <p:spPr>
          <a:xfrm>
            <a:off x="5497093" y="956349"/>
            <a:ext cx="2198038" cy="47705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Dermatophyte</a:t>
            </a:r>
          </a:p>
        </p:txBody>
      </p:sp>
      <p:pic>
        <p:nvPicPr>
          <p:cNvPr id="42" name="Picture 41" descr="Microscope image of Penicillium">
            <a:extLst>
              <a:ext uri="{FF2B5EF4-FFF2-40B4-BE49-F238E27FC236}">
                <a16:creationId xmlns:a16="http://schemas.microsoft.com/office/drawing/2014/main" id="{4C2F6096-8808-4FF2-9DFA-91D1F7F1F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625" y="1424310"/>
            <a:ext cx="1605870" cy="1078049"/>
          </a:xfrm>
          <a:prstGeom prst="rect">
            <a:avLst/>
          </a:prstGeom>
        </p:spPr>
      </p:pic>
      <p:pic>
        <p:nvPicPr>
          <p:cNvPr id="43" name="Picture 42" descr="Microscope image of Dermatophyte">
            <a:extLst>
              <a:ext uri="{FF2B5EF4-FFF2-40B4-BE49-F238E27FC236}">
                <a16:creationId xmlns:a16="http://schemas.microsoft.com/office/drawing/2014/main" id="{E2A0AC2D-6637-4BDA-A9A5-8B1B5CA10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100" y="1424310"/>
            <a:ext cx="1567251" cy="1052124"/>
          </a:xfrm>
          <a:prstGeom prst="rect">
            <a:avLst/>
          </a:prstGeom>
        </p:spPr>
      </p:pic>
      <p:pic>
        <p:nvPicPr>
          <p:cNvPr id="47" name="Picture 46" descr="Fungus with multiple eyes and a grinning smile">
            <a:extLst>
              <a:ext uri="{FF2B5EF4-FFF2-40B4-BE49-F238E27FC236}">
                <a16:creationId xmlns:a16="http://schemas.microsoft.com/office/drawing/2014/main" id="{4D0D4D6F-492D-4E52-9540-288105E495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0810" y="2388060"/>
            <a:ext cx="1954299" cy="1490767"/>
          </a:xfrm>
          <a:prstGeom prst="rect">
            <a:avLst/>
          </a:prstGeom>
        </p:spPr>
      </p:pic>
      <p:pic>
        <p:nvPicPr>
          <p:cNvPr id="48" name="Picture 47" descr="Thin fungus with a large eye and angry teeth">
            <a:extLst>
              <a:ext uri="{FF2B5EF4-FFF2-40B4-BE49-F238E27FC236}">
                <a16:creationId xmlns:a16="http://schemas.microsoft.com/office/drawing/2014/main" id="{317DC353-9B26-45C7-A812-1BAE9608C4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4612" y="2537433"/>
            <a:ext cx="1082227" cy="1464848"/>
          </a:xfrm>
          <a:prstGeom prst="rect">
            <a:avLst/>
          </a:prstGeom>
        </p:spPr>
      </p:pic>
      <p:sp>
        <p:nvSpPr>
          <p:cNvPr id="22" name="TextBox 21" descr="Fungi are the largest of all microbes.&#10;Fungi can be found in the air, on plants and in water.&#10;Mould, which grows on bread, is a type of fungus.&#10;Some antibiotics are made by fungi.&#10;">
            <a:extLst>
              <a:ext uri="{FF2B5EF4-FFF2-40B4-BE49-F238E27FC236}">
                <a16:creationId xmlns:a16="http://schemas.microsoft.com/office/drawing/2014/main" id="{A66D93AD-63AA-4A79-A376-07EE6C0650DF}"/>
              </a:ext>
            </a:extLst>
          </p:cNvPr>
          <p:cNvSpPr txBox="1"/>
          <p:nvPr/>
        </p:nvSpPr>
        <p:spPr>
          <a:xfrm>
            <a:off x="3632217" y="3984368"/>
            <a:ext cx="3909526" cy="2554545"/>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 are the largest of all microbes.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Fungi can be found in the air, on plants and in water.</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Mould, which grows on bread, is a type of fungus.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Some antibiotics are made by fungi.</a:t>
            </a:r>
          </a:p>
        </p:txBody>
      </p:sp>
      <p:sp>
        <p:nvSpPr>
          <p:cNvPr id="4" name="Footer Placeholder 3">
            <a:extLst>
              <a:ext uri="{FF2B5EF4-FFF2-40B4-BE49-F238E27FC236}">
                <a16:creationId xmlns:a16="http://schemas.microsoft.com/office/drawing/2014/main" id="{47C8C9C1-EC43-4723-B178-1E779C635B82}"/>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77205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E7DD-F36E-4295-9429-E723A5ADDE73}"/>
              </a:ext>
              <a:ext uri="{C183D7F6-B498-43B3-948B-1728B52AA6E4}">
                <adec:decorative xmlns:adec="http://schemas.microsoft.com/office/drawing/2017/decorative" val="1"/>
              </a:ext>
            </a:extLst>
          </p:cNvPr>
          <p:cNvSpPr>
            <a:spLocks noGrp="1"/>
          </p:cNvSpPr>
          <p:nvPr>
            <p:ph type="title"/>
          </p:nvPr>
        </p:nvSpPr>
        <p:spPr>
          <a:xfrm>
            <a:off x="628650" y="-1223511"/>
            <a:ext cx="7886700" cy="1325563"/>
          </a:xfrm>
        </p:spPr>
        <p:txBody>
          <a:bodyPr>
            <a:normAutofit/>
          </a:bodyPr>
          <a:lstStyle/>
          <a:p>
            <a:pPr algn="ctr"/>
            <a:r>
              <a:rPr lang="en-GB" sz="3500" b="1" dirty="0"/>
              <a:t>How Big is a Microbe? - You</a:t>
            </a:r>
          </a:p>
        </p:txBody>
      </p:sp>
      <p:sp>
        <p:nvSpPr>
          <p:cNvPr id="5" name="Title 1">
            <a:extLst>
              <a:ext uri="{FF2B5EF4-FFF2-40B4-BE49-F238E27FC236}">
                <a16:creationId xmlns:a16="http://schemas.microsoft.com/office/drawing/2014/main" id="{00E79B23-8851-42C2-B05C-6708988748A8}"/>
              </a:ext>
            </a:extLst>
          </p:cNvPr>
          <p:cNvSpPr txBox="1">
            <a:spLocks/>
          </p:cNvSpPr>
          <p:nvPr/>
        </p:nvSpPr>
        <p:spPr>
          <a:xfrm>
            <a:off x="628650" y="840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pic>
        <p:nvPicPr>
          <p:cNvPr id="7" name="Picture 6" descr="Map of Europe">
            <a:extLst>
              <a:ext uri="{FF2B5EF4-FFF2-40B4-BE49-F238E27FC236}">
                <a16:creationId xmlns:a16="http://schemas.microsoft.com/office/drawing/2014/main" id="{CC658EB1-3F4F-42CD-81AA-9832B3F6B224}"/>
              </a:ext>
            </a:extLst>
          </p:cNvPr>
          <p:cNvPicPr>
            <a:picLocks noChangeAspect="1"/>
          </p:cNvPicPr>
          <p:nvPr/>
        </p:nvPicPr>
        <p:blipFill rotWithShape="1">
          <a:blip r:embed="rId2">
            <a:extLst>
              <a:ext uri="{28A0092B-C50C-407E-A947-70E740481C1C}">
                <a14:useLocalDpi xmlns:a14="http://schemas.microsoft.com/office/drawing/2010/main" val="0"/>
              </a:ext>
            </a:extLst>
          </a:blip>
          <a:srcRect r="9012"/>
          <a:stretch/>
        </p:blipFill>
        <p:spPr>
          <a:xfrm rot="5400000">
            <a:off x="2552644" y="-355789"/>
            <a:ext cx="4038712" cy="7569578"/>
          </a:xfrm>
          <a:prstGeom prst="rect">
            <a:avLst/>
          </a:prstGeom>
        </p:spPr>
      </p:pic>
      <p:sp>
        <p:nvSpPr>
          <p:cNvPr id="4" name="TextBox 3">
            <a:extLst>
              <a:ext uri="{FF2B5EF4-FFF2-40B4-BE49-F238E27FC236}">
                <a16:creationId xmlns:a16="http://schemas.microsoft.com/office/drawing/2014/main" id="{38631750-2CBB-4E1D-AA8A-133D3BA2C0FA}"/>
              </a:ext>
            </a:extLst>
          </p:cNvPr>
          <p:cNvSpPr txBox="1"/>
          <p:nvPr/>
        </p:nvSpPr>
        <p:spPr>
          <a:xfrm>
            <a:off x="1032022" y="5502243"/>
            <a:ext cx="7079955" cy="400110"/>
          </a:xfrm>
          <a:prstGeom prst="rect">
            <a:avLst/>
          </a:prstGeom>
          <a:noFill/>
        </p:spPr>
        <p:txBody>
          <a:bodyPr wrap="square" rtlCol="0">
            <a:spAutoFit/>
          </a:bodyPr>
          <a:lstStyle/>
          <a:p>
            <a:r>
              <a:rPr lang="en-GB" sz="2000" b="1" dirty="0">
                <a:solidFill>
                  <a:srgbClr val="000000"/>
                </a:solidFill>
                <a:latin typeface="Raleway Bold" pitchFamily="2" charset="0"/>
              </a:rPr>
              <a:t>1. If you were as big as EUROPE…</a:t>
            </a:r>
          </a:p>
        </p:txBody>
      </p:sp>
      <p:sp>
        <p:nvSpPr>
          <p:cNvPr id="3" name="Footer Placeholder 2">
            <a:extLst>
              <a:ext uri="{FF2B5EF4-FFF2-40B4-BE49-F238E27FC236}">
                <a16:creationId xmlns:a16="http://schemas.microsoft.com/office/drawing/2014/main" id="{F0178D11-F17B-4133-831A-C13909C7B25C}"/>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568867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BC13055-DB53-48B2-857B-45C50C6A6933}"/>
              </a:ext>
              <a:ext uri="{C183D7F6-B498-43B3-948B-1728B52AA6E4}">
                <adec:decorative xmlns:adec="http://schemas.microsoft.com/office/drawing/2017/decorative" val="1"/>
              </a:ext>
            </a:extLst>
          </p:cNvPr>
          <p:cNvSpPr>
            <a:spLocks noGrp="1"/>
          </p:cNvSpPr>
          <p:nvPr>
            <p:ph type="title"/>
          </p:nvPr>
        </p:nvSpPr>
        <p:spPr>
          <a:xfrm>
            <a:off x="628650" y="-1196079"/>
            <a:ext cx="7886700" cy="1325563"/>
          </a:xfrm>
        </p:spPr>
        <p:txBody>
          <a:bodyPr>
            <a:normAutofit/>
          </a:bodyPr>
          <a:lstStyle/>
          <a:p>
            <a:pPr algn="ctr"/>
            <a:r>
              <a:rPr lang="en-GB" sz="3500" b="1" dirty="0"/>
              <a:t>How Big is a Microbe? – Fungus</a:t>
            </a:r>
          </a:p>
        </p:txBody>
      </p:sp>
      <p:sp>
        <p:nvSpPr>
          <p:cNvPr id="6" name="Title 1">
            <a:extLst>
              <a:ext uri="{FF2B5EF4-FFF2-40B4-BE49-F238E27FC236}">
                <a16:creationId xmlns:a16="http://schemas.microsoft.com/office/drawing/2014/main" id="{FDFE811A-BAF1-4543-8CED-6AF5DD3FEE08}"/>
              </a:ext>
            </a:extLst>
          </p:cNvPr>
          <p:cNvSpPr txBox="1">
            <a:spLocks/>
          </p:cNvSpPr>
          <p:nvPr/>
        </p:nvSpPr>
        <p:spPr>
          <a:xfrm>
            <a:off x="628650" y="840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pic>
        <p:nvPicPr>
          <p:cNvPr id="7" name="Picture 6" descr="Football pitch with a bus parked alongside, and a virus">
            <a:extLst>
              <a:ext uri="{FF2B5EF4-FFF2-40B4-BE49-F238E27FC236}">
                <a16:creationId xmlns:a16="http://schemas.microsoft.com/office/drawing/2014/main" id="{3D5FA80F-2837-40ED-BB42-4952C64EC796}"/>
              </a:ext>
            </a:extLst>
          </p:cNvPr>
          <p:cNvPicPr>
            <a:picLocks noChangeAspect="1"/>
          </p:cNvPicPr>
          <p:nvPr/>
        </p:nvPicPr>
        <p:blipFill rotWithShape="1">
          <a:blip r:embed="rId2">
            <a:extLst>
              <a:ext uri="{28A0092B-C50C-407E-A947-70E740481C1C}">
                <a14:useLocalDpi xmlns:a14="http://schemas.microsoft.com/office/drawing/2010/main" val="0"/>
              </a:ext>
            </a:extLst>
          </a:blip>
          <a:srcRect l="-1" r="11588"/>
          <a:stretch/>
        </p:blipFill>
        <p:spPr>
          <a:xfrm rot="5400000">
            <a:off x="2613366" y="-389332"/>
            <a:ext cx="3917269" cy="7515226"/>
          </a:xfrm>
          <a:prstGeom prst="rect">
            <a:avLst/>
          </a:prstGeom>
        </p:spPr>
      </p:pic>
      <p:sp>
        <p:nvSpPr>
          <p:cNvPr id="8" name="TextBox 7">
            <a:extLst>
              <a:ext uri="{FF2B5EF4-FFF2-40B4-BE49-F238E27FC236}">
                <a16:creationId xmlns:a16="http://schemas.microsoft.com/office/drawing/2014/main" id="{8885E0FD-D532-4ADF-905B-03B3E03BBBB7}"/>
              </a:ext>
            </a:extLst>
          </p:cNvPr>
          <p:cNvSpPr txBox="1"/>
          <p:nvPr/>
        </p:nvSpPr>
        <p:spPr>
          <a:xfrm>
            <a:off x="1032022" y="5448354"/>
            <a:ext cx="7079955" cy="400110"/>
          </a:xfrm>
          <a:prstGeom prst="rect">
            <a:avLst/>
          </a:prstGeom>
          <a:noFill/>
        </p:spPr>
        <p:txBody>
          <a:bodyPr wrap="square" rtlCol="0">
            <a:spAutoFit/>
          </a:bodyPr>
          <a:lstStyle/>
          <a:p>
            <a:r>
              <a:rPr lang="en-GB" sz="2000" b="1" dirty="0">
                <a:solidFill>
                  <a:srgbClr val="000000"/>
                </a:solidFill>
                <a:latin typeface="Raleway Bold" pitchFamily="2" charset="0"/>
              </a:rPr>
              <a:t>2. A FUNGUS would be the size of a FOOTBALL PITCH</a:t>
            </a:r>
          </a:p>
        </p:txBody>
      </p:sp>
      <p:sp>
        <p:nvSpPr>
          <p:cNvPr id="3" name="Footer Placeholder 2">
            <a:extLst>
              <a:ext uri="{FF2B5EF4-FFF2-40B4-BE49-F238E27FC236}">
                <a16:creationId xmlns:a16="http://schemas.microsoft.com/office/drawing/2014/main" id="{9FB2A940-C815-41C8-9914-BD8080A7720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502884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CA89BA-E952-4057-82F5-CC93C6B1A8D5}"/>
              </a:ext>
              <a:ext uri="{C183D7F6-B498-43B3-948B-1728B52AA6E4}">
                <adec:decorative xmlns:adec="http://schemas.microsoft.com/office/drawing/2017/decorative" val="1"/>
              </a:ext>
            </a:extLst>
          </p:cNvPr>
          <p:cNvSpPr>
            <a:spLocks noGrp="1"/>
          </p:cNvSpPr>
          <p:nvPr>
            <p:ph type="title"/>
          </p:nvPr>
        </p:nvSpPr>
        <p:spPr>
          <a:xfrm>
            <a:off x="628650" y="-1186935"/>
            <a:ext cx="7886700" cy="1325563"/>
          </a:xfrm>
        </p:spPr>
        <p:txBody>
          <a:bodyPr>
            <a:normAutofit/>
          </a:bodyPr>
          <a:lstStyle/>
          <a:p>
            <a:pPr algn="ctr"/>
            <a:r>
              <a:rPr lang="en-GB" sz="3500" b="1" dirty="0"/>
              <a:t>How Big is a Microbe? – Bacterium</a:t>
            </a:r>
          </a:p>
        </p:txBody>
      </p:sp>
      <p:sp>
        <p:nvSpPr>
          <p:cNvPr id="5" name="Title 1">
            <a:extLst>
              <a:ext uri="{FF2B5EF4-FFF2-40B4-BE49-F238E27FC236}">
                <a16:creationId xmlns:a16="http://schemas.microsoft.com/office/drawing/2014/main" id="{74C41EFD-354E-4263-8213-D26771EE58B2}"/>
              </a:ext>
            </a:extLst>
          </p:cNvPr>
          <p:cNvSpPr txBox="1">
            <a:spLocks/>
          </p:cNvSpPr>
          <p:nvPr/>
        </p:nvSpPr>
        <p:spPr>
          <a:xfrm>
            <a:off x="628650" y="840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pic>
        <p:nvPicPr>
          <p:cNvPr id="6" name="Picture 5" descr="Five bacteria balls next to a bus parked on a football pitch">
            <a:extLst>
              <a:ext uri="{FF2B5EF4-FFF2-40B4-BE49-F238E27FC236}">
                <a16:creationId xmlns:a16="http://schemas.microsoft.com/office/drawing/2014/main" id="{5F84B781-5EDA-43B9-AB12-CD85CD7414CE}"/>
              </a:ext>
            </a:extLst>
          </p:cNvPr>
          <p:cNvPicPr>
            <a:picLocks noChangeAspect="1"/>
          </p:cNvPicPr>
          <p:nvPr/>
        </p:nvPicPr>
        <p:blipFill rotWithShape="1">
          <a:blip r:embed="rId2">
            <a:extLst>
              <a:ext uri="{28A0092B-C50C-407E-A947-70E740481C1C}">
                <a14:useLocalDpi xmlns:a14="http://schemas.microsoft.com/office/drawing/2010/main" val="0"/>
              </a:ext>
            </a:extLst>
          </a:blip>
          <a:srcRect r="8703"/>
          <a:stretch/>
        </p:blipFill>
        <p:spPr>
          <a:xfrm rot="5400000">
            <a:off x="2599297" y="-197395"/>
            <a:ext cx="3945407" cy="7400924"/>
          </a:xfrm>
          <a:prstGeom prst="rect">
            <a:avLst/>
          </a:prstGeom>
        </p:spPr>
      </p:pic>
      <p:sp>
        <p:nvSpPr>
          <p:cNvPr id="7" name="TextBox 6">
            <a:extLst>
              <a:ext uri="{FF2B5EF4-FFF2-40B4-BE49-F238E27FC236}">
                <a16:creationId xmlns:a16="http://schemas.microsoft.com/office/drawing/2014/main" id="{57C59815-32E4-497A-81B1-2719CC82A7A7}"/>
              </a:ext>
            </a:extLst>
          </p:cNvPr>
          <p:cNvSpPr txBox="1"/>
          <p:nvPr/>
        </p:nvSpPr>
        <p:spPr>
          <a:xfrm>
            <a:off x="1032022" y="5596490"/>
            <a:ext cx="7079955" cy="400110"/>
          </a:xfrm>
          <a:prstGeom prst="rect">
            <a:avLst/>
          </a:prstGeom>
          <a:noFill/>
        </p:spPr>
        <p:txBody>
          <a:bodyPr wrap="square" rtlCol="0">
            <a:spAutoFit/>
          </a:bodyPr>
          <a:lstStyle/>
          <a:p>
            <a:r>
              <a:rPr lang="en-GB" sz="2000" b="1" dirty="0">
                <a:solidFill>
                  <a:srgbClr val="000000"/>
                </a:solidFill>
                <a:latin typeface="Raleway Bold" pitchFamily="2" charset="0"/>
              </a:rPr>
              <a:t>3. A BACTERIUM would be the size of a BUS</a:t>
            </a:r>
          </a:p>
        </p:txBody>
      </p:sp>
      <p:sp>
        <p:nvSpPr>
          <p:cNvPr id="3" name="Footer Placeholder 2">
            <a:extLst>
              <a:ext uri="{FF2B5EF4-FFF2-40B4-BE49-F238E27FC236}">
                <a16:creationId xmlns:a16="http://schemas.microsoft.com/office/drawing/2014/main" id="{47CA7236-017A-4064-96C2-9F40A3DFD761}"/>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58089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457200" y="131762"/>
            <a:ext cx="7886700" cy="1325563"/>
          </a:xfrm>
        </p:spPr>
        <p:txBody>
          <a:bodyPr/>
          <a:lstStyle/>
          <a:p>
            <a:pPr algn="ctr"/>
            <a:r>
              <a:rPr lang="en-GB"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421255" y="1457325"/>
            <a:ext cx="8265545" cy="4899026"/>
          </a:xfrm>
        </p:spPr>
        <p:txBody>
          <a:bodyPr>
            <a:normAutofit/>
          </a:bodyPr>
          <a:lstStyle/>
          <a:p>
            <a:pPr marL="0" lvl="0" indent="0" algn="just">
              <a:buNone/>
            </a:pPr>
            <a:r>
              <a:rPr lang="en-GB" sz="3100" dirty="0"/>
              <a:t>• Understand that bacteria, viruses and fungi are three main types of microbes. </a:t>
            </a:r>
          </a:p>
          <a:p>
            <a:pPr marL="0" lvl="0" indent="0" algn="just">
              <a:buNone/>
            </a:pPr>
            <a:r>
              <a:rPr lang="en-GB" sz="3100" dirty="0"/>
              <a:t>• Understand that microbes are found everywhere.</a:t>
            </a:r>
          </a:p>
          <a:p>
            <a:pPr marL="0" lvl="0" indent="0" algn="just">
              <a:buNone/>
            </a:pPr>
            <a:r>
              <a:rPr lang="en-GB" sz="3100" dirty="0"/>
              <a:t>• Understand that microbes come in different shapes and sizes and are too small to be seen with our eyes. </a:t>
            </a:r>
          </a:p>
          <a:p>
            <a:pPr marL="0" lvl="0" indent="0" algn="just">
              <a:buNone/>
            </a:pPr>
            <a:r>
              <a:rPr lang="en-GB" sz="3100" dirty="0"/>
              <a:t>• Understand that microbes can be beneficial, harmful or both.</a:t>
            </a:r>
          </a:p>
          <a:p>
            <a:pPr marL="0" lvl="0" indent="0">
              <a:buNone/>
            </a:pPr>
            <a:endParaRPr lang="en-GB"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C44841-A37C-496D-9532-1B9E64738073}"/>
              </a:ext>
              <a:ext uri="{C183D7F6-B498-43B3-948B-1728B52AA6E4}">
                <adec:decorative xmlns:adec="http://schemas.microsoft.com/office/drawing/2017/decorative" val="1"/>
              </a:ext>
            </a:extLst>
          </p:cNvPr>
          <p:cNvSpPr>
            <a:spLocks noGrp="1"/>
          </p:cNvSpPr>
          <p:nvPr>
            <p:ph type="title"/>
          </p:nvPr>
        </p:nvSpPr>
        <p:spPr>
          <a:xfrm>
            <a:off x="628650" y="-1223511"/>
            <a:ext cx="7886700" cy="1325563"/>
          </a:xfrm>
        </p:spPr>
        <p:txBody>
          <a:bodyPr>
            <a:normAutofit/>
          </a:bodyPr>
          <a:lstStyle/>
          <a:p>
            <a:pPr algn="ctr"/>
            <a:r>
              <a:rPr lang="en-GB" sz="3500" b="1" dirty="0"/>
              <a:t>How Big is a Microbe? – Virus</a:t>
            </a:r>
          </a:p>
        </p:txBody>
      </p:sp>
      <p:sp>
        <p:nvSpPr>
          <p:cNvPr id="5" name="Title 1">
            <a:extLst>
              <a:ext uri="{FF2B5EF4-FFF2-40B4-BE49-F238E27FC236}">
                <a16:creationId xmlns:a16="http://schemas.microsoft.com/office/drawing/2014/main" id="{DF14D2CE-CBA9-4424-B07B-08684445BA64}"/>
              </a:ext>
            </a:extLst>
          </p:cNvPr>
          <p:cNvSpPr txBox="1">
            <a:spLocks/>
          </p:cNvSpPr>
          <p:nvPr/>
        </p:nvSpPr>
        <p:spPr>
          <a:xfrm>
            <a:off x="628650" y="84081"/>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How Big is a Microbe?</a:t>
            </a:r>
            <a:endParaRPr lang="en-GB" sz="3500" b="1" dirty="0"/>
          </a:p>
        </p:txBody>
      </p:sp>
      <p:pic>
        <p:nvPicPr>
          <p:cNvPr id="6" name="Picture 5" descr="A virus next to a football on a football pitch">
            <a:extLst>
              <a:ext uri="{FF2B5EF4-FFF2-40B4-BE49-F238E27FC236}">
                <a16:creationId xmlns:a16="http://schemas.microsoft.com/office/drawing/2014/main" id="{18D1E935-174C-4AB8-B59C-7B447A7EFF4F}"/>
              </a:ext>
            </a:extLst>
          </p:cNvPr>
          <p:cNvPicPr>
            <a:picLocks noChangeAspect="1"/>
          </p:cNvPicPr>
          <p:nvPr/>
        </p:nvPicPr>
        <p:blipFill rotWithShape="1">
          <a:blip r:embed="rId2">
            <a:extLst>
              <a:ext uri="{28A0092B-C50C-407E-A947-70E740481C1C}">
                <a14:useLocalDpi xmlns:a14="http://schemas.microsoft.com/office/drawing/2010/main" val="0"/>
              </a:ext>
            </a:extLst>
          </a:blip>
          <a:srcRect r="10646"/>
          <a:stretch/>
        </p:blipFill>
        <p:spPr>
          <a:xfrm rot="5400000">
            <a:off x="2589977" y="-205773"/>
            <a:ext cx="3964045" cy="7462837"/>
          </a:xfrm>
          <a:prstGeom prst="rect">
            <a:avLst/>
          </a:prstGeom>
        </p:spPr>
      </p:pic>
      <p:sp>
        <p:nvSpPr>
          <p:cNvPr id="7" name="TextBox 6">
            <a:extLst>
              <a:ext uri="{FF2B5EF4-FFF2-40B4-BE49-F238E27FC236}">
                <a16:creationId xmlns:a16="http://schemas.microsoft.com/office/drawing/2014/main" id="{F863217F-4BB5-41B8-A451-1EEEA5C2B887}"/>
              </a:ext>
            </a:extLst>
          </p:cNvPr>
          <p:cNvSpPr txBox="1"/>
          <p:nvPr/>
        </p:nvSpPr>
        <p:spPr>
          <a:xfrm>
            <a:off x="1340366" y="5595384"/>
            <a:ext cx="7079955" cy="400110"/>
          </a:xfrm>
          <a:prstGeom prst="rect">
            <a:avLst/>
          </a:prstGeom>
          <a:noFill/>
        </p:spPr>
        <p:txBody>
          <a:bodyPr wrap="square" rtlCol="0">
            <a:spAutoFit/>
          </a:bodyPr>
          <a:lstStyle/>
          <a:p>
            <a:r>
              <a:rPr lang="en-GB" sz="2000" b="1" dirty="0">
                <a:solidFill>
                  <a:srgbClr val="000000"/>
                </a:solidFill>
                <a:latin typeface="Raleway Bold" pitchFamily="2" charset="0"/>
              </a:rPr>
              <a:t>4. A VIRUS would be the size of a FOOTBALL</a:t>
            </a:r>
          </a:p>
        </p:txBody>
      </p:sp>
      <p:sp>
        <p:nvSpPr>
          <p:cNvPr id="3" name="Footer Placeholder 2">
            <a:extLst>
              <a:ext uri="{FF2B5EF4-FFF2-40B4-BE49-F238E27FC236}">
                <a16:creationId xmlns:a16="http://schemas.microsoft.com/office/drawing/2014/main" id="{A7C68DB6-77EE-41F0-BB6B-4C2261DE333E}"/>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880971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75C5-4892-4AF5-8989-1CAA24CB6A3A}"/>
              </a:ext>
              <a:ext uri="{C183D7F6-B498-43B3-948B-1728B52AA6E4}">
                <adec:decorative xmlns:adec="http://schemas.microsoft.com/office/drawing/2017/decorative" val="1"/>
              </a:ext>
            </a:extLst>
          </p:cNvPr>
          <p:cNvSpPr>
            <a:spLocks noGrp="1"/>
          </p:cNvSpPr>
          <p:nvPr>
            <p:ph type="title"/>
          </p:nvPr>
        </p:nvSpPr>
        <p:spPr>
          <a:xfrm>
            <a:off x="628650" y="-1385356"/>
            <a:ext cx="7886700" cy="1325563"/>
          </a:xfrm>
        </p:spPr>
        <p:txBody>
          <a:bodyPr>
            <a:normAutofit/>
          </a:bodyPr>
          <a:lstStyle/>
          <a:p>
            <a:pPr algn="ctr"/>
            <a:r>
              <a:rPr lang="en-GB" sz="3000" b="1" dirty="0"/>
              <a:t>What Microbe am I? - Staphylococcus</a:t>
            </a:r>
          </a:p>
        </p:txBody>
      </p:sp>
      <p:sp>
        <p:nvSpPr>
          <p:cNvPr id="12" name="Rectangle: Rounded Corners 11">
            <a:extLst>
              <a:ext uri="{FF2B5EF4-FFF2-40B4-BE49-F238E27FC236}">
                <a16:creationId xmlns:a16="http://schemas.microsoft.com/office/drawing/2014/main" id="{A60102E4-ED39-4B10-8901-E6F1DC6DA967}"/>
              </a:ext>
              <a:ext uri="{C183D7F6-B498-43B3-948B-1728B52AA6E4}">
                <adec:decorative xmlns:adec="http://schemas.microsoft.com/office/drawing/2017/decorative" val="1"/>
              </a:ext>
            </a:extLst>
          </p:cNvPr>
          <p:cNvSpPr/>
          <p:nvPr/>
        </p:nvSpPr>
        <p:spPr>
          <a:xfrm rot="5400000">
            <a:off x="1788423" y="1726062"/>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B017BE3F-023A-4C25-82FC-209BFC48A223}"/>
              </a:ext>
              <a:ext uri="{C183D7F6-B498-43B3-948B-1728B52AA6E4}">
                <adec:decorative xmlns:adec="http://schemas.microsoft.com/office/drawing/2017/decorative" val="1"/>
              </a:ext>
            </a:extLst>
          </p:cNvPr>
          <p:cNvSpPr/>
          <p:nvPr/>
        </p:nvSpPr>
        <p:spPr>
          <a:xfrm rot="5400000">
            <a:off x="1843191" y="1783272"/>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A1330D74-CA20-43F5-8C5B-F1041CED3A17}"/>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a:t>What Microbe am I? Can you work out which microbe is which?</a:t>
            </a:r>
            <a:endParaRPr lang="en-GB" sz="3000" b="1" dirty="0"/>
          </a:p>
        </p:txBody>
      </p:sp>
      <p:pic>
        <p:nvPicPr>
          <p:cNvPr id="32" name="Picture 31" descr="Microscope image of Staphylococcus">
            <a:extLst>
              <a:ext uri="{FF2B5EF4-FFF2-40B4-BE49-F238E27FC236}">
                <a16:creationId xmlns:a16="http://schemas.microsoft.com/office/drawing/2014/main" id="{6EC5FCF3-6AA6-4362-A863-1A86F4A61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582" y="1402474"/>
            <a:ext cx="1955919" cy="1384835"/>
          </a:xfrm>
          <a:prstGeom prst="rect">
            <a:avLst/>
          </a:prstGeom>
        </p:spPr>
      </p:pic>
      <p:sp>
        <p:nvSpPr>
          <p:cNvPr id="3" name="Footer Placeholder 2">
            <a:extLst>
              <a:ext uri="{FF2B5EF4-FFF2-40B4-BE49-F238E27FC236}">
                <a16:creationId xmlns:a16="http://schemas.microsoft.com/office/drawing/2014/main" id="{D42015C8-0506-431E-9345-0E176A9152E1}"/>
              </a:ext>
            </a:extLst>
          </p:cNvPr>
          <p:cNvSpPr>
            <a:spLocks noGrp="1"/>
          </p:cNvSpPr>
          <p:nvPr>
            <p:ph type="ftr" sz="quarter" idx="11"/>
          </p:nvPr>
        </p:nvSpPr>
        <p:spPr/>
        <p:txBody>
          <a:bodyPr/>
          <a:lstStyle/>
          <a:p>
            <a:r>
              <a:rPr lang="en-GB" dirty="0"/>
              <a:t>e-Bug.eu</a:t>
            </a:r>
          </a:p>
        </p:txBody>
      </p:sp>
      <p:sp>
        <p:nvSpPr>
          <p:cNvPr id="21" name="TextBox 20" descr="My name is Staphylococcus. I am round in shape and I like to live in your nose or armpit. If I live on your skin I can give you spots. If I get into your bloodstream I can&#10;make you ill. What am I?&#10;Staphylococcus is a:&#10;______________________">
            <a:extLst>
              <a:ext uri="{FF2B5EF4-FFF2-40B4-BE49-F238E27FC236}">
                <a16:creationId xmlns:a16="http://schemas.microsoft.com/office/drawing/2014/main" id="{C4CCCD3F-42F4-47A6-85EC-6418B4991AF0}"/>
              </a:ext>
            </a:extLst>
          </p:cNvPr>
          <p:cNvSpPr txBox="1"/>
          <p:nvPr/>
        </p:nvSpPr>
        <p:spPr>
          <a:xfrm>
            <a:off x="2496474" y="2787309"/>
            <a:ext cx="3928136"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My name is </a:t>
            </a:r>
            <a:r>
              <a:rPr kumimoji="0" lang="en-GB" sz="24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Staphylococcus</a:t>
            </a: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am round in shape and I like to live in your nose or armpit. If I live on your skin I can give you spots. If I get into your bloodstream I can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make you ill. What am I?</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Staphylococcus </a:t>
            </a: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______________________</a:t>
            </a:r>
          </a:p>
        </p:txBody>
      </p:sp>
    </p:spTree>
    <p:extLst>
      <p:ext uri="{BB962C8B-B14F-4D97-AF65-F5344CB8AC3E}">
        <p14:creationId xmlns:p14="http://schemas.microsoft.com/office/powerpoint/2010/main" val="4168149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71681E-2381-4A91-B1C3-270C544F02DA}"/>
              </a:ext>
              <a:ext uri="{C183D7F6-B498-43B3-948B-1728B52AA6E4}">
                <adec:decorative xmlns:adec="http://schemas.microsoft.com/office/drawing/2017/decorative" val="1"/>
              </a:ext>
            </a:extLst>
          </p:cNvPr>
          <p:cNvSpPr>
            <a:spLocks noGrp="1"/>
          </p:cNvSpPr>
          <p:nvPr>
            <p:ph type="title"/>
          </p:nvPr>
        </p:nvSpPr>
        <p:spPr>
          <a:xfrm>
            <a:off x="628650" y="-1252728"/>
            <a:ext cx="7886700" cy="1325563"/>
          </a:xfrm>
        </p:spPr>
        <p:txBody>
          <a:bodyPr>
            <a:normAutofit/>
          </a:bodyPr>
          <a:lstStyle/>
          <a:p>
            <a:pPr algn="ctr"/>
            <a:r>
              <a:rPr lang="en-GB" sz="3000" b="1" dirty="0"/>
              <a:t>What Microbe am I? – Lactobacillus</a:t>
            </a:r>
          </a:p>
        </p:txBody>
      </p:sp>
      <p:grpSp>
        <p:nvGrpSpPr>
          <p:cNvPr id="29" name="Group 28">
            <a:extLst>
              <a:ext uri="{FF2B5EF4-FFF2-40B4-BE49-F238E27FC236}">
                <a16:creationId xmlns:a16="http://schemas.microsoft.com/office/drawing/2014/main" id="{29169192-855D-480B-91BE-9175B7CC0E44}"/>
              </a:ext>
              <a:ext uri="{C183D7F6-B498-43B3-948B-1728B52AA6E4}">
                <adec:decorative xmlns:adec="http://schemas.microsoft.com/office/drawing/2017/decorative" val="1"/>
              </a:ext>
            </a:extLst>
          </p:cNvPr>
          <p:cNvGrpSpPr/>
          <p:nvPr/>
        </p:nvGrpSpPr>
        <p:grpSpPr>
          <a:xfrm>
            <a:off x="2364593" y="1325563"/>
            <a:ext cx="4414813" cy="5344240"/>
            <a:chOff x="2253136" y="1194674"/>
            <a:chExt cx="4414813" cy="5344240"/>
          </a:xfrm>
        </p:grpSpPr>
        <p:sp>
          <p:nvSpPr>
            <p:cNvPr id="30" name="Rectangle: Rounded Corners 29">
              <a:extLst>
                <a:ext uri="{FF2B5EF4-FFF2-40B4-BE49-F238E27FC236}">
                  <a16:creationId xmlns:a16="http://schemas.microsoft.com/office/drawing/2014/main" id="{03F7666C-9872-403E-B9F6-B79A3A1C8284}"/>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598425E1-1B21-48EB-AB27-F18DD38A3D00}"/>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0" name="Title 1">
            <a:extLst>
              <a:ext uri="{FF2B5EF4-FFF2-40B4-BE49-F238E27FC236}">
                <a16:creationId xmlns:a16="http://schemas.microsoft.com/office/drawing/2014/main" id="{BE398B43-2A21-4F2E-B8BD-CD7FCBD432D8}"/>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What Microbe am I? Can you work out which microbe is which?</a:t>
            </a:r>
          </a:p>
        </p:txBody>
      </p:sp>
      <p:pic>
        <p:nvPicPr>
          <p:cNvPr id="34" name="Picture 33" descr="Microscope image of Lactobacillus">
            <a:extLst>
              <a:ext uri="{FF2B5EF4-FFF2-40B4-BE49-F238E27FC236}">
                <a16:creationId xmlns:a16="http://schemas.microsoft.com/office/drawing/2014/main" id="{EB241EC1-4402-4901-8293-01C269B46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2948" y="1486116"/>
            <a:ext cx="2576663" cy="1557114"/>
          </a:xfrm>
          <a:prstGeom prst="rect">
            <a:avLst/>
          </a:prstGeom>
        </p:spPr>
      </p:pic>
      <p:sp>
        <p:nvSpPr>
          <p:cNvPr id="35" name="TextBox 34"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5E7A7723-5D87-4D20-94AF-75170A3A9D2B}"/>
              </a:ext>
            </a:extLst>
          </p:cNvPr>
          <p:cNvSpPr txBox="1"/>
          <p:nvPr/>
        </p:nvSpPr>
        <p:spPr>
          <a:xfrm>
            <a:off x="2551163" y="3043230"/>
            <a:ext cx="4108101" cy="34163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My name is </a:t>
            </a:r>
            <a:r>
              <a:rPr kumimoji="0" lang="en-GB" sz="24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Lactobacillus</a:t>
            </a: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People call me ‘friendly’ because I change milk into yoghurt. When you eat me in yoghurt I live in your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guts and help you digest other food. What am I?</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Lactobacillus </a:t>
            </a: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_____________________</a:t>
            </a:r>
          </a:p>
        </p:txBody>
      </p:sp>
      <p:sp>
        <p:nvSpPr>
          <p:cNvPr id="3" name="Footer Placeholder 2">
            <a:extLst>
              <a:ext uri="{FF2B5EF4-FFF2-40B4-BE49-F238E27FC236}">
                <a16:creationId xmlns:a16="http://schemas.microsoft.com/office/drawing/2014/main" id="{DC4BF526-7088-4C23-9A71-F690773933A3}"/>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967423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E60892D-FD64-4C75-8B13-650D675B40B3}"/>
              </a:ext>
              <a:ext uri="{C183D7F6-B498-43B3-948B-1728B52AA6E4}">
                <adec:decorative xmlns:adec="http://schemas.microsoft.com/office/drawing/2017/decorative" val="1"/>
              </a:ext>
            </a:extLst>
          </p:cNvPr>
          <p:cNvSpPr>
            <a:spLocks noGrp="1"/>
          </p:cNvSpPr>
          <p:nvPr>
            <p:ph type="title"/>
          </p:nvPr>
        </p:nvSpPr>
        <p:spPr>
          <a:xfrm>
            <a:off x="628650" y="-1298448"/>
            <a:ext cx="7886700" cy="1325563"/>
          </a:xfrm>
        </p:spPr>
        <p:txBody>
          <a:bodyPr>
            <a:normAutofit/>
          </a:bodyPr>
          <a:lstStyle/>
          <a:p>
            <a:pPr algn="ctr"/>
            <a:r>
              <a:rPr lang="en-GB" sz="3000" b="1" dirty="0"/>
              <a:t>What Microbe am I? – Dermatophyte</a:t>
            </a:r>
          </a:p>
        </p:txBody>
      </p:sp>
      <p:grpSp>
        <p:nvGrpSpPr>
          <p:cNvPr id="5" name="Group 4">
            <a:extLst>
              <a:ext uri="{FF2B5EF4-FFF2-40B4-BE49-F238E27FC236}">
                <a16:creationId xmlns:a16="http://schemas.microsoft.com/office/drawing/2014/main" id="{5582CC60-E62D-4EDA-8B83-70589A749A26}"/>
              </a:ext>
              <a:ext uri="{C183D7F6-B498-43B3-948B-1728B52AA6E4}">
                <adec:decorative xmlns:adec="http://schemas.microsoft.com/office/drawing/2017/decorative" val="1"/>
              </a:ext>
            </a:extLst>
          </p:cNvPr>
          <p:cNvGrpSpPr/>
          <p:nvPr/>
        </p:nvGrpSpPr>
        <p:grpSpPr>
          <a:xfrm>
            <a:off x="2288393" y="1268413"/>
            <a:ext cx="4414813" cy="5344240"/>
            <a:chOff x="-2415820" y="1037163"/>
            <a:chExt cx="4414813" cy="5344240"/>
          </a:xfrm>
        </p:grpSpPr>
        <p:grpSp>
          <p:nvGrpSpPr>
            <p:cNvPr id="7" name="Group 6">
              <a:extLst>
                <a:ext uri="{FF2B5EF4-FFF2-40B4-BE49-F238E27FC236}">
                  <a16:creationId xmlns:a16="http://schemas.microsoft.com/office/drawing/2014/main" id="{9164F55A-04F1-4AB0-B6CA-4FD71EF92C93}"/>
                </a:ext>
              </a:extLst>
            </p:cNvPr>
            <p:cNvGrpSpPr/>
            <p:nvPr/>
          </p:nvGrpSpPr>
          <p:grpSpPr>
            <a:xfrm>
              <a:off x="-2415820" y="1037163"/>
              <a:ext cx="4414813" cy="5344240"/>
              <a:chOff x="2253136" y="1194674"/>
              <a:chExt cx="4414813" cy="5344240"/>
            </a:xfrm>
          </p:grpSpPr>
          <p:sp>
            <p:nvSpPr>
              <p:cNvPr id="10" name="Rectangle: Rounded Corners 9">
                <a:extLst>
                  <a:ext uri="{FF2B5EF4-FFF2-40B4-BE49-F238E27FC236}">
                    <a16:creationId xmlns:a16="http://schemas.microsoft.com/office/drawing/2014/main" id="{329D832F-761E-4F57-AC1A-E5E6839B6C63}"/>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ADA0223A-D921-4756-A918-8BFF005F0CAA}"/>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56F0E234-E641-4EF1-B778-C3C71A9915E3}"/>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4" name="Title 1">
            <a:extLst>
              <a:ext uri="{FF2B5EF4-FFF2-40B4-BE49-F238E27FC236}">
                <a16:creationId xmlns:a16="http://schemas.microsoft.com/office/drawing/2014/main" id="{077242C8-9310-477D-BA34-F0B129B7A838}"/>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What Microbe am I? Can you work out which microbe is which?</a:t>
            </a:r>
          </a:p>
        </p:txBody>
      </p:sp>
      <p:pic>
        <p:nvPicPr>
          <p:cNvPr id="12" name="Picture 11" descr="Microscope image of Dermatophyte">
            <a:extLst>
              <a:ext uri="{FF2B5EF4-FFF2-40B4-BE49-F238E27FC236}">
                <a16:creationId xmlns:a16="http://schemas.microsoft.com/office/drawing/2014/main" id="{2336E501-0161-4705-935A-BE83B5D03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572" y="1413794"/>
            <a:ext cx="2050453" cy="1537841"/>
          </a:xfrm>
          <a:prstGeom prst="rect">
            <a:avLst/>
          </a:prstGeom>
        </p:spPr>
      </p:pic>
      <p:sp>
        <p:nvSpPr>
          <p:cNvPr id="13" name="TextBox 12" descr="I’m called a Dermatophyte and I like to live on your skin. I especially like living in damp places like between the toes on sweaty feet. When I live there I give people athlete’s foot. What am I? Dermatophytes are:&#10;______________________&#10;">
            <a:extLst>
              <a:ext uri="{FF2B5EF4-FFF2-40B4-BE49-F238E27FC236}">
                <a16:creationId xmlns:a16="http://schemas.microsoft.com/office/drawing/2014/main" id="{51434DA3-5C49-4A04-946C-CBD058C27C6C}"/>
              </a:ext>
            </a:extLst>
          </p:cNvPr>
          <p:cNvSpPr txBox="1"/>
          <p:nvPr/>
        </p:nvSpPr>
        <p:spPr>
          <a:xfrm>
            <a:off x="2474962" y="3065443"/>
            <a:ext cx="4108101" cy="3416320"/>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I’m called a </a:t>
            </a:r>
            <a:r>
              <a:rPr lang="en-GB" sz="2400" i="1" dirty="0">
                <a:solidFill>
                  <a:prstClr val="black"/>
                </a:solidFill>
                <a:latin typeface="Arial" panose="020B0604020202020204" pitchFamily="34" charset="0"/>
                <a:cs typeface="Arial" panose="020B0604020202020204" pitchFamily="34" charset="0"/>
              </a:rPr>
              <a:t>Dermatophyte </a:t>
            </a:r>
            <a:r>
              <a:rPr lang="en-GB" sz="2400" dirty="0">
                <a:solidFill>
                  <a:prstClr val="black"/>
                </a:solidFill>
                <a:latin typeface="Arial" panose="020B0604020202020204" pitchFamily="34" charset="0"/>
                <a:cs typeface="Arial" panose="020B0604020202020204" pitchFamily="34" charset="0"/>
              </a:rPr>
              <a:t>and I like to live on your skin. I especially like living in damp places like between the toes on sweaty feet. When I live there I give people athlete’s foot. What am I? </a:t>
            </a:r>
            <a:r>
              <a:rPr lang="en-GB" sz="2400" i="1" dirty="0">
                <a:solidFill>
                  <a:prstClr val="black"/>
                </a:solidFill>
                <a:latin typeface="Arial" panose="020B0604020202020204" pitchFamily="34" charset="0"/>
                <a:cs typeface="Arial" panose="020B0604020202020204" pitchFamily="34" charset="0"/>
              </a:rPr>
              <a:t>Dermatophytes </a:t>
            </a:r>
            <a:r>
              <a:rPr lang="en-GB" sz="2400" dirty="0">
                <a:solidFill>
                  <a:prstClr val="black"/>
                </a:solidFill>
                <a:latin typeface="Arial" panose="020B0604020202020204" pitchFamily="34" charset="0"/>
                <a:cs typeface="Arial" panose="020B0604020202020204" pitchFamily="34" charset="0"/>
              </a:rPr>
              <a:t>are:</a:t>
            </a:r>
          </a:p>
          <a:p>
            <a:pPr algn="just"/>
            <a:r>
              <a:rPr lang="en-GB" sz="2400" dirty="0">
                <a:solidFill>
                  <a:prstClr val="black"/>
                </a:solidFill>
                <a:latin typeface="Arial" panose="020B0604020202020204" pitchFamily="34" charset="0"/>
                <a:cs typeface="Arial" panose="020B0604020202020204" pitchFamily="34" charset="0"/>
              </a:rPr>
              <a:t>______________________</a:t>
            </a:r>
          </a:p>
        </p:txBody>
      </p:sp>
      <p:sp>
        <p:nvSpPr>
          <p:cNvPr id="3" name="Footer Placeholder 2">
            <a:extLst>
              <a:ext uri="{FF2B5EF4-FFF2-40B4-BE49-F238E27FC236}">
                <a16:creationId xmlns:a16="http://schemas.microsoft.com/office/drawing/2014/main" id="{5D09739C-8F3E-4293-8AF1-E44C18BF6532}"/>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242945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623170-9351-489A-904A-3837E8283D4E}"/>
              </a:ext>
              <a:ext uri="{C183D7F6-B498-43B3-948B-1728B52AA6E4}">
                <adec:decorative xmlns:adec="http://schemas.microsoft.com/office/drawing/2017/decorative" val="1"/>
              </a:ext>
            </a:extLst>
          </p:cNvPr>
          <p:cNvSpPr>
            <a:spLocks noGrp="1"/>
          </p:cNvSpPr>
          <p:nvPr>
            <p:ph type="title"/>
          </p:nvPr>
        </p:nvSpPr>
        <p:spPr>
          <a:xfrm>
            <a:off x="628650" y="-1316736"/>
            <a:ext cx="7886700" cy="1325563"/>
          </a:xfrm>
        </p:spPr>
        <p:txBody>
          <a:bodyPr>
            <a:normAutofit/>
          </a:bodyPr>
          <a:lstStyle/>
          <a:p>
            <a:pPr algn="ctr"/>
            <a:r>
              <a:rPr lang="en-GB" sz="3000" b="1" dirty="0"/>
              <a:t>What Microbe am I? – SARS-CoV-2</a:t>
            </a:r>
          </a:p>
        </p:txBody>
      </p:sp>
      <p:grpSp>
        <p:nvGrpSpPr>
          <p:cNvPr id="7" name="Group 6">
            <a:extLst>
              <a:ext uri="{FF2B5EF4-FFF2-40B4-BE49-F238E27FC236}">
                <a16:creationId xmlns:a16="http://schemas.microsoft.com/office/drawing/2014/main" id="{97B22C22-2EAC-4E88-A0DB-6FD2F2552D5F}"/>
              </a:ext>
              <a:ext uri="{C183D7F6-B498-43B3-948B-1728B52AA6E4}">
                <adec:decorative xmlns:adec="http://schemas.microsoft.com/office/drawing/2017/decorative" val="1"/>
              </a:ext>
            </a:extLst>
          </p:cNvPr>
          <p:cNvGrpSpPr/>
          <p:nvPr/>
        </p:nvGrpSpPr>
        <p:grpSpPr>
          <a:xfrm>
            <a:off x="2373881" y="1258888"/>
            <a:ext cx="4414813" cy="5344240"/>
            <a:chOff x="-2415820" y="1037163"/>
            <a:chExt cx="4414813" cy="5344240"/>
          </a:xfrm>
        </p:grpSpPr>
        <p:grpSp>
          <p:nvGrpSpPr>
            <p:cNvPr id="10" name="Group 9">
              <a:extLst>
                <a:ext uri="{FF2B5EF4-FFF2-40B4-BE49-F238E27FC236}">
                  <a16:creationId xmlns:a16="http://schemas.microsoft.com/office/drawing/2014/main" id="{460C88FC-AA40-47FE-ADB0-753E77516F43}"/>
                </a:ext>
              </a:extLst>
            </p:cNvPr>
            <p:cNvGrpSpPr/>
            <p:nvPr/>
          </p:nvGrpSpPr>
          <p:grpSpPr>
            <a:xfrm>
              <a:off x="-2415820" y="1037163"/>
              <a:ext cx="4414813" cy="5344240"/>
              <a:chOff x="2253136" y="1194674"/>
              <a:chExt cx="4414813" cy="5344240"/>
            </a:xfrm>
          </p:grpSpPr>
          <p:sp>
            <p:nvSpPr>
              <p:cNvPr id="12" name="Rectangle: Rounded Corners 11">
                <a:extLst>
                  <a:ext uri="{FF2B5EF4-FFF2-40B4-BE49-F238E27FC236}">
                    <a16:creationId xmlns:a16="http://schemas.microsoft.com/office/drawing/2014/main" id="{8AE31CF8-1749-43EF-AFE6-E1890CCFFC0A}"/>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E774AF2A-F9D8-44E8-A9E6-13BA1282CF92}"/>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TextBox 10"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2414DA52-7757-426C-94D8-0F9B7AFC8D35}"/>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6" name="Title 1">
            <a:extLst>
              <a:ext uri="{FF2B5EF4-FFF2-40B4-BE49-F238E27FC236}">
                <a16:creationId xmlns:a16="http://schemas.microsoft.com/office/drawing/2014/main" id="{8F567101-2F34-487C-A9AD-C6A5146833C1}"/>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What Microbe am I? Can you work out which microbe is which?</a:t>
            </a:r>
          </a:p>
        </p:txBody>
      </p:sp>
      <p:pic>
        <p:nvPicPr>
          <p:cNvPr id="14" name="Picture 13" descr="A microscope image of SARS-CoV-2">
            <a:extLst>
              <a:ext uri="{FF2B5EF4-FFF2-40B4-BE49-F238E27FC236}">
                <a16:creationId xmlns:a16="http://schemas.microsoft.com/office/drawing/2014/main" id="{EBE9FD05-66AF-4685-B701-215A89073265}"/>
              </a:ext>
            </a:extLst>
          </p:cNvPr>
          <p:cNvPicPr>
            <a:picLocks noChangeAspect="1"/>
          </p:cNvPicPr>
          <p:nvPr/>
        </p:nvPicPr>
        <p:blipFill rotWithShape="1">
          <a:blip r:embed="rId2">
            <a:extLst>
              <a:ext uri="{28A0092B-C50C-407E-A947-70E740481C1C}">
                <a14:useLocalDpi xmlns:a14="http://schemas.microsoft.com/office/drawing/2010/main" val="0"/>
              </a:ext>
            </a:extLst>
          </a:blip>
          <a:srcRect l="27238" t="48867" r="59494" b="37515"/>
          <a:stretch/>
        </p:blipFill>
        <p:spPr>
          <a:xfrm>
            <a:off x="3493748" y="1327778"/>
            <a:ext cx="2182536" cy="1539954"/>
          </a:xfrm>
          <a:prstGeom prst="rect">
            <a:avLst/>
          </a:prstGeom>
        </p:spPr>
      </p:pic>
      <p:sp>
        <p:nvSpPr>
          <p:cNvPr id="3" name="Footer Placeholder 2">
            <a:extLst>
              <a:ext uri="{FF2B5EF4-FFF2-40B4-BE49-F238E27FC236}">
                <a16:creationId xmlns:a16="http://schemas.microsoft.com/office/drawing/2014/main" id="{724BA72C-E96E-4868-AF1F-842254BDAF85}"/>
              </a:ext>
            </a:extLst>
          </p:cNvPr>
          <p:cNvSpPr>
            <a:spLocks noGrp="1"/>
          </p:cNvSpPr>
          <p:nvPr>
            <p:ph type="ftr" sz="quarter" idx="11"/>
          </p:nvPr>
        </p:nvSpPr>
        <p:spPr/>
        <p:txBody>
          <a:bodyPr/>
          <a:lstStyle/>
          <a:p>
            <a:r>
              <a:rPr lang="en-GB" dirty="0"/>
              <a:t>e-Bug.eu</a:t>
            </a:r>
          </a:p>
        </p:txBody>
      </p:sp>
      <p:sp>
        <p:nvSpPr>
          <p:cNvPr id="15" name="TextBox 14" descr="My name is SARS-CoV-2&#10;although some people call me Covid-19. People don’t really like me because I can make them really ill. I easily spread from person to person through coughing and sneezing. What type of  microbe am I? SARS-CoV-2 (COVID-19) is:&#10;______________________">
            <a:extLst>
              <a:ext uri="{FF2B5EF4-FFF2-40B4-BE49-F238E27FC236}">
                <a16:creationId xmlns:a16="http://schemas.microsoft.com/office/drawing/2014/main" id="{92F7538B-C3FD-47A5-8EBC-960334091E98}"/>
              </a:ext>
            </a:extLst>
          </p:cNvPr>
          <p:cNvSpPr txBox="1"/>
          <p:nvPr/>
        </p:nvSpPr>
        <p:spPr>
          <a:xfrm>
            <a:off x="2487944" y="2829461"/>
            <a:ext cx="4414814" cy="3785652"/>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My name is SARS-CoV-2</a:t>
            </a:r>
          </a:p>
          <a:p>
            <a:r>
              <a:rPr lang="en-GB" sz="2400" dirty="0">
                <a:solidFill>
                  <a:prstClr val="black"/>
                </a:solidFill>
                <a:latin typeface="Arial" panose="020B0604020202020204" pitchFamily="34" charset="0"/>
                <a:cs typeface="Arial" panose="020B0604020202020204" pitchFamily="34" charset="0"/>
              </a:rPr>
              <a:t>although some people call me Covid-19. People don’t really like me because I can make them really ill. I easily spread from person to person through coughing and sneezing. What type of  microbe am I? SARS-CoV-2 (COVID-19) is:</a:t>
            </a:r>
          </a:p>
          <a:p>
            <a:r>
              <a:rPr lang="en-GB" sz="2400" dirty="0">
                <a:solidFill>
                  <a:prstClr val="black"/>
                </a:solidFill>
                <a:latin typeface="Arial" panose="020B0604020202020204" pitchFamily="34" charset="0"/>
                <a:cs typeface="Arial" panose="020B0604020202020204" pitchFamily="34" charset="0"/>
              </a:rPr>
              <a:t>______________________</a:t>
            </a:r>
          </a:p>
        </p:txBody>
      </p:sp>
    </p:spTree>
    <p:extLst>
      <p:ext uri="{BB962C8B-B14F-4D97-AF65-F5344CB8AC3E}">
        <p14:creationId xmlns:p14="http://schemas.microsoft.com/office/powerpoint/2010/main" val="266570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C7CAA1B-0FBF-4295-A77D-4FA90980DB1B}"/>
              </a:ext>
              <a:ext uri="{C183D7F6-B498-43B3-948B-1728B52AA6E4}">
                <adec:decorative xmlns:adec="http://schemas.microsoft.com/office/drawing/2017/decorative" val="1"/>
              </a:ext>
            </a:extLst>
          </p:cNvPr>
          <p:cNvSpPr>
            <a:spLocks noGrp="1"/>
          </p:cNvSpPr>
          <p:nvPr>
            <p:ph type="title"/>
          </p:nvPr>
        </p:nvSpPr>
        <p:spPr>
          <a:xfrm>
            <a:off x="628650" y="-1344168"/>
            <a:ext cx="7886700" cy="1325563"/>
          </a:xfrm>
        </p:spPr>
        <p:txBody>
          <a:bodyPr>
            <a:normAutofit/>
          </a:bodyPr>
          <a:lstStyle/>
          <a:p>
            <a:pPr algn="ctr"/>
            <a:r>
              <a:rPr lang="en-GB" sz="3000" b="1" dirty="0"/>
              <a:t>What Microbe am I? – Penicillium</a:t>
            </a:r>
          </a:p>
        </p:txBody>
      </p:sp>
      <p:grpSp>
        <p:nvGrpSpPr>
          <p:cNvPr id="7" name="Group 6">
            <a:extLst>
              <a:ext uri="{FF2B5EF4-FFF2-40B4-BE49-F238E27FC236}">
                <a16:creationId xmlns:a16="http://schemas.microsoft.com/office/drawing/2014/main" id="{316D44C5-9BFB-41FC-9D91-F114A26C09EA}"/>
              </a:ext>
              <a:ext uri="{C183D7F6-B498-43B3-948B-1728B52AA6E4}">
                <adec:decorative xmlns:adec="http://schemas.microsoft.com/office/drawing/2017/decorative" val="1"/>
              </a:ext>
            </a:extLst>
          </p:cNvPr>
          <p:cNvGrpSpPr/>
          <p:nvPr/>
        </p:nvGrpSpPr>
        <p:grpSpPr>
          <a:xfrm>
            <a:off x="2373881" y="1258888"/>
            <a:ext cx="4414813" cy="5344240"/>
            <a:chOff x="-2415820" y="1037163"/>
            <a:chExt cx="4414813" cy="5344240"/>
          </a:xfrm>
        </p:grpSpPr>
        <p:grpSp>
          <p:nvGrpSpPr>
            <p:cNvPr id="10" name="Group 9">
              <a:extLst>
                <a:ext uri="{FF2B5EF4-FFF2-40B4-BE49-F238E27FC236}">
                  <a16:creationId xmlns:a16="http://schemas.microsoft.com/office/drawing/2014/main" id="{76A12B76-B339-4BAD-AAC1-0C333B6A23A4}"/>
                </a:ext>
              </a:extLst>
            </p:cNvPr>
            <p:cNvGrpSpPr/>
            <p:nvPr/>
          </p:nvGrpSpPr>
          <p:grpSpPr>
            <a:xfrm>
              <a:off x="-2415820" y="1037163"/>
              <a:ext cx="4414813" cy="5344240"/>
              <a:chOff x="2253136" y="1194674"/>
              <a:chExt cx="4414813" cy="5344240"/>
            </a:xfrm>
          </p:grpSpPr>
          <p:sp>
            <p:nvSpPr>
              <p:cNvPr id="12" name="Rectangle: Rounded Corners 11">
                <a:extLst>
                  <a:ext uri="{FF2B5EF4-FFF2-40B4-BE49-F238E27FC236}">
                    <a16:creationId xmlns:a16="http://schemas.microsoft.com/office/drawing/2014/main" id="{FC842C90-2729-404A-AF8C-76E1D5425E66}"/>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ADF78154-AD06-469C-92A8-DF911E2095DF}"/>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TextBox 10"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E2CB5302-1DED-4E3C-A88F-C91FE0B13662}"/>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6" name="Title 1">
            <a:extLst>
              <a:ext uri="{FF2B5EF4-FFF2-40B4-BE49-F238E27FC236}">
                <a16:creationId xmlns:a16="http://schemas.microsoft.com/office/drawing/2014/main" id="{CA7640A1-0225-4F85-8564-FEE02CCAD07A}"/>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What Microbe am I? Can you work out which microbe is which?</a:t>
            </a:r>
          </a:p>
        </p:txBody>
      </p:sp>
      <p:pic>
        <p:nvPicPr>
          <p:cNvPr id="14" name="Picture 13" descr="Microscope image of Penicillium">
            <a:extLst>
              <a:ext uri="{FF2B5EF4-FFF2-40B4-BE49-F238E27FC236}">
                <a16:creationId xmlns:a16="http://schemas.microsoft.com/office/drawing/2014/main" id="{3ED3C40F-AD95-4EE4-8A45-E6691A0EA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212" y="1381169"/>
            <a:ext cx="1672313" cy="1111361"/>
          </a:xfrm>
          <a:prstGeom prst="rect">
            <a:avLst/>
          </a:prstGeom>
        </p:spPr>
      </p:pic>
      <p:sp>
        <p:nvSpPr>
          <p:cNvPr id="3" name="Footer Placeholder 2">
            <a:extLst>
              <a:ext uri="{FF2B5EF4-FFF2-40B4-BE49-F238E27FC236}">
                <a16:creationId xmlns:a16="http://schemas.microsoft.com/office/drawing/2014/main" id="{E73E18C0-C0A2-4FC7-B23A-0DB4F88AB3FA}"/>
              </a:ext>
            </a:extLst>
          </p:cNvPr>
          <p:cNvSpPr>
            <a:spLocks noGrp="1"/>
          </p:cNvSpPr>
          <p:nvPr>
            <p:ph type="ftr" sz="quarter" idx="11"/>
          </p:nvPr>
        </p:nvSpPr>
        <p:spPr/>
        <p:txBody>
          <a:bodyPr/>
          <a:lstStyle/>
          <a:p>
            <a:r>
              <a:rPr lang="en-GB" dirty="0"/>
              <a:t>e-Bug.eu</a:t>
            </a:r>
          </a:p>
        </p:txBody>
      </p:sp>
      <p:sp>
        <p:nvSpPr>
          <p:cNvPr id="15" name="TextBox 14" descr="My name is Penicillium and you’ll find me growing on old oranges or stale bread making them look mouldy. Humans use me to make&#10;an antibiotic known as Penicillin which can make them better, but only from bacterial infections. What am I? Penicillium is a:&#10;______________________">
            <a:extLst>
              <a:ext uri="{FF2B5EF4-FFF2-40B4-BE49-F238E27FC236}">
                <a16:creationId xmlns:a16="http://schemas.microsoft.com/office/drawing/2014/main" id="{836AF7BD-4ABB-4150-9153-7D045FAE6D19}"/>
              </a:ext>
            </a:extLst>
          </p:cNvPr>
          <p:cNvSpPr txBox="1"/>
          <p:nvPr/>
        </p:nvSpPr>
        <p:spPr>
          <a:xfrm>
            <a:off x="2527237" y="2468468"/>
            <a:ext cx="4108100" cy="4154984"/>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My name is </a:t>
            </a:r>
            <a:r>
              <a:rPr lang="en-GB" sz="2400" i="1" dirty="0">
                <a:solidFill>
                  <a:prstClr val="black"/>
                </a:solidFill>
                <a:latin typeface="Arial" panose="020B0604020202020204" pitchFamily="34" charset="0"/>
                <a:cs typeface="Arial" panose="020B0604020202020204" pitchFamily="34" charset="0"/>
              </a:rPr>
              <a:t>Penicillium </a:t>
            </a:r>
            <a:r>
              <a:rPr lang="en-GB" sz="2400" dirty="0">
                <a:solidFill>
                  <a:prstClr val="black"/>
                </a:solidFill>
                <a:latin typeface="Arial" panose="020B0604020202020204" pitchFamily="34" charset="0"/>
                <a:cs typeface="Arial" panose="020B0604020202020204" pitchFamily="34" charset="0"/>
              </a:rPr>
              <a:t>and you’ll find me growing on old oranges or stale bread making them look mouldy. Humans use me to make</a:t>
            </a:r>
          </a:p>
          <a:p>
            <a:r>
              <a:rPr lang="en-GB" sz="2400" dirty="0">
                <a:solidFill>
                  <a:prstClr val="black"/>
                </a:solidFill>
                <a:latin typeface="Arial" panose="020B0604020202020204" pitchFamily="34" charset="0"/>
                <a:cs typeface="Arial" panose="020B0604020202020204" pitchFamily="34" charset="0"/>
              </a:rPr>
              <a:t>an antibiotic known as Penicillin which can make them better, but only from bacterial infections. What am I? </a:t>
            </a:r>
            <a:r>
              <a:rPr lang="en-GB" sz="2400" i="1" dirty="0">
                <a:solidFill>
                  <a:prstClr val="black"/>
                </a:solidFill>
                <a:latin typeface="Arial" panose="020B0604020202020204" pitchFamily="34" charset="0"/>
                <a:cs typeface="Arial" panose="020B0604020202020204" pitchFamily="34" charset="0"/>
              </a:rPr>
              <a:t>Penicillium </a:t>
            </a:r>
            <a:r>
              <a:rPr lang="en-GB" sz="2400" dirty="0">
                <a:solidFill>
                  <a:prstClr val="black"/>
                </a:solidFill>
                <a:latin typeface="Arial" panose="020B0604020202020204" pitchFamily="34" charset="0"/>
                <a:cs typeface="Arial" panose="020B0604020202020204" pitchFamily="34" charset="0"/>
              </a:rPr>
              <a:t>is a:</a:t>
            </a:r>
          </a:p>
          <a:p>
            <a:r>
              <a:rPr lang="en-GB" sz="2400" dirty="0">
                <a:solidFill>
                  <a:prstClr val="black"/>
                </a:solidFill>
                <a:latin typeface="Arial" panose="020B0604020202020204" pitchFamily="34" charset="0"/>
                <a:cs typeface="Arial" panose="020B0604020202020204" pitchFamily="34" charset="0"/>
              </a:rPr>
              <a:t>_____________________</a:t>
            </a:r>
          </a:p>
        </p:txBody>
      </p:sp>
    </p:spTree>
    <p:extLst>
      <p:ext uri="{BB962C8B-B14F-4D97-AF65-F5344CB8AC3E}">
        <p14:creationId xmlns:p14="http://schemas.microsoft.com/office/powerpoint/2010/main" val="1740836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6DD967-7904-460B-BE7D-2BCC6D9210E4}"/>
              </a:ext>
              <a:ext uri="{C183D7F6-B498-43B3-948B-1728B52AA6E4}">
                <adec:decorative xmlns:adec="http://schemas.microsoft.com/office/drawing/2017/decorative" val="1"/>
              </a:ext>
            </a:extLst>
          </p:cNvPr>
          <p:cNvSpPr>
            <a:spLocks noGrp="1"/>
          </p:cNvSpPr>
          <p:nvPr>
            <p:ph type="title"/>
          </p:nvPr>
        </p:nvSpPr>
        <p:spPr>
          <a:xfrm>
            <a:off x="628650" y="-1325880"/>
            <a:ext cx="7886700" cy="1325563"/>
          </a:xfrm>
        </p:spPr>
        <p:txBody>
          <a:bodyPr>
            <a:normAutofit/>
          </a:bodyPr>
          <a:lstStyle/>
          <a:p>
            <a:pPr algn="ctr"/>
            <a:r>
              <a:rPr lang="en-GB" sz="3000" b="1" dirty="0"/>
              <a:t>What Microbe am I? – Campylobacter</a:t>
            </a:r>
          </a:p>
        </p:txBody>
      </p:sp>
      <p:grpSp>
        <p:nvGrpSpPr>
          <p:cNvPr id="7" name="Group 6">
            <a:extLst>
              <a:ext uri="{FF2B5EF4-FFF2-40B4-BE49-F238E27FC236}">
                <a16:creationId xmlns:a16="http://schemas.microsoft.com/office/drawing/2014/main" id="{EFA25B72-C576-494F-A4BB-1D8F0254C76D}"/>
              </a:ext>
              <a:ext uri="{C183D7F6-B498-43B3-948B-1728B52AA6E4}">
                <adec:decorative xmlns:adec="http://schemas.microsoft.com/office/drawing/2017/decorative" val="1"/>
              </a:ext>
            </a:extLst>
          </p:cNvPr>
          <p:cNvGrpSpPr/>
          <p:nvPr/>
        </p:nvGrpSpPr>
        <p:grpSpPr>
          <a:xfrm>
            <a:off x="2373881" y="1258888"/>
            <a:ext cx="4414813" cy="5344240"/>
            <a:chOff x="-2415820" y="1037163"/>
            <a:chExt cx="4414813" cy="5344240"/>
          </a:xfrm>
        </p:grpSpPr>
        <p:grpSp>
          <p:nvGrpSpPr>
            <p:cNvPr id="10" name="Group 9">
              <a:extLst>
                <a:ext uri="{FF2B5EF4-FFF2-40B4-BE49-F238E27FC236}">
                  <a16:creationId xmlns:a16="http://schemas.microsoft.com/office/drawing/2014/main" id="{27ECD7A0-5654-4286-AA66-599F2F88759A}"/>
                </a:ext>
              </a:extLst>
            </p:cNvPr>
            <p:cNvGrpSpPr/>
            <p:nvPr/>
          </p:nvGrpSpPr>
          <p:grpSpPr>
            <a:xfrm>
              <a:off x="-2415820" y="1037163"/>
              <a:ext cx="4414813" cy="5344240"/>
              <a:chOff x="2253136" y="1194674"/>
              <a:chExt cx="4414813" cy="5344240"/>
            </a:xfrm>
          </p:grpSpPr>
          <p:sp>
            <p:nvSpPr>
              <p:cNvPr id="12" name="Rectangle: Rounded Corners 11">
                <a:extLst>
                  <a:ext uri="{FF2B5EF4-FFF2-40B4-BE49-F238E27FC236}">
                    <a16:creationId xmlns:a16="http://schemas.microsoft.com/office/drawing/2014/main" id="{8662CA99-33DA-4A70-801D-1E23E720E43F}"/>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CFB9F783-3644-4B86-9C1F-1F0FFA280258}"/>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TextBox 10"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60CF1EFA-B4DF-4B2A-B11D-29F57F68030C}"/>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16" name="Title 1">
            <a:extLst>
              <a:ext uri="{FF2B5EF4-FFF2-40B4-BE49-F238E27FC236}">
                <a16:creationId xmlns:a16="http://schemas.microsoft.com/office/drawing/2014/main" id="{FD940FA2-3A51-42A5-8321-420CEA9A8ADE}"/>
              </a:ext>
            </a:extLst>
          </p:cNvPr>
          <p:cNvSpPr txBox="1">
            <a:spLocks/>
          </p:cNvSpPr>
          <p:nvPr/>
        </p:nvSpPr>
        <p:spPr>
          <a:xfrm>
            <a:off x="628650" y="5939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000" b="1" dirty="0"/>
              <a:t>What Microbe am I? Can you work out which microbe is which?</a:t>
            </a:r>
          </a:p>
        </p:txBody>
      </p:sp>
      <p:pic>
        <p:nvPicPr>
          <p:cNvPr id="14" name="Picture 13" descr="Microscope image of Campylobacter">
            <a:extLst>
              <a:ext uri="{FF2B5EF4-FFF2-40B4-BE49-F238E27FC236}">
                <a16:creationId xmlns:a16="http://schemas.microsoft.com/office/drawing/2014/main" id="{A84216DC-16BF-4702-A895-D7A056E40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704" y="1516636"/>
            <a:ext cx="2452592" cy="1836791"/>
          </a:xfrm>
          <a:prstGeom prst="rect">
            <a:avLst/>
          </a:prstGeom>
        </p:spPr>
      </p:pic>
      <p:sp>
        <p:nvSpPr>
          <p:cNvPr id="15" name="TextBox 14" descr="My name is Campylobacter. I have a pretty spiral shape and I like to live in chickens but if I get into your tummy I make you very ill – I can give you diarrhoea. What am I? Campylobacter is a ______________________&#10;">
            <a:extLst>
              <a:ext uri="{FF2B5EF4-FFF2-40B4-BE49-F238E27FC236}">
                <a16:creationId xmlns:a16="http://schemas.microsoft.com/office/drawing/2014/main" id="{A107AD6F-6AF7-4D5F-9AE9-FC08B263AA93}"/>
              </a:ext>
            </a:extLst>
          </p:cNvPr>
          <p:cNvSpPr txBox="1"/>
          <p:nvPr/>
        </p:nvSpPr>
        <p:spPr>
          <a:xfrm>
            <a:off x="2627849" y="3429000"/>
            <a:ext cx="3973304" cy="3046988"/>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My name is </a:t>
            </a:r>
            <a:r>
              <a:rPr lang="en-GB" sz="2400" i="1" dirty="0">
                <a:solidFill>
                  <a:prstClr val="black"/>
                </a:solidFill>
                <a:latin typeface="Arial" panose="020B0604020202020204" pitchFamily="34" charset="0"/>
                <a:cs typeface="Arial" panose="020B0604020202020204" pitchFamily="34" charset="0"/>
              </a:rPr>
              <a:t>Campylobacter</a:t>
            </a:r>
            <a:r>
              <a:rPr lang="en-GB" sz="2400" dirty="0">
                <a:solidFill>
                  <a:prstClr val="black"/>
                </a:solidFill>
                <a:latin typeface="Arial" panose="020B0604020202020204" pitchFamily="34" charset="0"/>
                <a:cs typeface="Arial" panose="020B0604020202020204" pitchFamily="34" charset="0"/>
              </a:rPr>
              <a:t>. I have a pretty spiral shape and I like to live in chickens but if I get into your tummy I make you very ill – I can give you diarrhoea. What am I? </a:t>
            </a:r>
            <a:r>
              <a:rPr lang="en-GB" sz="2400" i="1" dirty="0">
                <a:solidFill>
                  <a:prstClr val="black"/>
                </a:solidFill>
                <a:latin typeface="Arial" panose="020B0604020202020204" pitchFamily="34" charset="0"/>
                <a:cs typeface="Arial" panose="020B0604020202020204" pitchFamily="34" charset="0"/>
              </a:rPr>
              <a:t>Campylobacter </a:t>
            </a:r>
            <a:r>
              <a:rPr lang="en-GB" sz="2400" dirty="0">
                <a:solidFill>
                  <a:prstClr val="black"/>
                </a:solidFill>
                <a:latin typeface="Arial" panose="020B0604020202020204" pitchFamily="34" charset="0"/>
                <a:cs typeface="Arial" panose="020B0604020202020204" pitchFamily="34" charset="0"/>
              </a:rPr>
              <a:t>is a ______________________</a:t>
            </a:r>
          </a:p>
        </p:txBody>
      </p:sp>
      <p:sp>
        <p:nvSpPr>
          <p:cNvPr id="3" name="Footer Placeholder 2">
            <a:extLst>
              <a:ext uri="{FF2B5EF4-FFF2-40B4-BE49-F238E27FC236}">
                <a16:creationId xmlns:a16="http://schemas.microsoft.com/office/drawing/2014/main" id="{338B79D7-4B24-415E-98FA-F4A6F5228041}"/>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384785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263920D1-7B4B-4448-A64B-461E2D86503F}"/>
              </a:ext>
              <a:ext uri="{C183D7F6-B498-43B3-948B-1728B52AA6E4}">
                <adec:decorative xmlns:adec="http://schemas.microsoft.com/office/drawing/2017/decorative" val="1"/>
              </a:ext>
            </a:extLst>
          </p:cNvPr>
          <p:cNvSpPr/>
          <p:nvPr/>
        </p:nvSpPr>
        <p:spPr>
          <a:xfrm rot="5400000">
            <a:off x="1426355" y="1329944"/>
            <a:ext cx="2786776" cy="231886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5E93152C-463E-40CF-BE2C-CC003BD0F38E}"/>
              </a:ext>
              <a:ext uri="{C183D7F6-B498-43B3-948B-1728B52AA6E4}">
                <adec:decorative xmlns:adec="http://schemas.microsoft.com/office/drawing/2017/decorative" val="1"/>
              </a:ext>
            </a:extLst>
          </p:cNvPr>
          <p:cNvSpPr/>
          <p:nvPr/>
        </p:nvSpPr>
        <p:spPr>
          <a:xfrm rot="5400000">
            <a:off x="1454914" y="1359940"/>
            <a:ext cx="2729657" cy="2273599"/>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CBAC613D-A4B9-4D38-B090-284C49464C4D}"/>
              </a:ext>
              <a:ext uri="{C183D7F6-B498-43B3-948B-1728B52AA6E4}">
                <adec:decorative xmlns:adec="http://schemas.microsoft.com/office/drawing/2017/decorative" val="1"/>
              </a:ext>
            </a:extLst>
          </p:cNvPr>
          <p:cNvGrpSpPr/>
          <p:nvPr/>
        </p:nvGrpSpPr>
        <p:grpSpPr>
          <a:xfrm>
            <a:off x="4178301" y="1095987"/>
            <a:ext cx="2318864" cy="2786777"/>
            <a:chOff x="2253136" y="1194674"/>
            <a:chExt cx="4414813" cy="5344240"/>
          </a:xfrm>
        </p:grpSpPr>
        <p:sp>
          <p:nvSpPr>
            <p:cNvPr id="20" name="Rectangle: Rounded Corners 19">
              <a:extLst>
                <a:ext uri="{FF2B5EF4-FFF2-40B4-BE49-F238E27FC236}">
                  <a16:creationId xmlns:a16="http://schemas.microsoft.com/office/drawing/2014/main" id="{D84D64BE-6524-4BB2-A416-2F512C2A3395}"/>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B8295D6C-F8FF-43EA-A0B9-F39BB70974A8}"/>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C08D812F-10D2-4A80-A63B-13728770AD90}"/>
              </a:ext>
              <a:ext uri="{C183D7F6-B498-43B3-948B-1728B52AA6E4}">
                <adec:decorative xmlns:adec="http://schemas.microsoft.com/office/drawing/2017/decorative" val="1"/>
              </a:ext>
            </a:extLst>
          </p:cNvPr>
          <p:cNvGrpSpPr/>
          <p:nvPr/>
        </p:nvGrpSpPr>
        <p:grpSpPr>
          <a:xfrm>
            <a:off x="6696292" y="1095986"/>
            <a:ext cx="2318865" cy="2765582"/>
            <a:chOff x="-2415820" y="1037163"/>
            <a:chExt cx="4414813" cy="5344240"/>
          </a:xfrm>
        </p:grpSpPr>
        <p:grpSp>
          <p:nvGrpSpPr>
            <p:cNvPr id="26" name="Group 25">
              <a:extLst>
                <a:ext uri="{FF2B5EF4-FFF2-40B4-BE49-F238E27FC236}">
                  <a16:creationId xmlns:a16="http://schemas.microsoft.com/office/drawing/2014/main" id="{291F6BC6-EF87-4B31-8AF6-0CB2202DEA11}"/>
                </a:ext>
              </a:extLst>
            </p:cNvPr>
            <p:cNvGrpSpPr/>
            <p:nvPr/>
          </p:nvGrpSpPr>
          <p:grpSpPr>
            <a:xfrm>
              <a:off x="-2415820" y="1037163"/>
              <a:ext cx="4414813" cy="5344240"/>
              <a:chOff x="2253136" y="1194674"/>
              <a:chExt cx="4414813" cy="5344240"/>
            </a:xfrm>
          </p:grpSpPr>
          <p:sp>
            <p:nvSpPr>
              <p:cNvPr id="28" name="Rectangle: Rounded Corners 27">
                <a:extLst>
                  <a:ext uri="{FF2B5EF4-FFF2-40B4-BE49-F238E27FC236}">
                    <a16:creationId xmlns:a16="http://schemas.microsoft.com/office/drawing/2014/main" id="{CA1B139D-1722-4C28-AD35-A819F4BAC373}"/>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52BB5B37-2F42-42D4-AD41-6E99D76B19D3}"/>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27" name="TextBox 26"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295E3A4D-1745-42A1-B019-C7E1981DFEA3}"/>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6EA748E-8B13-4C13-9CE4-9049C459E801}"/>
              </a:ext>
              <a:ext uri="{C183D7F6-B498-43B3-948B-1728B52AA6E4}">
                <adec:decorative xmlns:adec="http://schemas.microsoft.com/office/drawing/2017/decorative" val="1"/>
              </a:ext>
            </a:extLst>
          </p:cNvPr>
          <p:cNvGrpSpPr/>
          <p:nvPr/>
        </p:nvGrpSpPr>
        <p:grpSpPr>
          <a:xfrm>
            <a:off x="1682943" y="3937548"/>
            <a:ext cx="2260461" cy="2786778"/>
            <a:chOff x="-2415820" y="1037163"/>
            <a:chExt cx="4414813" cy="5344240"/>
          </a:xfrm>
        </p:grpSpPr>
        <p:grpSp>
          <p:nvGrpSpPr>
            <p:cNvPr id="34" name="Group 33">
              <a:extLst>
                <a:ext uri="{FF2B5EF4-FFF2-40B4-BE49-F238E27FC236}">
                  <a16:creationId xmlns:a16="http://schemas.microsoft.com/office/drawing/2014/main" id="{96825390-BDAB-4A06-AB6E-B6CA54F6AA9D}"/>
                </a:ext>
              </a:extLst>
            </p:cNvPr>
            <p:cNvGrpSpPr/>
            <p:nvPr/>
          </p:nvGrpSpPr>
          <p:grpSpPr>
            <a:xfrm>
              <a:off x="-2415820" y="1037163"/>
              <a:ext cx="4414813" cy="5344240"/>
              <a:chOff x="2253136" y="1194674"/>
              <a:chExt cx="4414813" cy="5344240"/>
            </a:xfrm>
          </p:grpSpPr>
          <p:sp>
            <p:nvSpPr>
              <p:cNvPr id="36" name="Rectangle: Rounded Corners 35">
                <a:extLst>
                  <a:ext uri="{FF2B5EF4-FFF2-40B4-BE49-F238E27FC236}">
                    <a16:creationId xmlns:a16="http://schemas.microsoft.com/office/drawing/2014/main" id="{BB8DE08D-980A-42D9-9635-4637AFF0AA63}"/>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7" name="Rectangle: Rounded Corners 36">
                <a:extLst>
                  <a:ext uri="{FF2B5EF4-FFF2-40B4-BE49-F238E27FC236}">
                    <a16:creationId xmlns:a16="http://schemas.microsoft.com/office/drawing/2014/main" id="{821F0E8D-B883-4B73-9404-39D565D663E4}"/>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35" name="TextBox 34"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817D0823-2EDB-41B4-B1A1-EDDB37DF94DF}"/>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CF2894B0-8DCC-4597-8E0E-06F9C7EE28F6}"/>
              </a:ext>
              <a:ext uri="{C183D7F6-B498-43B3-948B-1728B52AA6E4}">
                <adec:decorative xmlns:adec="http://schemas.microsoft.com/office/drawing/2017/decorative" val="1"/>
              </a:ext>
            </a:extLst>
          </p:cNvPr>
          <p:cNvGrpSpPr/>
          <p:nvPr/>
        </p:nvGrpSpPr>
        <p:grpSpPr>
          <a:xfrm>
            <a:off x="4174254" y="3973472"/>
            <a:ext cx="2300279" cy="2786778"/>
            <a:chOff x="-2415820" y="1037163"/>
            <a:chExt cx="4414813" cy="5344240"/>
          </a:xfrm>
        </p:grpSpPr>
        <p:grpSp>
          <p:nvGrpSpPr>
            <p:cNvPr id="42" name="Group 41">
              <a:extLst>
                <a:ext uri="{FF2B5EF4-FFF2-40B4-BE49-F238E27FC236}">
                  <a16:creationId xmlns:a16="http://schemas.microsoft.com/office/drawing/2014/main" id="{56637A15-3E22-4B55-A6BC-9C12EDF76543}"/>
                </a:ext>
              </a:extLst>
            </p:cNvPr>
            <p:cNvGrpSpPr/>
            <p:nvPr/>
          </p:nvGrpSpPr>
          <p:grpSpPr>
            <a:xfrm>
              <a:off x="-2415820" y="1037163"/>
              <a:ext cx="4414813" cy="5344240"/>
              <a:chOff x="2253136" y="1194674"/>
              <a:chExt cx="4414813" cy="5344240"/>
            </a:xfrm>
          </p:grpSpPr>
          <p:sp>
            <p:nvSpPr>
              <p:cNvPr id="44" name="Rectangle: Rounded Corners 43">
                <a:extLst>
                  <a:ext uri="{FF2B5EF4-FFF2-40B4-BE49-F238E27FC236}">
                    <a16:creationId xmlns:a16="http://schemas.microsoft.com/office/drawing/2014/main" id="{4E8A2C9A-1129-4E9B-9E08-760D3FB03CFB}"/>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Rounded Corners 44">
                <a:extLst>
                  <a:ext uri="{FF2B5EF4-FFF2-40B4-BE49-F238E27FC236}">
                    <a16:creationId xmlns:a16="http://schemas.microsoft.com/office/drawing/2014/main" id="{0A39211C-15CA-4F2E-BAA1-69D44CA8291B}"/>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43" name="TextBox 42"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B01E8B1B-5D57-470E-B25B-C09371B06EB4}"/>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7" name="Group 56">
            <a:extLst>
              <a:ext uri="{FF2B5EF4-FFF2-40B4-BE49-F238E27FC236}">
                <a16:creationId xmlns:a16="http://schemas.microsoft.com/office/drawing/2014/main" id="{2D3AF7C1-6C10-4B2D-B587-CFF2E31E4D0F}"/>
              </a:ext>
              <a:ext uri="{C183D7F6-B498-43B3-948B-1728B52AA6E4}">
                <adec:decorative xmlns:adec="http://schemas.microsoft.com/office/drawing/2017/decorative" val="1"/>
              </a:ext>
            </a:extLst>
          </p:cNvPr>
          <p:cNvGrpSpPr/>
          <p:nvPr/>
        </p:nvGrpSpPr>
        <p:grpSpPr>
          <a:xfrm>
            <a:off x="6698178" y="4009394"/>
            <a:ext cx="2316980" cy="2750855"/>
            <a:chOff x="-2415820" y="1037163"/>
            <a:chExt cx="4414813" cy="5344240"/>
          </a:xfrm>
        </p:grpSpPr>
        <p:grpSp>
          <p:nvGrpSpPr>
            <p:cNvPr id="60" name="Group 59">
              <a:extLst>
                <a:ext uri="{FF2B5EF4-FFF2-40B4-BE49-F238E27FC236}">
                  <a16:creationId xmlns:a16="http://schemas.microsoft.com/office/drawing/2014/main" id="{355699D3-40F2-4433-B3D4-1CAB6E3F9BC3}"/>
                </a:ext>
              </a:extLst>
            </p:cNvPr>
            <p:cNvGrpSpPr/>
            <p:nvPr/>
          </p:nvGrpSpPr>
          <p:grpSpPr>
            <a:xfrm>
              <a:off x="-2415820" y="1037163"/>
              <a:ext cx="4414813" cy="5344240"/>
              <a:chOff x="2253136" y="1194674"/>
              <a:chExt cx="4414813" cy="5344240"/>
            </a:xfrm>
          </p:grpSpPr>
          <p:sp>
            <p:nvSpPr>
              <p:cNvPr id="62" name="Rectangle: Rounded Corners 61">
                <a:extLst>
                  <a:ext uri="{FF2B5EF4-FFF2-40B4-BE49-F238E27FC236}">
                    <a16:creationId xmlns:a16="http://schemas.microsoft.com/office/drawing/2014/main" id="{39AF50AC-1FAD-48E9-A5B3-3B3F3881EB15}"/>
                  </a:ext>
                  <a:ext uri="{C183D7F6-B498-43B3-948B-1728B52AA6E4}">
                    <adec:decorative xmlns:adec="http://schemas.microsoft.com/office/drawing/2017/decorative" val="1"/>
                  </a:ext>
                </a:extLst>
              </p:cNvPr>
              <p:cNvSpPr/>
              <p:nvPr/>
            </p:nvSpPr>
            <p:spPr>
              <a:xfrm rot="5400000">
                <a:off x="1788423" y="1659387"/>
                <a:ext cx="5344240" cy="4414813"/>
              </a:xfrm>
              <a:prstGeom prst="roundRect">
                <a:avLst>
                  <a:gd name="adj" fmla="val 1106"/>
                </a:avLst>
              </a:prstGeom>
              <a:solidFill>
                <a:srgbClr val="117E62"/>
              </a:solidFill>
              <a:ln w="12700" cap="flat" cmpd="sng" algn="ctr">
                <a:solidFill>
                  <a:srgbClr val="99D5C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21222369-09DC-4A94-9FF2-1FC8824AFD8A}"/>
                  </a:ext>
                  <a:ext uri="{C183D7F6-B498-43B3-948B-1728B52AA6E4}">
                    <adec:decorative xmlns:adec="http://schemas.microsoft.com/office/drawing/2017/decorative" val="1"/>
                  </a:ext>
                </a:extLst>
              </p:cNvPr>
              <p:cNvSpPr/>
              <p:nvPr/>
            </p:nvSpPr>
            <p:spPr>
              <a:xfrm rot="5400000">
                <a:off x="1843191" y="1716597"/>
                <a:ext cx="5234702" cy="4328636"/>
              </a:xfrm>
              <a:prstGeom prst="roundRect">
                <a:avLst>
                  <a:gd name="adj" fmla="val 2968"/>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61" name="TextBox 60"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F2B0DCDB-DBEE-4BC4-9177-FFEA2DED5636}"/>
                </a:ext>
              </a:extLst>
            </p:cNvPr>
            <p:cNvSpPr txBox="1"/>
            <p:nvPr/>
          </p:nvSpPr>
          <p:spPr>
            <a:xfrm>
              <a:off x="-2229250" y="2754830"/>
              <a:ext cx="4108101"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65" name="Rectangle: Rounded Corners 64">
            <a:extLst>
              <a:ext uri="{FF2B5EF4-FFF2-40B4-BE49-F238E27FC236}">
                <a16:creationId xmlns:a16="http://schemas.microsoft.com/office/drawing/2014/main" id="{292F85ED-EDE5-4AAB-8E52-7228FE6C3F85}"/>
              </a:ext>
              <a:ext uri="{C183D7F6-B498-43B3-948B-1728B52AA6E4}">
                <adec:decorative xmlns:adec="http://schemas.microsoft.com/office/drawing/2017/decorative" val="1"/>
              </a:ext>
            </a:extLst>
          </p:cNvPr>
          <p:cNvSpPr/>
          <p:nvPr/>
        </p:nvSpPr>
        <p:spPr>
          <a:xfrm>
            <a:off x="66603" y="1033604"/>
            <a:ext cx="9036816" cy="5824396"/>
          </a:xfrm>
          <a:prstGeom prst="roundRect">
            <a:avLst>
              <a:gd name="adj" fmla="val 2575"/>
            </a:avLst>
          </a:prstGeom>
          <a:noFill/>
          <a:ln w="76200" cap="sq" cmpd="sng" algn="ctr">
            <a:solidFill>
              <a:schemeClr val="accent1"/>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1CF4E6-14C2-4A69-9535-66A3A04712EE}"/>
              </a:ext>
            </a:extLst>
          </p:cNvPr>
          <p:cNvSpPr>
            <a:spLocks noGrp="1"/>
          </p:cNvSpPr>
          <p:nvPr>
            <p:ph type="title"/>
          </p:nvPr>
        </p:nvSpPr>
        <p:spPr>
          <a:xfrm>
            <a:off x="628650" y="-108027"/>
            <a:ext cx="7886700" cy="1325563"/>
          </a:xfrm>
        </p:spPr>
        <p:txBody>
          <a:bodyPr>
            <a:normAutofit/>
          </a:bodyPr>
          <a:lstStyle/>
          <a:p>
            <a:pPr algn="ctr"/>
            <a:r>
              <a:rPr lang="en-GB" sz="3500" b="1" dirty="0"/>
              <a:t>What Microbe am I? Answers</a:t>
            </a:r>
          </a:p>
        </p:txBody>
      </p:sp>
      <p:sp>
        <p:nvSpPr>
          <p:cNvPr id="64" name="TextBox 63">
            <a:extLst>
              <a:ext uri="{FF2B5EF4-FFF2-40B4-BE49-F238E27FC236}">
                <a16:creationId xmlns:a16="http://schemas.microsoft.com/office/drawing/2014/main" id="{611BC4C1-133E-4BBC-91B7-96C0BC5F396C}"/>
              </a:ext>
            </a:extLst>
          </p:cNvPr>
          <p:cNvSpPr txBox="1"/>
          <p:nvPr/>
        </p:nvSpPr>
        <p:spPr>
          <a:xfrm>
            <a:off x="151475" y="1217536"/>
            <a:ext cx="1515989" cy="2369880"/>
          </a:xfrm>
          <a:prstGeom prst="rect">
            <a:avLst/>
          </a:prstGeom>
          <a:noFill/>
        </p:spPr>
        <p:txBody>
          <a:bodyPr wrap="square" rtlCol="0">
            <a:spAutoFit/>
          </a:bodyPr>
          <a:lstStyle/>
          <a:p>
            <a:r>
              <a:rPr lang="en-GB" sz="1700" b="1" dirty="0">
                <a:solidFill>
                  <a:srgbClr val="000000"/>
                </a:solidFill>
              </a:rPr>
              <a:t>What Microbe Am I?</a:t>
            </a:r>
          </a:p>
          <a:p>
            <a:endParaRPr lang="en-GB" dirty="0">
              <a:solidFill>
                <a:srgbClr val="000000"/>
              </a:solidFill>
            </a:endParaRPr>
          </a:p>
          <a:p>
            <a:r>
              <a:rPr lang="en-GB" sz="1200" dirty="0">
                <a:solidFill>
                  <a:srgbClr val="000000"/>
                </a:solidFill>
              </a:rPr>
              <a:t>There are three different types of microbe – bacteria, viruses and fungi.</a:t>
            </a:r>
          </a:p>
          <a:p>
            <a:r>
              <a:rPr lang="en-GB" sz="1200" dirty="0">
                <a:solidFill>
                  <a:srgbClr val="000000"/>
                </a:solidFill>
              </a:rPr>
              <a:t>From the pictures and descriptions, can you work out which microbe is which?</a:t>
            </a:r>
          </a:p>
        </p:txBody>
      </p:sp>
      <p:pic>
        <p:nvPicPr>
          <p:cNvPr id="67" name="Picture 66" descr="Bacteria">
            <a:extLst>
              <a:ext uri="{FF2B5EF4-FFF2-40B4-BE49-F238E27FC236}">
                <a16:creationId xmlns:a16="http://schemas.microsoft.com/office/drawing/2014/main" id="{327AA366-B791-4FA7-BD00-48F52ECCCFA5}"/>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749502">
            <a:off x="202568" y="4076623"/>
            <a:ext cx="680088" cy="689319"/>
          </a:xfrm>
          <a:prstGeom prst="rect">
            <a:avLst/>
          </a:prstGeom>
        </p:spPr>
      </p:pic>
      <p:pic>
        <p:nvPicPr>
          <p:cNvPr id="68" name="Picture 67" descr="Growing mushrooms">
            <a:extLst>
              <a:ext uri="{FF2B5EF4-FFF2-40B4-BE49-F238E27FC236}">
                <a16:creationId xmlns:a16="http://schemas.microsoft.com/office/drawing/2014/main" id="{0421E1D9-DCCA-416F-8E28-1CE713CCDE77}"/>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22" y="4636380"/>
            <a:ext cx="985977" cy="748067"/>
          </a:xfrm>
          <a:prstGeom prst="rect">
            <a:avLst/>
          </a:prstGeom>
        </p:spPr>
      </p:pic>
      <p:pic>
        <p:nvPicPr>
          <p:cNvPr id="66" name="Picture 65" descr="Virus">
            <a:extLst>
              <a:ext uri="{FF2B5EF4-FFF2-40B4-BE49-F238E27FC236}">
                <a16:creationId xmlns:a16="http://schemas.microsoft.com/office/drawing/2014/main" id="{51413DD9-F26C-4AA0-BBE0-E6A3A1548B75}"/>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23986">
            <a:off x="213763" y="5356638"/>
            <a:ext cx="831325" cy="804873"/>
          </a:xfrm>
          <a:prstGeom prst="rect">
            <a:avLst/>
          </a:prstGeom>
        </p:spPr>
      </p:pic>
      <p:pic>
        <p:nvPicPr>
          <p:cNvPr id="15" name="Picture 14" descr="Microscope image of Staphylococcus">
            <a:extLst>
              <a:ext uri="{FF2B5EF4-FFF2-40B4-BE49-F238E27FC236}">
                <a16:creationId xmlns:a16="http://schemas.microsoft.com/office/drawing/2014/main" id="{3F350465-B1DF-4F9C-9F32-1B00CB734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073" y="1169578"/>
            <a:ext cx="1027339" cy="722128"/>
          </a:xfrm>
          <a:prstGeom prst="rect">
            <a:avLst/>
          </a:prstGeom>
        </p:spPr>
      </p:pic>
      <p:sp>
        <p:nvSpPr>
          <p:cNvPr id="14" name="TextBox 13" descr="My name is Staphylococcus. I am round in shape and I like to live in your nose or armpit. If I live on your skin I can give you spots. If I get into your bloodstream I can&#10;make you ill. What am I?&#10;Staphylococcus is a:&#10;______________________">
            <a:extLst>
              <a:ext uri="{FF2B5EF4-FFF2-40B4-BE49-F238E27FC236}">
                <a16:creationId xmlns:a16="http://schemas.microsoft.com/office/drawing/2014/main" id="{BB582E4C-7CE1-4B04-A88F-2AAAF5CBFBA0}"/>
              </a:ext>
            </a:extLst>
          </p:cNvPr>
          <p:cNvSpPr txBox="1"/>
          <p:nvPr/>
        </p:nvSpPr>
        <p:spPr>
          <a:xfrm>
            <a:off x="1788124" y="1891706"/>
            <a:ext cx="2063237" cy="196977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My name is </a:t>
            </a:r>
            <a:r>
              <a:rPr kumimoji="0" lang="en-GB"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Staphylococcus</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 am round in shape and I like to live in your nose or armpit. If I live on your skin I can give you spots. If I get into your bloodstream I can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make you ill. What am I?</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Staphylococcus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F9E40C42-C7B5-455F-A17B-BECDA44B67B3}"/>
              </a:ext>
            </a:extLst>
          </p:cNvPr>
          <p:cNvSpPr txBox="1"/>
          <p:nvPr/>
        </p:nvSpPr>
        <p:spPr>
          <a:xfrm>
            <a:off x="1865885" y="3549692"/>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Bacterium</a:t>
            </a:r>
            <a:endParaRPr lang="en-GB" b="1" dirty="0">
              <a:latin typeface="Arial" panose="020B0604020202020204" pitchFamily="34" charset="0"/>
              <a:cs typeface="Arial" panose="020B0604020202020204" pitchFamily="34" charset="0"/>
            </a:endParaRPr>
          </a:p>
        </p:txBody>
      </p:sp>
      <p:pic>
        <p:nvPicPr>
          <p:cNvPr id="18" name="Picture 17" descr="Microscope image of Lactobacillus">
            <a:extLst>
              <a:ext uri="{FF2B5EF4-FFF2-40B4-BE49-F238E27FC236}">
                <a16:creationId xmlns:a16="http://schemas.microsoft.com/office/drawing/2014/main" id="{07946075-B3CD-4F11-A547-D77717B099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3693" y="1179708"/>
            <a:ext cx="1353383" cy="811964"/>
          </a:xfrm>
          <a:prstGeom prst="rect">
            <a:avLst/>
          </a:prstGeom>
        </p:spPr>
      </p:pic>
      <p:sp>
        <p:nvSpPr>
          <p:cNvPr id="19" name="TextBox 18" descr="My name is Lactobacillus. People call me ‘friendly’ because I change milk into yoghurt. When you eat me in yoghurt I live in your&#10;guts and help you digest other food. What am I?&#10;Lactobacillus is a:&#10;______________________">
            <a:extLst>
              <a:ext uri="{FF2B5EF4-FFF2-40B4-BE49-F238E27FC236}">
                <a16:creationId xmlns:a16="http://schemas.microsoft.com/office/drawing/2014/main" id="{E985D32C-E26B-4A7B-BE79-C8C3EDB989A3}"/>
              </a:ext>
            </a:extLst>
          </p:cNvPr>
          <p:cNvSpPr txBox="1"/>
          <p:nvPr/>
        </p:nvSpPr>
        <p:spPr>
          <a:xfrm>
            <a:off x="4276296" y="1991672"/>
            <a:ext cx="2157765" cy="178510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My name is </a:t>
            </a:r>
            <a:r>
              <a:rPr kumimoji="0" lang="en-GB"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Lactobacillus</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People call me ‘friendly’ because I change milk into yoghurt. When you eat me in yoghurt I live in your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guts and help you digest other food. What am I?</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Lactobacillus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is a:</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CF6CAAC4-04BB-4C03-9E24-C3D1929FACD1}"/>
              </a:ext>
            </a:extLst>
          </p:cNvPr>
          <p:cNvSpPr txBox="1"/>
          <p:nvPr/>
        </p:nvSpPr>
        <p:spPr>
          <a:xfrm>
            <a:off x="4353240" y="3509550"/>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Bacterium</a:t>
            </a:r>
            <a:endParaRPr lang="en-GB" b="1" dirty="0">
              <a:latin typeface="Arial" panose="020B0604020202020204" pitchFamily="34" charset="0"/>
              <a:cs typeface="Arial" panose="020B0604020202020204" pitchFamily="34" charset="0"/>
            </a:endParaRPr>
          </a:p>
        </p:txBody>
      </p:sp>
      <p:pic>
        <p:nvPicPr>
          <p:cNvPr id="24" name="Picture 23" descr="Microscope image of Dermatophyte">
            <a:extLst>
              <a:ext uri="{FF2B5EF4-FFF2-40B4-BE49-F238E27FC236}">
                <a16:creationId xmlns:a16="http://schemas.microsoft.com/office/drawing/2014/main" id="{DCB22B4B-1407-4A5B-9B36-E8A2242F14C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7227" y="1171219"/>
            <a:ext cx="1076993" cy="795815"/>
          </a:xfrm>
          <a:prstGeom prst="rect">
            <a:avLst/>
          </a:prstGeom>
        </p:spPr>
      </p:pic>
      <p:sp>
        <p:nvSpPr>
          <p:cNvPr id="25" name="TextBox 24" descr="I’m called a Dermatophyte and I like to live on your skin. I especially like living in damp places like between the toes on sweaty feet. When I live there I give people athlete’s foot. What am I? Dermatophytes are:&#10;______________________&#10;">
            <a:extLst>
              <a:ext uri="{FF2B5EF4-FFF2-40B4-BE49-F238E27FC236}">
                <a16:creationId xmlns:a16="http://schemas.microsoft.com/office/drawing/2014/main" id="{523F2E4A-E790-487F-BAA4-E504506511DC}"/>
              </a:ext>
            </a:extLst>
          </p:cNvPr>
          <p:cNvSpPr txBox="1"/>
          <p:nvPr/>
        </p:nvSpPr>
        <p:spPr>
          <a:xfrm>
            <a:off x="6794287" y="2025928"/>
            <a:ext cx="2157766" cy="1785104"/>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I’m called a </a:t>
            </a:r>
            <a:r>
              <a:rPr lang="en-GB" sz="1200" i="1" dirty="0">
                <a:solidFill>
                  <a:prstClr val="black"/>
                </a:solidFill>
                <a:latin typeface="Arial" panose="020B0604020202020204" pitchFamily="34" charset="0"/>
                <a:cs typeface="Arial" panose="020B0604020202020204" pitchFamily="34" charset="0"/>
              </a:rPr>
              <a:t>Dermatophyte </a:t>
            </a:r>
            <a:r>
              <a:rPr lang="en-GB" sz="1200" dirty="0">
                <a:solidFill>
                  <a:prstClr val="black"/>
                </a:solidFill>
                <a:latin typeface="Arial" panose="020B0604020202020204" pitchFamily="34" charset="0"/>
                <a:cs typeface="Arial" panose="020B0604020202020204" pitchFamily="34" charset="0"/>
              </a:rPr>
              <a:t>and I like to live on your skin. I especially like living in damp places like between the toes on sweaty feet. When I live there I give people athlete’s foot. What am I? </a:t>
            </a:r>
            <a:r>
              <a:rPr lang="en-GB" sz="1200" i="1" dirty="0">
                <a:solidFill>
                  <a:prstClr val="black"/>
                </a:solidFill>
                <a:latin typeface="Arial" panose="020B0604020202020204" pitchFamily="34" charset="0"/>
                <a:cs typeface="Arial" panose="020B0604020202020204" pitchFamily="34" charset="0"/>
              </a:rPr>
              <a:t>Dermatophytes </a:t>
            </a:r>
            <a:r>
              <a:rPr lang="en-GB" sz="1200" dirty="0">
                <a:solidFill>
                  <a:prstClr val="black"/>
                </a:solidFill>
                <a:latin typeface="Arial" panose="020B0604020202020204" pitchFamily="34" charset="0"/>
                <a:cs typeface="Arial" panose="020B0604020202020204" pitchFamily="34" charset="0"/>
              </a:rPr>
              <a:t>are:</a:t>
            </a:r>
          </a:p>
          <a:p>
            <a:pPr algn="just"/>
            <a:endParaRPr lang="en-GB" sz="1200" b="1"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E52F69F-6FE9-4065-B896-FEF6D17B524E}"/>
              </a:ext>
            </a:extLst>
          </p:cNvPr>
          <p:cNvSpPr txBox="1"/>
          <p:nvPr/>
        </p:nvSpPr>
        <p:spPr>
          <a:xfrm>
            <a:off x="6926049" y="3518005"/>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Fungi</a:t>
            </a:r>
            <a:endParaRPr lang="en-GB" b="1" dirty="0">
              <a:latin typeface="Arial" panose="020B0604020202020204" pitchFamily="34" charset="0"/>
              <a:cs typeface="Arial" panose="020B0604020202020204" pitchFamily="34" charset="0"/>
            </a:endParaRPr>
          </a:p>
        </p:txBody>
      </p:sp>
      <p:pic>
        <p:nvPicPr>
          <p:cNvPr id="32" name="Picture 31" descr="Microscope image of SARS-CoV-2">
            <a:extLst>
              <a:ext uri="{FF2B5EF4-FFF2-40B4-BE49-F238E27FC236}">
                <a16:creationId xmlns:a16="http://schemas.microsoft.com/office/drawing/2014/main" id="{17606C5E-5A44-443C-97BF-5C82B18F2E42}"/>
              </a:ext>
            </a:extLst>
          </p:cNvPr>
          <p:cNvPicPr>
            <a:picLocks noChangeAspect="1"/>
          </p:cNvPicPr>
          <p:nvPr/>
        </p:nvPicPr>
        <p:blipFill rotWithShape="1">
          <a:blip r:embed="rId8">
            <a:extLst>
              <a:ext uri="{28A0092B-C50C-407E-A947-70E740481C1C}">
                <a14:useLocalDpi xmlns:a14="http://schemas.microsoft.com/office/drawing/2010/main" val="0"/>
              </a:ext>
            </a:extLst>
          </a:blip>
          <a:srcRect l="27238" t="48867" r="59494" b="37515"/>
          <a:stretch/>
        </p:blipFill>
        <p:spPr>
          <a:xfrm>
            <a:off x="2256334" y="3973471"/>
            <a:ext cx="1117496" cy="803016"/>
          </a:xfrm>
          <a:prstGeom prst="rect">
            <a:avLst/>
          </a:prstGeom>
        </p:spPr>
      </p:pic>
      <p:sp>
        <p:nvSpPr>
          <p:cNvPr id="33" name="TextBox 32" descr="My name is SARS-CoV-2&#10;although some people call me Covid-19. People don’t really like me because I can make them really ill. I easily spread from person to person through coughing and sneezing. What type of  microbe am I? SARS-CoV-2 (COVID-19) is:&#10;______________________">
            <a:extLst>
              <a:ext uri="{FF2B5EF4-FFF2-40B4-BE49-F238E27FC236}">
                <a16:creationId xmlns:a16="http://schemas.microsoft.com/office/drawing/2014/main" id="{5052BD60-F709-406B-8D8A-3AC464285CF2}"/>
              </a:ext>
            </a:extLst>
          </p:cNvPr>
          <p:cNvSpPr txBox="1"/>
          <p:nvPr/>
        </p:nvSpPr>
        <p:spPr>
          <a:xfrm>
            <a:off x="1741345" y="4756530"/>
            <a:ext cx="2260462" cy="1969770"/>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My name is SARS-CoV-2</a:t>
            </a:r>
          </a:p>
          <a:p>
            <a:r>
              <a:rPr lang="en-GB" sz="1200" dirty="0">
                <a:solidFill>
                  <a:prstClr val="black"/>
                </a:solidFill>
                <a:latin typeface="Arial" panose="020B0604020202020204" pitchFamily="34" charset="0"/>
                <a:cs typeface="Arial" panose="020B0604020202020204" pitchFamily="34" charset="0"/>
              </a:rPr>
              <a:t>although some people call me Covid-19. People don’t really like me because I can make them really ill. I easily spread from person to person through coughing and sneezing. What type of  microbe am I? SARS-CoV-2 (COVID-19) is:</a:t>
            </a:r>
          </a:p>
          <a:p>
            <a:endParaRPr lang="en-GB" sz="1200" b="1" dirty="0">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DF7305F-2CED-4FE6-A8E7-9AC6DE058292}"/>
              </a:ext>
            </a:extLst>
          </p:cNvPr>
          <p:cNvSpPr txBox="1"/>
          <p:nvPr/>
        </p:nvSpPr>
        <p:spPr>
          <a:xfrm>
            <a:off x="1940398" y="6425722"/>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Virus</a:t>
            </a:r>
            <a:endParaRPr lang="en-GB" b="1" dirty="0">
              <a:latin typeface="Arial" panose="020B0604020202020204" pitchFamily="34" charset="0"/>
              <a:cs typeface="Arial" panose="020B0604020202020204" pitchFamily="34" charset="0"/>
            </a:endParaRPr>
          </a:p>
        </p:txBody>
      </p:sp>
      <p:pic>
        <p:nvPicPr>
          <p:cNvPr id="40" name="Picture 39" descr="Microscope image of Penicillium">
            <a:extLst>
              <a:ext uri="{FF2B5EF4-FFF2-40B4-BE49-F238E27FC236}">
                <a16:creationId xmlns:a16="http://schemas.microsoft.com/office/drawing/2014/main" id="{BE3FDE1F-C8AB-40A4-9A49-EC8DE53665A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50211" y="4037236"/>
            <a:ext cx="871336" cy="579524"/>
          </a:xfrm>
          <a:prstGeom prst="rect">
            <a:avLst/>
          </a:prstGeom>
        </p:spPr>
      </p:pic>
      <p:sp>
        <p:nvSpPr>
          <p:cNvPr id="41" name="TextBox 40" descr="My name is Penicillium and you’ll find me growing on old oranges or stale bread making them look mouldy. Humans use me to make&#10;an antibiotic known as Penicillin which can make them better, but only from bacterial infections. What am I? Penicillium is a:&#10;______________________">
            <a:extLst>
              <a:ext uri="{FF2B5EF4-FFF2-40B4-BE49-F238E27FC236}">
                <a16:creationId xmlns:a16="http://schemas.microsoft.com/office/drawing/2014/main" id="{6C581B4E-99A1-437E-BAAB-F533A76F4238}"/>
              </a:ext>
            </a:extLst>
          </p:cNvPr>
          <p:cNvSpPr txBox="1"/>
          <p:nvPr/>
        </p:nvSpPr>
        <p:spPr>
          <a:xfrm>
            <a:off x="4254158" y="4604213"/>
            <a:ext cx="2140470" cy="2154436"/>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My name is </a:t>
            </a:r>
            <a:r>
              <a:rPr lang="en-GB" sz="1200" i="1" dirty="0">
                <a:solidFill>
                  <a:prstClr val="black"/>
                </a:solidFill>
                <a:latin typeface="Arial" panose="020B0604020202020204" pitchFamily="34" charset="0"/>
                <a:cs typeface="Arial" panose="020B0604020202020204" pitchFamily="34" charset="0"/>
              </a:rPr>
              <a:t>Penicillium </a:t>
            </a:r>
            <a:r>
              <a:rPr lang="en-GB" sz="1200" dirty="0">
                <a:solidFill>
                  <a:prstClr val="black"/>
                </a:solidFill>
                <a:latin typeface="Arial" panose="020B0604020202020204" pitchFamily="34" charset="0"/>
                <a:cs typeface="Arial" panose="020B0604020202020204" pitchFamily="34" charset="0"/>
              </a:rPr>
              <a:t>and you’ll find me growing on old oranges or stale bread making them look mouldy. Humans use me to make</a:t>
            </a:r>
          </a:p>
          <a:p>
            <a:r>
              <a:rPr lang="en-GB" sz="1200" dirty="0">
                <a:solidFill>
                  <a:prstClr val="black"/>
                </a:solidFill>
                <a:latin typeface="Arial" panose="020B0604020202020204" pitchFamily="34" charset="0"/>
                <a:cs typeface="Arial" panose="020B0604020202020204" pitchFamily="34" charset="0"/>
              </a:rPr>
              <a:t>an antibiotic known as Penicillin which can make them better, but only from bacterial infections. What am I? </a:t>
            </a:r>
            <a:r>
              <a:rPr lang="en-GB" sz="1200" i="1" dirty="0">
                <a:solidFill>
                  <a:prstClr val="black"/>
                </a:solidFill>
                <a:latin typeface="Arial" panose="020B0604020202020204" pitchFamily="34" charset="0"/>
                <a:cs typeface="Arial" panose="020B0604020202020204" pitchFamily="34" charset="0"/>
              </a:rPr>
              <a:t>Penicillium </a:t>
            </a:r>
            <a:r>
              <a:rPr lang="en-GB" sz="1200" dirty="0">
                <a:solidFill>
                  <a:prstClr val="black"/>
                </a:solidFill>
                <a:latin typeface="Arial" panose="020B0604020202020204" pitchFamily="34" charset="0"/>
                <a:cs typeface="Arial" panose="020B0604020202020204" pitchFamily="34" charset="0"/>
              </a:rPr>
              <a:t>is a:</a:t>
            </a:r>
          </a:p>
          <a:p>
            <a:endParaRPr lang="en-GB" sz="1200" b="1"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09D452E7-0C01-474F-B942-C0A363A5E2CC}"/>
              </a:ext>
            </a:extLst>
          </p:cNvPr>
          <p:cNvSpPr txBox="1"/>
          <p:nvPr/>
        </p:nvSpPr>
        <p:spPr>
          <a:xfrm>
            <a:off x="4406498" y="6463515"/>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Fungus</a:t>
            </a:r>
            <a:endParaRPr lang="en-GB" b="1" dirty="0">
              <a:latin typeface="Arial" panose="020B0604020202020204" pitchFamily="34" charset="0"/>
              <a:cs typeface="Arial" panose="020B0604020202020204" pitchFamily="34" charset="0"/>
            </a:endParaRPr>
          </a:p>
        </p:txBody>
      </p:sp>
      <p:pic>
        <p:nvPicPr>
          <p:cNvPr id="58" name="Picture 57" descr="Microscope image of Campylobacter">
            <a:extLst>
              <a:ext uri="{FF2B5EF4-FFF2-40B4-BE49-F238E27FC236}">
                <a16:creationId xmlns:a16="http://schemas.microsoft.com/office/drawing/2014/main" id="{50AE769D-DA80-405D-A406-0851079B6C8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8210" y="4142065"/>
            <a:ext cx="1287168" cy="945456"/>
          </a:xfrm>
          <a:prstGeom prst="rect">
            <a:avLst/>
          </a:prstGeom>
        </p:spPr>
      </p:pic>
      <p:sp>
        <p:nvSpPr>
          <p:cNvPr id="59" name="TextBox 58" descr="My name is Campylobacter. I have a pretty spiral shape and I like to live in chickens but if I get into your tummy I make you very ill – I can give you diarrhoea. What am I? Campylobacter is a ______________________&#10;">
            <a:extLst>
              <a:ext uri="{FF2B5EF4-FFF2-40B4-BE49-F238E27FC236}">
                <a16:creationId xmlns:a16="http://schemas.microsoft.com/office/drawing/2014/main" id="{9A1330AB-AE82-401B-AA15-17A83C3D436A}"/>
              </a:ext>
            </a:extLst>
          </p:cNvPr>
          <p:cNvSpPr txBox="1"/>
          <p:nvPr/>
        </p:nvSpPr>
        <p:spPr>
          <a:xfrm>
            <a:off x="6831465" y="5126422"/>
            <a:ext cx="2085267" cy="1384995"/>
          </a:xfrm>
          <a:prstGeom prst="rect">
            <a:avLst/>
          </a:prstGeom>
          <a:noFill/>
        </p:spPr>
        <p:txBody>
          <a:bodyPr wrap="square" rtlCol="0">
            <a:spAutoFit/>
          </a:bodyPr>
          <a:lstStyle/>
          <a:p>
            <a:r>
              <a:rPr lang="en-GB" sz="1200" dirty="0">
                <a:solidFill>
                  <a:prstClr val="black"/>
                </a:solidFill>
                <a:latin typeface="Arial" panose="020B0604020202020204" pitchFamily="34" charset="0"/>
                <a:cs typeface="Arial" panose="020B0604020202020204" pitchFamily="34" charset="0"/>
              </a:rPr>
              <a:t>My name is </a:t>
            </a:r>
            <a:r>
              <a:rPr lang="en-GB" sz="1200" i="1" dirty="0">
                <a:solidFill>
                  <a:prstClr val="black"/>
                </a:solidFill>
                <a:latin typeface="Arial" panose="020B0604020202020204" pitchFamily="34" charset="0"/>
                <a:cs typeface="Arial" panose="020B0604020202020204" pitchFamily="34" charset="0"/>
              </a:rPr>
              <a:t>Campylobacter</a:t>
            </a:r>
            <a:r>
              <a:rPr lang="en-GB" sz="1200" dirty="0">
                <a:solidFill>
                  <a:prstClr val="black"/>
                </a:solidFill>
                <a:latin typeface="Arial" panose="020B0604020202020204" pitchFamily="34" charset="0"/>
                <a:cs typeface="Arial" panose="020B0604020202020204" pitchFamily="34" charset="0"/>
              </a:rPr>
              <a:t>. I have a pretty spiral shape and I like to live in chickens but if I get into your tummy I make you very ill – I can give you diarrhoea. What am I? </a:t>
            </a:r>
            <a:r>
              <a:rPr lang="en-GB" sz="1200" i="1" dirty="0">
                <a:solidFill>
                  <a:prstClr val="black"/>
                </a:solidFill>
                <a:latin typeface="Arial" panose="020B0604020202020204" pitchFamily="34" charset="0"/>
                <a:cs typeface="Arial" panose="020B0604020202020204" pitchFamily="34" charset="0"/>
              </a:rPr>
              <a:t>Campylobacter </a:t>
            </a:r>
            <a:r>
              <a:rPr lang="en-GB" sz="1200" dirty="0">
                <a:solidFill>
                  <a:prstClr val="black"/>
                </a:solidFill>
                <a:latin typeface="Arial" panose="020B0604020202020204" pitchFamily="34" charset="0"/>
                <a:cs typeface="Arial" panose="020B0604020202020204" pitchFamily="34" charset="0"/>
              </a:rPr>
              <a:t>is a:</a:t>
            </a:r>
            <a:endParaRPr lang="en-GB" sz="1200" b="1"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264CBED6-11A4-4109-8812-016A261B54D1}"/>
              </a:ext>
            </a:extLst>
          </p:cNvPr>
          <p:cNvSpPr txBox="1"/>
          <p:nvPr/>
        </p:nvSpPr>
        <p:spPr>
          <a:xfrm>
            <a:off x="7008452" y="6452472"/>
            <a:ext cx="1505971" cy="307777"/>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Bacterium</a:t>
            </a:r>
            <a:endParaRPr lang="en-GB" b="1"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2A6E556-E40F-4673-BC86-D50D12F8DF53}"/>
              </a:ext>
            </a:extLst>
          </p:cNvPr>
          <p:cNvSpPr>
            <a:spLocks noGrp="1"/>
          </p:cNvSpPr>
          <p:nvPr>
            <p:ph type="ftr" sz="quarter" idx="11"/>
          </p:nvPr>
        </p:nvSpPr>
        <p:spPr>
          <a:xfrm>
            <a:off x="726056" y="6356351"/>
            <a:ext cx="3086100" cy="365125"/>
          </a:xfrm>
        </p:spPr>
        <p:txBody>
          <a:bodyPr/>
          <a:lstStyle/>
          <a:p>
            <a:r>
              <a:rPr lang="en-GB" dirty="0"/>
              <a:t>e-Bug.eu</a:t>
            </a:r>
          </a:p>
        </p:txBody>
      </p:sp>
    </p:spTree>
    <p:extLst>
      <p:ext uri="{BB962C8B-B14F-4D97-AF65-F5344CB8AC3E}">
        <p14:creationId xmlns:p14="http://schemas.microsoft.com/office/powerpoint/2010/main" val="296688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2" grpId="0"/>
      <p:bldP spid="73" grpId="0"/>
      <p:bldP spid="74" grpId="0"/>
      <p:bldP spid="75" grpId="0"/>
      <p:bldP spid="7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5C6E360-CEB3-483C-B33F-7593FE468635}"/>
              </a:ext>
              <a:ext uri="{C183D7F6-B498-43B3-948B-1728B52AA6E4}">
                <adec:decorative xmlns:adec="http://schemas.microsoft.com/office/drawing/2017/decorative" val="1"/>
              </a:ext>
            </a:extLst>
          </p:cNvPr>
          <p:cNvSpPr/>
          <p:nvPr/>
        </p:nvSpPr>
        <p:spPr>
          <a:xfrm>
            <a:off x="3465828" y="215899"/>
            <a:ext cx="5420996" cy="6426201"/>
          </a:xfrm>
          <a:prstGeom prst="roundRect">
            <a:avLst>
              <a:gd name="adj" fmla="val 2575"/>
            </a:avLst>
          </a:prstGeom>
          <a:noFill/>
          <a:ln w="76200" cap="sq" cmpd="sng" algn="ctr">
            <a:solidFill>
              <a:schemeClr val="accent1"/>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2DCBB168-DA47-4C18-A14C-CAFFCCC345C6}"/>
              </a:ext>
              <a:ext uri="{C183D7F6-B498-43B3-948B-1728B52AA6E4}">
                <adec:decorative xmlns:adec="http://schemas.microsoft.com/office/drawing/2017/decorative" val="1"/>
              </a:ext>
            </a:extLst>
          </p:cNvPr>
          <p:cNvSpPr/>
          <p:nvPr/>
        </p:nvSpPr>
        <p:spPr>
          <a:xfrm>
            <a:off x="8487023" y="136523"/>
            <a:ext cx="562610" cy="56261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ADECEE21-7E18-4A0C-BA90-4327449EF0FB}"/>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28933" y="156525"/>
            <a:ext cx="478790" cy="522605"/>
          </a:xfrm>
          <a:prstGeom prst="rect">
            <a:avLst/>
          </a:prstGeom>
        </p:spPr>
      </p:pic>
      <p:sp>
        <p:nvSpPr>
          <p:cNvPr id="4" name="Rectangle 3">
            <a:extLst>
              <a:ext uri="{FF2B5EF4-FFF2-40B4-BE49-F238E27FC236}">
                <a16:creationId xmlns:a16="http://schemas.microsoft.com/office/drawing/2014/main" id="{ABBC13C0-A624-4065-9A8B-92193BAD3933}"/>
              </a:ext>
              <a:ext uri="{C183D7F6-B498-43B3-948B-1728B52AA6E4}">
                <adec:decorative xmlns:adec="http://schemas.microsoft.com/office/drawing/2017/decorative" val="1"/>
              </a:ext>
            </a:extLst>
          </p:cNvPr>
          <p:cNvSpPr/>
          <p:nvPr/>
        </p:nvSpPr>
        <p:spPr>
          <a:xfrm>
            <a:off x="-2246628" y="1725355"/>
            <a:ext cx="2114550" cy="1624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Word document answers says microbes not micro-organisms</a:t>
            </a:r>
          </a:p>
        </p:txBody>
      </p:sp>
      <p:sp>
        <p:nvSpPr>
          <p:cNvPr id="2" name="Title 1">
            <a:extLst>
              <a:ext uri="{FF2B5EF4-FFF2-40B4-BE49-F238E27FC236}">
                <a16:creationId xmlns:a16="http://schemas.microsoft.com/office/drawing/2014/main" id="{26C6D199-B066-4751-96E8-6F284DD8F5F2}"/>
              </a:ext>
            </a:extLst>
          </p:cNvPr>
          <p:cNvSpPr>
            <a:spLocks noGrp="1"/>
          </p:cNvSpPr>
          <p:nvPr>
            <p:ph type="title"/>
          </p:nvPr>
        </p:nvSpPr>
        <p:spPr>
          <a:xfrm>
            <a:off x="361950" y="391794"/>
            <a:ext cx="2867024" cy="2292349"/>
          </a:xfrm>
        </p:spPr>
        <p:txBody>
          <a:bodyPr>
            <a:noAutofit/>
          </a:bodyPr>
          <a:lstStyle/>
          <a:p>
            <a:r>
              <a:rPr lang="en-GB" sz="3500" b="1" dirty="0"/>
              <a:t>What are Microbes – Fill in the gaps with given words</a:t>
            </a:r>
          </a:p>
        </p:txBody>
      </p:sp>
      <p:pic>
        <p:nvPicPr>
          <p:cNvPr id="15" name="Picture 14" descr="Microscope image of bacteria">
            <a:extLst>
              <a:ext uri="{FF2B5EF4-FFF2-40B4-BE49-F238E27FC236}">
                <a16:creationId xmlns:a16="http://schemas.microsoft.com/office/drawing/2014/main" id="{E3CEF2A4-4366-44D8-AEC6-BBD489D65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59" y="2992178"/>
            <a:ext cx="2511641" cy="1418137"/>
          </a:xfrm>
          <a:prstGeom prst="rect">
            <a:avLst/>
          </a:prstGeom>
        </p:spPr>
      </p:pic>
      <p:pic>
        <p:nvPicPr>
          <p:cNvPr id="13" name="Picture 12" descr="Microscope image of virus">
            <a:extLst>
              <a:ext uri="{FF2B5EF4-FFF2-40B4-BE49-F238E27FC236}">
                <a16:creationId xmlns:a16="http://schemas.microsoft.com/office/drawing/2014/main" id="{B4A6A18D-7210-4E87-A6B7-F9D58CF7D7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28" y="4654159"/>
            <a:ext cx="2535147" cy="1438710"/>
          </a:xfrm>
          <a:prstGeom prst="rect">
            <a:avLst/>
          </a:prstGeom>
        </p:spPr>
      </p:pic>
      <p:sp>
        <p:nvSpPr>
          <p:cNvPr id="10" name="TextBox 4" descr="______________, more commonly known as germs, bugs or microbes, are&#10;tiny living things too small to be seen with the naked eye. They are found&#10;almost everywhere on earth.&#10;Some microbes are useful, and others can be harmful to humans. There&#10;are ______ main groups of microbes:&#10;">
            <a:extLst>
              <a:ext uri="{FF2B5EF4-FFF2-40B4-BE49-F238E27FC236}">
                <a16:creationId xmlns:a16="http://schemas.microsoft.com/office/drawing/2014/main" id="{79BA94D3-B324-44AA-A5E2-20E0F6DADC39}"/>
              </a:ext>
            </a:extLst>
          </p:cNvPr>
          <p:cNvSpPr txBox="1"/>
          <p:nvPr/>
        </p:nvSpPr>
        <p:spPr>
          <a:xfrm>
            <a:off x="3548697" y="394047"/>
            <a:ext cx="5157153" cy="1200329"/>
          </a:xfrm>
          <a:prstGeom prst="rect">
            <a:avLst/>
          </a:prstGeom>
          <a:noFill/>
        </p:spPr>
        <p:txBody>
          <a:bodyPr wrap="square" rtlCol="0">
            <a:spAutoFit/>
          </a:bodyPr>
          <a:lstStyle/>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______________, more commonly known as germs, bugs or microbes, are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tiny living things too small to be seen with the naked eye. They are found</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almost everywhere on earth.</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microbes are useful, and others can be harmful to humans. There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 ______ main groups of microbes: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TextBox 30" descr="__________ are the smallest of the three microbes described and can be&#10;harmful to humans. Viruses cannot survive by themselves. They need a&#10;‘host’ cell to survive. Once inside the host cell, they rapidly multiply and&#10;destroy the cell in the process. One type of virus is SARS-CoV-2.&#10;&#10;Fungi are the largest of the three microbes described and are multicellular organisms (made up of more than one cell). Some fungi are useful, and some can be harmful to humans. For example, Saccharomyces is a _________ that is used to help bread rise.&#10;&#10;Bacteria are ____________________ organisms that are smaller than fungi but larger than viruses. They can be divided into three main groups by their shapes – cocci (balls), bacilli (rods) and spirals. Cocci can also be broken down into three groups by how the cocci are arranged: staphylococci (clusters), streptococci (chains) and diplococci (pairs). These shapes can be used to identify the type of infection a patient has. If a single bacterial cell was scaled up 5,000 times it would be the size of a garden ______.">
            <a:extLst>
              <a:ext uri="{FF2B5EF4-FFF2-40B4-BE49-F238E27FC236}">
                <a16:creationId xmlns:a16="http://schemas.microsoft.com/office/drawing/2014/main" id="{4EA55294-7FC0-44C4-8372-DAB451891203}"/>
              </a:ext>
            </a:extLst>
          </p:cNvPr>
          <p:cNvSpPr txBox="1"/>
          <p:nvPr/>
        </p:nvSpPr>
        <p:spPr>
          <a:xfrm>
            <a:off x="3559649" y="1653750"/>
            <a:ext cx="5233353" cy="4034951"/>
          </a:xfrm>
          <a:prstGeom prst="rect">
            <a:avLst/>
          </a:prstGeom>
          <a:noFill/>
        </p:spPr>
        <p:txBody>
          <a:bodyPr wrap="square" rtlCol="0">
            <a:spAutoFit/>
          </a:bodyPr>
          <a:lstStyle/>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__________ are the smallest of the three microbes described and can be</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harmful to humans. Viruses cannot survive by themselves. They need a</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‘host’ cell to survive. Once inside the host cell, they rapidly multiply and</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destroy the cell in the process. One type of virus is SARS-CoV-2.</a:t>
            </a:r>
            <a:b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Fungi are the largest of the three microbes described and are multicellular</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organisms (made up of more than one cell). Some fungi are useful,</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some can be harmful to humans. For example, Saccharomyces is a</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 that is used to help bread rise.</a:t>
            </a:r>
            <a:b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Bacteria are ____________________organisms that are smaller than fungi</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larger than viruses. They can be divided into three main groups by their</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shapes – cocci (balls), bacilli (rods) and spirals. Cocci can also be broken</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down into three groups by how the cocci are arranged: staphylococci</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(clusters), streptococci (chains) and diplococci (pairs). These shapes can be</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used to identify the type of infection a patient has. If a single bacterial cell</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 scaled up 5,000 times it would be the size of a garden ______.</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Rectangle: Rounded Corners 17" descr="Words to use: Viruses, pea, micro-organisms, single-celled, three, yeast&#10;">
            <a:extLst>
              <a:ext uri="{FF2B5EF4-FFF2-40B4-BE49-F238E27FC236}">
                <a16:creationId xmlns:a16="http://schemas.microsoft.com/office/drawing/2014/main" id="{C3C0452C-080C-4A22-AA1C-529CA1EEA9C6}"/>
              </a:ext>
            </a:extLst>
          </p:cNvPr>
          <p:cNvSpPr/>
          <p:nvPr/>
        </p:nvSpPr>
        <p:spPr>
          <a:xfrm>
            <a:off x="3603395" y="5811577"/>
            <a:ext cx="5189607" cy="665346"/>
          </a:xfrm>
          <a:prstGeom prst="roundRect">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Words to use: Viruses, pea, micro-organisms, single-celled, three, yeast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C9800627-8A99-4BEC-96C0-C9D5BBF14E7B}"/>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738789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A4AFE9E-C0EA-49EB-9378-17CA9E459609}"/>
              </a:ext>
              <a:ext uri="{C183D7F6-B498-43B3-948B-1728B52AA6E4}">
                <adec:decorative xmlns:adec="http://schemas.microsoft.com/office/drawing/2017/decorative" val="1"/>
              </a:ext>
            </a:extLst>
          </p:cNvPr>
          <p:cNvSpPr/>
          <p:nvPr/>
        </p:nvSpPr>
        <p:spPr>
          <a:xfrm>
            <a:off x="3465828" y="215899"/>
            <a:ext cx="5420996" cy="6426201"/>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A97980FE-08C4-4EC8-9909-6CB4905A1AE1}"/>
              </a:ext>
              <a:ext uri="{C183D7F6-B498-43B3-948B-1728B52AA6E4}">
                <adec:decorative xmlns:adec="http://schemas.microsoft.com/office/drawing/2017/decorative" val="1"/>
              </a:ext>
            </a:extLst>
          </p:cNvPr>
          <p:cNvSpPr/>
          <p:nvPr/>
        </p:nvSpPr>
        <p:spPr>
          <a:xfrm>
            <a:off x="8487023" y="136523"/>
            <a:ext cx="562610" cy="56261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BF4C6514-1D1A-49C4-B9BC-146D2BE073E9}"/>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28933" y="156525"/>
            <a:ext cx="478790" cy="522605"/>
          </a:xfrm>
          <a:prstGeom prst="rect">
            <a:avLst/>
          </a:prstGeom>
        </p:spPr>
      </p:pic>
      <p:sp>
        <p:nvSpPr>
          <p:cNvPr id="5" name="Title 1">
            <a:extLst>
              <a:ext uri="{FF2B5EF4-FFF2-40B4-BE49-F238E27FC236}">
                <a16:creationId xmlns:a16="http://schemas.microsoft.com/office/drawing/2014/main" id="{58AA3F2E-B74A-4D95-9356-70DDB8FFCDE7}"/>
              </a:ext>
            </a:extLst>
          </p:cNvPr>
          <p:cNvSpPr>
            <a:spLocks noGrp="1"/>
          </p:cNvSpPr>
          <p:nvPr>
            <p:ph type="title"/>
          </p:nvPr>
        </p:nvSpPr>
        <p:spPr>
          <a:xfrm>
            <a:off x="371476" y="136524"/>
            <a:ext cx="2867024" cy="2292349"/>
          </a:xfrm>
        </p:spPr>
        <p:txBody>
          <a:bodyPr>
            <a:normAutofit/>
          </a:bodyPr>
          <a:lstStyle/>
          <a:p>
            <a:r>
              <a:rPr lang="en-GB" b="1" dirty="0"/>
              <a:t>What are Microbes – Answers</a:t>
            </a:r>
          </a:p>
        </p:txBody>
      </p:sp>
      <p:pic>
        <p:nvPicPr>
          <p:cNvPr id="21" name="Picture 20" descr="Microscope image of virus">
            <a:extLst>
              <a:ext uri="{FF2B5EF4-FFF2-40B4-BE49-F238E27FC236}">
                <a16:creationId xmlns:a16="http://schemas.microsoft.com/office/drawing/2014/main" id="{0E15F9D8-8E14-40E9-9AA9-35D7F1F4F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98" y="2757053"/>
            <a:ext cx="2535147" cy="1438710"/>
          </a:xfrm>
          <a:prstGeom prst="rect">
            <a:avLst/>
          </a:prstGeom>
        </p:spPr>
      </p:pic>
      <p:pic>
        <p:nvPicPr>
          <p:cNvPr id="20" name="Picture 19" descr="Microscope image of bacteria">
            <a:extLst>
              <a:ext uri="{FF2B5EF4-FFF2-40B4-BE49-F238E27FC236}">
                <a16:creationId xmlns:a16="http://schemas.microsoft.com/office/drawing/2014/main" id="{95F8061C-920F-4A23-8651-5CF9DBBE3B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6" y="4523943"/>
            <a:ext cx="2511641" cy="1418137"/>
          </a:xfrm>
          <a:prstGeom prst="rect">
            <a:avLst/>
          </a:prstGeom>
        </p:spPr>
      </p:pic>
      <p:sp>
        <p:nvSpPr>
          <p:cNvPr id="2" name="TextBox 1">
            <a:extLst>
              <a:ext uri="{FF2B5EF4-FFF2-40B4-BE49-F238E27FC236}">
                <a16:creationId xmlns:a16="http://schemas.microsoft.com/office/drawing/2014/main" id="{EAE336FF-6A85-4244-971A-F7615B8F2CF7}"/>
              </a:ext>
            </a:extLst>
          </p:cNvPr>
          <p:cNvSpPr txBox="1"/>
          <p:nvPr/>
        </p:nvSpPr>
        <p:spPr>
          <a:xfrm>
            <a:off x="3465828" y="381077"/>
            <a:ext cx="1629977" cy="307777"/>
          </a:xfrm>
          <a:prstGeom prst="rect">
            <a:avLst/>
          </a:prstGeom>
          <a:noFill/>
        </p:spPr>
        <p:txBody>
          <a:bodyPr wrap="square" rtlCol="0">
            <a:spAutoFit/>
          </a:bodyPr>
          <a:lstStyle/>
          <a:p>
            <a:r>
              <a:rPr lang="en-GB" sz="1400" b="1" dirty="0"/>
              <a:t>Micro-organisms</a:t>
            </a:r>
          </a:p>
        </p:txBody>
      </p:sp>
      <p:sp>
        <p:nvSpPr>
          <p:cNvPr id="17" name="TextBox 4" descr="______________, more commonly known as germs, bugs or microbes, are&#10;tiny living things too small to be seen with the naked eye. They are found&#10;almost everywhere on earth.&#10;Some microbes are useful, and others can be harmful to humans. There&#10;are ______ main groups of microbes:&#10;">
            <a:extLst>
              <a:ext uri="{FF2B5EF4-FFF2-40B4-BE49-F238E27FC236}">
                <a16:creationId xmlns:a16="http://schemas.microsoft.com/office/drawing/2014/main" id="{D4D9C10F-B3A1-4851-8AF8-7D20363461B4}"/>
              </a:ext>
            </a:extLst>
          </p:cNvPr>
          <p:cNvSpPr txBox="1"/>
          <p:nvPr/>
        </p:nvSpPr>
        <p:spPr>
          <a:xfrm>
            <a:off x="3548697" y="394047"/>
            <a:ext cx="5157153" cy="1200329"/>
          </a:xfrm>
          <a:prstGeom prst="rect">
            <a:avLst/>
          </a:prstGeom>
          <a:noFill/>
        </p:spPr>
        <p:txBody>
          <a:bodyPr wrap="square" rtlCol="0">
            <a:spAutoFit/>
          </a:bodyPr>
          <a:lstStyle/>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______________, more commonly known as germs, bugs or microbes, are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tiny living things too small to be seen with the naked eye. They are found</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almost everywhere on earth.</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Some microbes are useful, and others can be harmful to humans. There</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are ______ main groups of microbes:</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AFE46FEF-E784-4334-9E03-DCC76E981C40}"/>
              </a:ext>
            </a:extLst>
          </p:cNvPr>
          <p:cNvSpPr txBox="1"/>
          <p:nvPr/>
        </p:nvSpPr>
        <p:spPr>
          <a:xfrm>
            <a:off x="3846758" y="1287235"/>
            <a:ext cx="1629977" cy="307777"/>
          </a:xfrm>
          <a:prstGeom prst="rect">
            <a:avLst/>
          </a:prstGeom>
          <a:noFill/>
        </p:spPr>
        <p:txBody>
          <a:bodyPr wrap="square" rtlCol="0">
            <a:spAutoFit/>
          </a:bodyPr>
          <a:lstStyle/>
          <a:p>
            <a:r>
              <a:rPr lang="en-GB" sz="1400" b="1" dirty="0"/>
              <a:t>three</a:t>
            </a:r>
          </a:p>
        </p:txBody>
      </p:sp>
      <p:sp>
        <p:nvSpPr>
          <p:cNvPr id="23" name="TextBox 22">
            <a:extLst>
              <a:ext uri="{FF2B5EF4-FFF2-40B4-BE49-F238E27FC236}">
                <a16:creationId xmlns:a16="http://schemas.microsoft.com/office/drawing/2014/main" id="{006922F6-5159-4135-8521-7C58251742A7}"/>
              </a:ext>
            </a:extLst>
          </p:cNvPr>
          <p:cNvSpPr txBox="1"/>
          <p:nvPr/>
        </p:nvSpPr>
        <p:spPr>
          <a:xfrm>
            <a:off x="3720147" y="1647210"/>
            <a:ext cx="1629977" cy="307777"/>
          </a:xfrm>
          <a:prstGeom prst="rect">
            <a:avLst/>
          </a:prstGeom>
          <a:noFill/>
        </p:spPr>
        <p:txBody>
          <a:bodyPr wrap="square" rtlCol="0">
            <a:spAutoFit/>
          </a:bodyPr>
          <a:lstStyle/>
          <a:p>
            <a:r>
              <a:rPr lang="en-GB" sz="1400" b="1" dirty="0"/>
              <a:t>Viruses</a:t>
            </a:r>
          </a:p>
        </p:txBody>
      </p:sp>
      <p:sp>
        <p:nvSpPr>
          <p:cNvPr id="18" name="TextBox 30" descr="__________ are the smallest of the three microbes described and can be&#10;harmful to humans. Viruses cannot survive by themselves. They need a&#10;‘host’ cell to survive. Once inside the host cell, they rapidly multiply and&#10;destroy the cell in the process. One type of virus is SARS-CoV-2.&#10;&#10;Fungi are the largest of the three microbes described and are multicellular organisms (made up of more than one cell). Some fungi are useful, and some can be harmful to humans. For example, Saccharomyces is a _________ that is used to help bread rise.&#10;&#10;Bacteria are ____________________ organisms that are smaller than fungi but larger than viruses. They can be divided into three main groups by their shapes – cocci (balls), bacilli (rods) and spirals. Cocci can also be broken down into three groups by how the cocci are arranged: staphylococci (clusters), streptococci (chains) and diplococci (pairs). These shapes can be used to identify the type of infection a patient has. If a single bacterial cell was scaled up 5,000 times it would be the size of a garden ______.">
            <a:extLst>
              <a:ext uri="{FF2B5EF4-FFF2-40B4-BE49-F238E27FC236}">
                <a16:creationId xmlns:a16="http://schemas.microsoft.com/office/drawing/2014/main" id="{E5E15BFC-D0D2-4D07-B4A1-61513C5E0E58}"/>
              </a:ext>
            </a:extLst>
          </p:cNvPr>
          <p:cNvSpPr txBox="1"/>
          <p:nvPr/>
        </p:nvSpPr>
        <p:spPr>
          <a:xfrm>
            <a:off x="3559649" y="1653750"/>
            <a:ext cx="5233353" cy="4034951"/>
          </a:xfrm>
          <a:prstGeom prst="rect">
            <a:avLst/>
          </a:prstGeom>
          <a:noFill/>
        </p:spPr>
        <p:txBody>
          <a:bodyPr wrap="square" rtlCol="0">
            <a:spAutoFit/>
          </a:bodyPr>
          <a:lstStyle/>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__________ are the smallest of the three microbes described and can be</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harmful to humans. Viruses cannot survive by themselves. They need a</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‘host’ cell to survive. Once inside the host cell, they rapidly multiply and</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destroy the cell in the process. One type of virus is SARS-CoV-2.</a:t>
            </a:r>
            <a:b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Fungi are the largest of the three microbes described and are multicellular</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organisms (made up of more than one cell). Some fungi are useful,</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and some can be harmful to humans. For example, Saccharomyces is a</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_________ that is used to help bread rise.</a:t>
            </a:r>
            <a:b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Bacteria are ____________________organisms that are smaller than fungi</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but larger than viruses. They can be divided into three main groups by their</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shapes – cocci (balls), bacilli (rods) and spirals. Cocci can also be broken</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down into three groups by how the cocci are arranged: staphylococci</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(clusters), streptococci (chains) and diplococci (pairs). These shapes can be</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used to identify the type of infection a patient has. If a single bacterial cell</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22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was scaled up 5,000 times it would be the size of a garden ______.</a:t>
            </a:r>
            <a:endParaRPr lang="en-GB" sz="122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500B9105-430A-47C7-B995-B2681E587B2F}"/>
              </a:ext>
            </a:extLst>
          </p:cNvPr>
          <p:cNvSpPr txBox="1"/>
          <p:nvPr/>
        </p:nvSpPr>
        <p:spPr>
          <a:xfrm>
            <a:off x="3720147" y="3307344"/>
            <a:ext cx="1629977" cy="307777"/>
          </a:xfrm>
          <a:prstGeom prst="rect">
            <a:avLst/>
          </a:prstGeom>
          <a:noFill/>
        </p:spPr>
        <p:txBody>
          <a:bodyPr wrap="square" rtlCol="0">
            <a:spAutoFit/>
          </a:bodyPr>
          <a:lstStyle/>
          <a:p>
            <a:r>
              <a:rPr lang="en-GB" sz="1400" b="1" dirty="0"/>
              <a:t>yeast</a:t>
            </a:r>
          </a:p>
        </p:txBody>
      </p:sp>
      <p:sp>
        <p:nvSpPr>
          <p:cNvPr id="25" name="TextBox 24">
            <a:extLst>
              <a:ext uri="{FF2B5EF4-FFF2-40B4-BE49-F238E27FC236}">
                <a16:creationId xmlns:a16="http://schemas.microsoft.com/office/drawing/2014/main" id="{F8840461-3C04-45A6-8DD1-F6B036195222}"/>
              </a:ext>
            </a:extLst>
          </p:cNvPr>
          <p:cNvSpPr txBox="1"/>
          <p:nvPr/>
        </p:nvSpPr>
        <p:spPr>
          <a:xfrm>
            <a:off x="4890346" y="3680928"/>
            <a:ext cx="1629977" cy="307777"/>
          </a:xfrm>
          <a:prstGeom prst="rect">
            <a:avLst/>
          </a:prstGeom>
          <a:noFill/>
        </p:spPr>
        <p:txBody>
          <a:bodyPr wrap="square" rtlCol="0">
            <a:spAutoFit/>
          </a:bodyPr>
          <a:lstStyle/>
          <a:p>
            <a:r>
              <a:rPr lang="en-GB" sz="1400" b="1" dirty="0"/>
              <a:t>single-celled</a:t>
            </a:r>
          </a:p>
        </p:txBody>
      </p:sp>
      <p:sp>
        <p:nvSpPr>
          <p:cNvPr id="26" name="TextBox 25">
            <a:extLst>
              <a:ext uri="{FF2B5EF4-FFF2-40B4-BE49-F238E27FC236}">
                <a16:creationId xmlns:a16="http://schemas.microsoft.com/office/drawing/2014/main" id="{BF12A9C8-D2B8-4659-9638-EF3170251E98}"/>
              </a:ext>
            </a:extLst>
          </p:cNvPr>
          <p:cNvSpPr txBox="1"/>
          <p:nvPr/>
        </p:nvSpPr>
        <p:spPr>
          <a:xfrm>
            <a:off x="7713944" y="5339275"/>
            <a:ext cx="1629977" cy="307777"/>
          </a:xfrm>
          <a:prstGeom prst="rect">
            <a:avLst/>
          </a:prstGeom>
          <a:noFill/>
        </p:spPr>
        <p:txBody>
          <a:bodyPr wrap="square" rtlCol="0">
            <a:spAutoFit/>
          </a:bodyPr>
          <a:lstStyle/>
          <a:p>
            <a:r>
              <a:rPr lang="en-GB" sz="1400" b="1" dirty="0"/>
              <a:t>pea</a:t>
            </a:r>
          </a:p>
        </p:txBody>
      </p:sp>
      <p:sp>
        <p:nvSpPr>
          <p:cNvPr id="19" name="Rectangle: Rounded Corners 18" descr="Words to use: Viruses, pea, micro-organisms, single-celled, three, yeast&#10;">
            <a:extLst>
              <a:ext uri="{FF2B5EF4-FFF2-40B4-BE49-F238E27FC236}">
                <a16:creationId xmlns:a16="http://schemas.microsoft.com/office/drawing/2014/main" id="{62015F26-4D76-45CD-A602-BBCC77463D71}"/>
              </a:ext>
            </a:extLst>
          </p:cNvPr>
          <p:cNvSpPr/>
          <p:nvPr/>
        </p:nvSpPr>
        <p:spPr>
          <a:xfrm>
            <a:off x="3603395" y="5811577"/>
            <a:ext cx="5189607" cy="665346"/>
          </a:xfrm>
          <a:prstGeom prst="roundRect">
            <a:avLst/>
          </a:prstGeom>
          <a:solidFill>
            <a:srgbClr val="99D5C7"/>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GB" sz="1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Words to use: Viruses, pea, micro-organisms, single-celled, three, yeast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E025FF0-9026-4292-9AF0-A5F335D66864}"/>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1494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1325563"/>
          </a:xfrm>
        </p:spPr>
        <p:txBody>
          <a:bodyPr/>
          <a:lstStyle/>
          <a:p>
            <a:pPr algn="ctr"/>
            <a:r>
              <a:rPr lang="en-GB" b="1" dirty="0"/>
              <a:t>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628650" y="1395412"/>
            <a:ext cx="7886700" cy="4351338"/>
          </a:xfrm>
        </p:spPr>
        <p:txBody>
          <a:bodyPr>
            <a:noAutofit/>
          </a:bodyPr>
          <a:lstStyle/>
          <a:p>
            <a:pPr marL="0" indent="0">
              <a:buNone/>
            </a:pPr>
            <a:r>
              <a:rPr lang="en-GB" sz="2600" b="1" dirty="0"/>
              <a:t>PHSE/RHSE </a:t>
            </a:r>
          </a:p>
          <a:p>
            <a:pPr marL="0" indent="0">
              <a:buNone/>
            </a:pPr>
            <a:r>
              <a:rPr lang="en-GB" sz="2600" dirty="0"/>
              <a:t>•	Health and prevention</a:t>
            </a:r>
          </a:p>
          <a:p>
            <a:pPr marL="0" indent="0">
              <a:buNone/>
            </a:pPr>
            <a:r>
              <a:rPr lang="en-GB" sz="2600" b="1" dirty="0"/>
              <a:t>Science </a:t>
            </a:r>
          </a:p>
          <a:p>
            <a:pPr marL="0" indent="0">
              <a:buNone/>
            </a:pPr>
            <a:r>
              <a:rPr lang="en-GB" sz="2600" dirty="0"/>
              <a:t>•	Working scientifically</a:t>
            </a:r>
          </a:p>
          <a:p>
            <a:pPr marL="0" indent="0">
              <a:buNone/>
            </a:pPr>
            <a:r>
              <a:rPr lang="en-GB" sz="2600" dirty="0"/>
              <a:t>•	Living things and their habitats </a:t>
            </a:r>
          </a:p>
          <a:p>
            <a:pPr marL="0" indent="0">
              <a:buNone/>
            </a:pPr>
            <a:r>
              <a:rPr lang="en-GB" sz="2600" b="1" dirty="0"/>
              <a:t>English </a:t>
            </a:r>
          </a:p>
          <a:p>
            <a:pPr marL="0" indent="0">
              <a:buNone/>
            </a:pPr>
            <a:r>
              <a:rPr lang="en-GB" sz="2600" dirty="0"/>
              <a:t>•	Reading &amp; comprehension </a:t>
            </a:r>
          </a:p>
          <a:p>
            <a:pPr marL="0" indent="0">
              <a:buNone/>
            </a:pPr>
            <a:r>
              <a:rPr lang="en-GB" sz="2600" b="1" dirty="0"/>
              <a:t>Art &amp; Design</a:t>
            </a:r>
          </a:p>
          <a:p>
            <a:pPr marL="0" indent="0">
              <a:buNone/>
            </a:pPr>
            <a:r>
              <a:rPr lang="en-GB" sz="2600" dirty="0"/>
              <a:t>•	Painting</a:t>
            </a:r>
          </a:p>
          <a:p>
            <a:pPr marL="0" indent="0">
              <a:buNone/>
            </a:pPr>
            <a:r>
              <a:rPr lang="en-GB" sz="2600" dirty="0"/>
              <a:t>•	Recording observations</a:t>
            </a:r>
          </a:p>
          <a:p>
            <a:pPr marL="0" indent="0">
              <a:buNone/>
            </a:pPr>
            <a:endParaRPr lang="en-GB" sz="2600" dirty="0"/>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C83266-8CA9-4B71-BA51-A2F164430BF5}"/>
              </a:ext>
            </a:extLst>
          </p:cNvPr>
          <p:cNvSpPr>
            <a:spLocks noGrp="1"/>
          </p:cNvSpPr>
          <p:nvPr>
            <p:ph type="title"/>
          </p:nvPr>
        </p:nvSpPr>
        <p:spPr>
          <a:xfrm>
            <a:off x="202406" y="17859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275535E6-3406-4508-A62B-DA18C28EB3BD}"/>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215432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B5652D8-967B-4CEF-93E9-1AEDF3D87A74}"/>
              </a:ext>
              <a:ext uri="{C183D7F6-B498-43B3-948B-1728B52AA6E4}">
                <adec:decorative xmlns:adec="http://schemas.microsoft.com/office/drawing/2017/decorative" val="1"/>
              </a:ext>
            </a:extLst>
          </p:cNvPr>
          <p:cNvSpPr/>
          <p:nvPr/>
        </p:nvSpPr>
        <p:spPr>
          <a:xfrm rot="5400000">
            <a:off x="513396" y="2846373"/>
            <a:ext cx="2477834" cy="1968842"/>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b="1" dirty="0"/>
          </a:p>
        </p:txBody>
      </p:sp>
      <p:sp>
        <p:nvSpPr>
          <p:cNvPr id="11" name="Rectangle: Rounded Corners 10">
            <a:extLst>
              <a:ext uri="{FF2B5EF4-FFF2-40B4-BE49-F238E27FC236}">
                <a16:creationId xmlns:a16="http://schemas.microsoft.com/office/drawing/2014/main" id="{0C2438ED-B29A-41FD-993D-97F5C092B9A8}"/>
              </a:ext>
              <a:ext uri="{C183D7F6-B498-43B3-948B-1728B52AA6E4}">
                <adec:decorative xmlns:adec="http://schemas.microsoft.com/office/drawing/2017/decorative" val="1"/>
              </a:ext>
            </a:extLst>
          </p:cNvPr>
          <p:cNvSpPr/>
          <p:nvPr/>
        </p:nvSpPr>
        <p:spPr>
          <a:xfrm rot="5400000">
            <a:off x="3305341" y="3683228"/>
            <a:ext cx="2477834" cy="1968842"/>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5" name="Rectangle: Rounded Corners 14">
            <a:extLst>
              <a:ext uri="{FF2B5EF4-FFF2-40B4-BE49-F238E27FC236}">
                <a16:creationId xmlns:a16="http://schemas.microsoft.com/office/drawing/2014/main" id="{77E402E4-93C9-4865-8227-BD17E5304A59}"/>
              </a:ext>
              <a:ext uri="{C183D7F6-B498-43B3-948B-1728B52AA6E4}">
                <adec:decorative xmlns:adec="http://schemas.microsoft.com/office/drawing/2017/decorative" val="1"/>
              </a:ext>
            </a:extLst>
          </p:cNvPr>
          <p:cNvSpPr/>
          <p:nvPr/>
        </p:nvSpPr>
        <p:spPr>
          <a:xfrm rot="5400000">
            <a:off x="6097286" y="2808672"/>
            <a:ext cx="2477834" cy="1968842"/>
          </a:xfrm>
          <a:prstGeom prst="roundRect">
            <a:avLst>
              <a:gd name="adj" fmla="val 6655"/>
            </a:avLst>
          </a:prstGeom>
          <a:noFill/>
          <a:ln w="57150" cap="flat" cmpd="sng" algn="ctr">
            <a:solidFill>
              <a:srgbClr val="117E6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4" name="Title 3">
            <a:extLst>
              <a:ext uri="{FF2B5EF4-FFF2-40B4-BE49-F238E27FC236}">
                <a16:creationId xmlns:a16="http://schemas.microsoft.com/office/drawing/2014/main" id="{3C3128E7-157A-47AD-8D05-8359D48E99D4}"/>
              </a:ext>
            </a:extLst>
          </p:cNvPr>
          <p:cNvSpPr txBox="1">
            <a:spLocks noGrp="1"/>
          </p:cNvSpPr>
          <p:nvPr>
            <p:ph type="title" idx="4294967295"/>
          </p:nvPr>
        </p:nvSpPr>
        <p:spPr>
          <a:xfrm>
            <a:off x="323057" y="619870"/>
            <a:ext cx="8497885" cy="1323439"/>
          </a:xfrm>
          <a:prstGeom prst="rect">
            <a:avLst/>
          </a:prstGeom>
          <a:solidFill>
            <a:schemeClr val="lt1"/>
          </a:solidFill>
          <a:ln w="57150" cap="flat" cmpd="sng" algn="ctr">
            <a:solidFill>
              <a:srgbClr val="117E62"/>
            </a:solidFill>
            <a:prstDash val="solid"/>
            <a:miter lim="800000"/>
          </a:ln>
          <a:effectLst/>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600"/>
              </a:spcBef>
              <a:spcAft>
                <a:spcPts val="60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What are 3 main types of microbe? </a:t>
            </a:r>
          </a:p>
        </p:txBody>
      </p:sp>
      <p:pic>
        <p:nvPicPr>
          <p:cNvPr id="8" name="Picture 7" descr="Round virus with a grimace and angry eyes">
            <a:extLst>
              <a:ext uri="{FF2B5EF4-FFF2-40B4-BE49-F238E27FC236}">
                <a16:creationId xmlns:a16="http://schemas.microsoft.com/office/drawing/2014/main" id="{E14CF739-4C81-43DF-83CF-26070FD61E01}"/>
              </a:ex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bwMode="auto">
          <a:xfrm>
            <a:off x="1109183" y="2871306"/>
            <a:ext cx="1286257" cy="1114852"/>
          </a:xfrm>
          <a:prstGeom prst="rect">
            <a:avLst/>
          </a:prstGeom>
          <a:noFill/>
          <a:ln>
            <a:noFill/>
          </a:ln>
          <a:extLst>
            <a:ext uri="{53640926-AAD7-44D8-BBD7-CCE9431645EC}">
              <a14:shadowObscured xmlns:a14="http://schemas.microsoft.com/office/drawing/2010/main"/>
            </a:ext>
          </a:extLst>
        </p:spPr>
      </p:pic>
      <p:sp>
        <p:nvSpPr>
          <p:cNvPr id="9" name="Text Box 2" descr="Virus">
            <a:extLst>
              <a:ext uri="{FF2B5EF4-FFF2-40B4-BE49-F238E27FC236}">
                <a16:creationId xmlns:a16="http://schemas.microsoft.com/office/drawing/2014/main" id="{68763FAA-A356-4159-831E-63E0A656C07F}"/>
              </a:ext>
            </a:extLst>
          </p:cNvPr>
          <p:cNvSpPr txBox="1">
            <a:spLocks noChangeArrowheads="1"/>
          </p:cNvSpPr>
          <p:nvPr/>
        </p:nvSpPr>
        <p:spPr bwMode="auto">
          <a:xfrm>
            <a:off x="814825" y="4265586"/>
            <a:ext cx="1874974" cy="3693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b="1" kern="1200" dirty="0">
                <a:effectLst/>
                <a:latin typeface="Arial" panose="020B0604020202020204" pitchFamily="34" charset="0"/>
                <a:ea typeface="Calibri" panose="020F0502020204030204" pitchFamily="34" charset="0"/>
                <a:cs typeface="Times New Roman" panose="02020603050405020304" pitchFamily="18" charset="0"/>
              </a:rPr>
              <a:t>Viruses</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1" descr="Three bacteria balls with one angry eye stacked">
            <a:extLst>
              <a:ext uri="{FF2B5EF4-FFF2-40B4-BE49-F238E27FC236}">
                <a16:creationId xmlns:a16="http://schemas.microsoft.com/office/drawing/2014/main" id="{357454B3-F657-426E-8042-4880D1ACC2F8}"/>
              </a:ext>
              <a:ext uri="{C183D7F6-B498-43B3-948B-1728B52AA6E4}">
                <adec:decorative xmlns:adec="http://schemas.microsoft.com/office/drawing/2017/decorative" val="0"/>
              </a:ext>
            </a:extLst>
          </p:cNvPr>
          <p:cNvPicPr/>
          <p:nvPr/>
        </p:nvPicPr>
        <p:blipFill>
          <a:blip r:embed="rId3" cstate="print">
            <a:extLst>
              <a:ext uri="{28A0092B-C50C-407E-A947-70E740481C1C}">
                <a14:useLocalDpi xmlns:a14="http://schemas.microsoft.com/office/drawing/2010/main" val="0"/>
              </a:ext>
            </a:extLst>
          </a:blip>
          <a:srcRect/>
          <a:stretch/>
        </p:blipFill>
        <p:spPr bwMode="auto">
          <a:xfrm>
            <a:off x="3869158" y="3629282"/>
            <a:ext cx="1715002" cy="1600723"/>
          </a:xfrm>
          <a:prstGeom prst="rect">
            <a:avLst/>
          </a:prstGeom>
          <a:noFill/>
          <a:ln>
            <a:noFill/>
          </a:ln>
          <a:extLst>
            <a:ext uri="{53640926-AAD7-44D8-BBD7-CCE9431645EC}">
              <a14:shadowObscured xmlns:a14="http://schemas.microsoft.com/office/drawing/2010/main"/>
            </a:ext>
          </a:extLst>
        </p:spPr>
      </p:pic>
      <p:sp>
        <p:nvSpPr>
          <p:cNvPr id="13" name="Text Box 2" descr="Bacteria">
            <a:extLst>
              <a:ext uri="{FF2B5EF4-FFF2-40B4-BE49-F238E27FC236}">
                <a16:creationId xmlns:a16="http://schemas.microsoft.com/office/drawing/2014/main" id="{6FE52731-86F6-42A8-9842-0B3A4C0AFF69}"/>
              </a:ext>
            </a:extLst>
          </p:cNvPr>
          <p:cNvSpPr txBox="1">
            <a:spLocks noChangeArrowheads="1"/>
          </p:cNvSpPr>
          <p:nvPr/>
        </p:nvSpPr>
        <p:spPr bwMode="auto">
          <a:xfrm>
            <a:off x="3596932" y="5243246"/>
            <a:ext cx="1893865"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Bacteria</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15" descr="Fungus with multiple eyes and a grinning smile">
            <a:extLst>
              <a:ext uri="{FF2B5EF4-FFF2-40B4-BE49-F238E27FC236}">
                <a16:creationId xmlns:a16="http://schemas.microsoft.com/office/drawing/2014/main" id="{65ED92ED-2B33-4725-999A-71718CDFD5E3}"/>
              </a:ext>
              <a:ext uri="{C183D7F6-B498-43B3-948B-1728B52AA6E4}">
                <adec:decorative xmlns:adec="http://schemas.microsoft.com/office/drawing/2017/decorative" val="0"/>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6575179" y="2953571"/>
            <a:ext cx="1566312" cy="1233775"/>
          </a:xfrm>
          <a:prstGeom prst="rect">
            <a:avLst/>
          </a:prstGeom>
          <a:noFill/>
          <a:ln>
            <a:noFill/>
          </a:ln>
          <a:extLst>
            <a:ext uri="{53640926-AAD7-44D8-BBD7-CCE9431645EC}">
              <a14:shadowObscured xmlns:a14="http://schemas.microsoft.com/office/drawing/2010/main"/>
            </a:ext>
          </a:extLst>
        </p:spPr>
      </p:pic>
      <p:sp>
        <p:nvSpPr>
          <p:cNvPr id="17" name="Text Box 2" descr="Fungi">
            <a:extLst>
              <a:ext uri="{FF2B5EF4-FFF2-40B4-BE49-F238E27FC236}">
                <a16:creationId xmlns:a16="http://schemas.microsoft.com/office/drawing/2014/main" id="{93652007-1824-4F09-BF53-1CC198D24931}"/>
              </a:ext>
            </a:extLst>
          </p:cNvPr>
          <p:cNvSpPr txBox="1">
            <a:spLocks noChangeArrowheads="1"/>
          </p:cNvSpPr>
          <p:nvPr/>
        </p:nvSpPr>
        <p:spPr bwMode="auto">
          <a:xfrm>
            <a:off x="6391764" y="4354356"/>
            <a:ext cx="1844866" cy="31266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en-GB" sz="1800" kern="1200" dirty="0">
                <a:effectLst/>
                <a:latin typeface="Arial" panose="020B0604020202020204" pitchFamily="34" charset="0"/>
                <a:ea typeface="Calibri" panose="020F0502020204030204" pitchFamily="34" charset="0"/>
                <a:cs typeface="Arial" panose="020B0604020202020204" pitchFamily="34" charset="0"/>
              </a:rPr>
              <a:t>Fungi</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492708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D88C-8F3D-4206-914B-6CF603F95014}"/>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1</a:t>
            </a:r>
          </a:p>
        </p:txBody>
      </p:sp>
      <p:sp>
        <p:nvSpPr>
          <p:cNvPr id="5" name="TextBox 4">
            <a:extLst>
              <a:ext uri="{FF2B5EF4-FFF2-40B4-BE49-F238E27FC236}">
                <a16:creationId xmlns:a16="http://schemas.microsoft.com/office/drawing/2014/main" id="{33BB40C8-A5A0-4085-A7AE-49F7C1DC46B2}"/>
              </a:ext>
            </a:extLst>
          </p:cNvPr>
          <p:cNvSpPr txBox="1"/>
          <p:nvPr/>
        </p:nvSpPr>
        <p:spPr>
          <a:xfrm>
            <a:off x="323057" y="839975"/>
            <a:ext cx="8497885" cy="2092881"/>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All microbes can be seen by the naked eye.</a:t>
            </a:r>
          </a:p>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True/False? </a:t>
            </a:r>
          </a:p>
        </p:txBody>
      </p:sp>
      <p:sp>
        <p:nvSpPr>
          <p:cNvPr id="7" name="Rectangle: Rounded Corners 6" descr="True">
            <a:extLst>
              <a:ext uri="{FF2B5EF4-FFF2-40B4-BE49-F238E27FC236}">
                <a16:creationId xmlns:a16="http://schemas.microsoft.com/office/drawing/2014/main" id="{4FA6F1A5-3E8E-43B6-B9B3-A2A1BC1E7A0F}"/>
              </a:ext>
            </a:extLst>
          </p:cNvPr>
          <p:cNvSpPr/>
          <p:nvPr/>
        </p:nvSpPr>
        <p:spPr>
          <a:xfrm>
            <a:off x="3123284" y="3701628"/>
            <a:ext cx="2897430" cy="188595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dirty="0">
                <a:latin typeface="Arial" panose="020B0604020202020204" pitchFamily="34" charset="0"/>
                <a:ea typeface="Calibri" panose="020F0502020204030204" pitchFamily="34" charset="0"/>
                <a:cs typeface="Arial" panose="020B0604020202020204" pitchFamily="34" charset="0"/>
              </a:rPr>
              <a:t>False</a:t>
            </a:r>
            <a:endParaRPr kumimoji="0" lang="en-GB" sz="6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CF5124C-9D71-4C49-8415-F7A94336B66A}"/>
              </a:ext>
            </a:extLst>
          </p:cNvPr>
          <p:cNvSpPr>
            <a:spLocks noGrp="1"/>
          </p:cNvSpPr>
          <p:nvPr>
            <p:ph type="ftr" sz="quarter" idx="11"/>
          </p:nvPr>
        </p:nvSpPr>
        <p:spPr>
          <a:xfrm>
            <a:off x="830831" y="6356350"/>
            <a:ext cx="3086100" cy="1440000"/>
          </a:xfrm>
        </p:spPr>
        <p:txBody>
          <a:bodyPr/>
          <a:lstStyle/>
          <a:p>
            <a:r>
              <a:rPr lang="en-GB" dirty="0"/>
              <a:t>e-Bug.eu</a:t>
            </a:r>
          </a:p>
        </p:txBody>
      </p:sp>
    </p:spTree>
    <p:extLst>
      <p:ext uri="{BB962C8B-B14F-4D97-AF65-F5344CB8AC3E}">
        <p14:creationId xmlns:p14="http://schemas.microsoft.com/office/powerpoint/2010/main" val="403326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C1B0-274B-452B-8906-67C2F1DD789F}"/>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2</a:t>
            </a:r>
          </a:p>
        </p:txBody>
      </p:sp>
      <p:sp>
        <p:nvSpPr>
          <p:cNvPr id="5" name="TextBox 4">
            <a:extLst>
              <a:ext uri="{FF2B5EF4-FFF2-40B4-BE49-F238E27FC236}">
                <a16:creationId xmlns:a16="http://schemas.microsoft.com/office/drawing/2014/main" id="{69F497A1-175C-4558-8B32-03322E9AB136}"/>
              </a:ext>
            </a:extLst>
          </p:cNvPr>
          <p:cNvSpPr txBox="1"/>
          <p:nvPr/>
        </p:nvSpPr>
        <p:spPr>
          <a:xfrm>
            <a:off x="323054" y="668460"/>
            <a:ext cx="8497885" cy="1323439"/>
          </a:xfrm>
          <a:prstGeom prst="rect">
            <a:avLst/>
          </a:prstGeom>
          <a:noFill/>
          <a:ln w="57150">
            <a:solidFill>
              <a:srgbClr val="117E6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On what objects can microbes be found? </a:t>
            </a:r>
          </a:p>
        </p:txBody>
      </p:sp>
      <p:sp>
        <p:nvSpPr>
          <p:cNvPr id="7" name="Rectangle: Rounded Corners 6" descr="True">
            <a:extLst>
              <a:ext uri="{FF2B5EF4-FFF2-40B4-BE49-F238E27FC236}">
                <a16:creationId xmlns:a16="http://schemas.microsoft.com/office/drawing/2014/main" id="{7990F706-2168-4559-860F-5AB2A97529E2}"/>
              </a:ext>
            </a:extLst>
          </p:cNvPr>
          <p:cNvSpPr/>
          <p:nvPr/>
        </p:nvSpPr>
        <p:spPr>
          <a:xfrm>
            <a:off x="2251743" y="2611575"/>
            <a:ext cx="4640505" cy="345585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noProof="0" dirty="0">
                <a:latin typeface="Arial" panose="020B0604020202020204" pitchFamily="34" charset="0"/>
                <a:ea typeface="Calibri" panose="020F0502020204030204" pitchFamily="34" charset="0"/>
                <a:cs typeface="Arial" panose="020B0604020202020204" pitchFamily="34" charset="0"/>
              </a:rPr>
              <a:t>Microbes are found everywhere</a:t>
            </a:r>
            <a:endParaRPr kumimoji="0" lang="en-GB" sz="6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7323857B-2F7D-406C-9666-F32315CEA82A}"/>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8905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C9FA-1797-40C1-A051-6F767C74B2BF}"/>
              </a:ext>
              <a:ext uri="{C183D7F6-B498-43B3-948B-1728B52AA6E4}">
                <adec:decorative xmlns:adec="http://schemas.microsoft.com/office/drawing/2017/decorative" val="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 3</a:t>
            </a:r>
          </a:p>
        </p:txBody>
      </p:sp>
      <p:sp>
        <p:nvSpPr>
          <p:cNvPr id="6" name="TextBox 5">
            <a:extLst>
              <a:ext uri="{FF2B5EF4-FFF2-40B4-BE49-F238E27FC236}">
                <a16:creationId xmlns:a16="http://schemas.microsoft.com/office/drawing/2014/main" id="{3C739713-1C1C-4074-80FE-903CC394FAFB}"/>
              </a:ext>
            </a:extLst>
          </p:cNvPr>
          <p:cNvSpPr txBox="1"/>
          <p:nvPr/>
        </p:nvSpPr>
        <p:spPr>
          <a:xfrm>
            <a:off x="323054" y="668460"/>
            <a:ext cx="8497885" cy="1323439"/>
          </a:xfrm>
          <a:prstGeom prst="rect">
            <a:avLst/>
          </a:prstGeom>
          <a:noFill/>
          <a:ln w="57150">
            <a:solidFill>
              <a:srgbClr val="117E62"/>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Are microbes useful, harmful or both? </a:t>
            </a:r>
          </a:p>
        </p:txBody>
      </p:sp>
      <p:sp>
        <p:nvSpPr>
          <p:cNvPr id="7" name="Rectangle: Rounded Corners 6" descr="True">
            <a:extLst>
              <a:ext uri="{FF2B5EF4-FFF2-40B4-BE49-F238E27FC236}">
                <a16:creationId xmlns:a16="http://schemas.microsoft.com/office/drawing/2014/main" id="{59BC091A-A699-48BC-A888-68CD6C77CE69}"/>
              </a:ext>
            </a:extLst>
          </p:cNvPr>
          <p:cNvSpPr/>
          <p:nvPr/>
        </p:nvSpPr>
        <p:spPr>
          <a:xfrm>
            <a:off x="1256504" y="2525714"/>
            <a:ext cx="2897430" cy="188595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noProof="0" dirty="0">
                <a:latin typeface="Arial" panose="020B0604020202020204" pitchFamily="34" charset="0"/>
                <a:ea typeface="Calibri" panose="020F0502020204030204" pitchFamily="34" charset="0"/>
                <a:cs typeface="Arial" panose="020B0604020202020204" pitchFamily="34" charset="0"/>
              </a:rPr>
              <a:t>Useful</a:t>
            </a:r>
            <a:endParaRPr kumimoji="0" lang="en-GB" sz="6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Rounded Corners 7" descr="True">
            <a:extLst>
              <a:ext uri="{FF2B5EF4-FFF2-40B4-BE49-F238E27FC236}">
                <a16:creationId xmlns:a16="http://schemas.microsoft.com/office/drawing/2014/main" id="{C56D138F-EC16-478D-875A-D76C0537B93F}"/>
              </a:ext>
            </a:extLst>
          </p:cNvPr>
          <p:cNvSpPr/>
          <p:nvPr/>
        </p:nvSpPr>
        <p:spPr>
          <a:xfrm>
            <a:off x="3099468" y="4537076"/>
            <a:ext cx="3268905" cy="188595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noProof="0" dirty="0">
                <a:latin typeface="Arial" panose="020B0604020202020204" pitchFamily="34" charset="0"/>
                <a:ea typeface="Calibri" panose="020F0502020204030204" pitchFamily="34" charset="0"/>
                <a:cs typeface="Arial" panose="020B0604020202020204" pitchFamily="34" charset="0"/>
              </a:rPr>
              <a:t>Harmful</a:t>
            </a:r>
            <a:endParaRPr kumimoji="0" lang="en-GB" sz="6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Rounded Corners 8" descr="True">
            <a:extLst>
              <a:ext uri="{FF2B5EF4-FFF2-40B4-BE49-F238E27FC236}">
                <a16:creationId xmlns:a16="http://schemas.microsoft.com/office/drawing/2014/main" id="{6E3643E5-BCF0-415C-AA38-D5A46D33DF40}"/>
              </a:ext>
            </a:extLst>
          </p:cNvPr>
          <p:cNvSpPr/>
          <p:nvPr/>
        </p:nvSpPr>
        <p:spPr>
          <a:xfrm>
            <a:off x="4990068" y="2486025"/>
            <a:ext cx="2897430" cy="1885950"/>
          </a:xfrm>
          <a:prstGeom prst="roundRect">
            <a:avLst>
              <a:gd name="adj" fmla="val 6655"/>
            </a:avLst>
          </a:prstGeom>
          <a:solidFill>
            <a:srgbClr val="12B38F"/>
          </a:solidFill>
          <a:ln w="57150" cap="flat" cmpd="sng" algn="ctr">
            <a:solidFill>
              <a:srgbClr val="12B38F"/>
            </a:solidFill>
            <a:prstDash val="solid"/>
            <a:miter lim="800000"/>
          </a:ln>
          <a:effectLst/>
        </p:spPr>
        <p:txBody>
          <a:bodyPr rot="0" spcFirstLastPara="0" vert="horz" wrap="square" lIns="91441" tIns="45720" rIns="91441"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noProof="0" dirty="0">
                <a:latin typeface="Arial" panose="020B0604020202020204" pitchFamily="34" charset="0"/>
                <a:ea typeface="Calibri" panose="020F0502020204030204" pitchFamily="34" charset="0"/>
                <a:cs typeface="Arial" panose="020B0604020202020204" pitchFamily="34" charset="0"/>
              </a:rPr>
              <a:t>Both</a:t>
            </a:r>
            <a:endParaRPr kumimoji="0" lang="en-GB" sz="6000" b="1"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Oval 10">
            <a:extLst>
              <a:ext uri="{FF2B5EF4-FFF2-40B4-BE49-F238E27FC236}">
                <a16:creationId xmlns:a16="http://schemas.microsoft.com/office/drawing/2014/main" id="{9C94DA34-CDA2-4D93-A0EE-F0D1B275B895}"/>
              </a:ext>
              <a:ext uri="{C183D7F6-B498-43B3-948B-1728B52AA6E4}">
                <adec:decorative xmlns:adec="http://schemas.microsoft.com/office/drawing/2017/decorative" val="1"/>
              </a:ext>
            </a:extLst>
          </p:cNvPr>
          <p:cNvSpPr/>
          <p:nvPr/>
        </p:nvSpPr>
        <p:spPr>
          <a:xfrm>
            <a:off x="5071546" y="2612025"/>
            <a:ext cx="2734473" cy="15621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a:extLst>
              <a:ext uri="{FF2B5EF4-FFF2-40B4-BE49-F238E27FC236}">
                <a16:creationId xmlns:a16="http://schemas.microsoft.com/office/drawing/2014/main" id="{0E78061B-1289-4B17-BA24-E59194212507}"/>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9390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443288" y="105856"/>
            <a:ext cx="7886700" cy="1325563"/>
          </a:xfrm>
        </p:spPr>
        <p:txBody>
          <a:bodyPr>
            <a:normAutofit/>
          </a:bodyPr>
          <a:lstStyle/>
          <a:p>
            <a:pPr algn="ctr"/>
            <a:r>
              <a:rPr lang="en-GB" sz="3500" b="1" dirty="0"/>
              <a:t>What are Microbes?</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dirty="0"/>
              <a:t>e-Bug.eu</a:t>
            </a:r>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12457" y="1323976"/>
            <a:ext cx="7948362" cy="1019712"/>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Micro-organisms, sometimes called microbes, germs or bugs, are living things that are too small to be seen with our naked eyes; they can only be seen through a microscope.</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12457" y="2581957"/>
            <a:ext cx="7948362" cy="698529"/>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There are three main types of microbes: bacteria, viruses and fungi. </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397042" y="3509375"/>
            <a:ext cx="7948362" cy="1056371"/>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Microbes can be found everywhere: floating around in the air we breathe, on the food we eat, on the surface of our bodies, in our mouth, nose and gut/tummy.</a:t>
            </a:r>
          </a:p>
        </p:txBody>
      </p:sp>
      <p:sp>
        <p:nvSpPr>
          <p:cNvPr id="9" name="Rectangle: Rounded Corners 8">
            <a:extLst>
              <a:ext uri="{FF2B5EF4-FFF2-40B4-BE49-F238E27FC236}">
                <a16:creationId xmlns:a16="http://schemas.microsoft.com/office/drawing/2014/main" id="{35DDEF6B-21C5-4576-9770-F0AB753BF963}"/>
              </a:ext>
            </a:extLst>
          </p:cNvPr>
          <p:cNvSpPr/>
          <p:nvPr/>
        </p:nvSpPr>
        <p:spPr>
          <a:xfrm>
            <a:off x="397042" y="4804016"/>
            <a:ext cx="7979193" cy="1132946"/>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Some diseases called infections are caused by microbes, there are also microbes that can be very useful, for example, </a:t>
            </a:r>
            <a:r>
              <a:rPr lang="en-GB" sz="2000" i="1" dirty="0">
                <a:latin typeface="Arial" panose="020B0604020202020204" pitchFamily="34" charset="0"/>
                <a:cs typeface="Arial" panose="020B0604020202020204" pitchFamily="34" charset="0"/>
              </a:rPr>
              <a:t>Lactobacillus</a:t>
            </a:r>
            <a:r>
              <a:rPr lang="en-GB" sz="2000" dirty="0">
                <a:latin typeface="Arial" panose="020B0604020202020204" pitchFamily="34" charset="0"/>
                <a:cs typeface="Arial" panose="020B0604020202020204" pitchFamily="34" charset="0"/>
              </a:rPr>
              <a:t> in yoghurt and probiotics drinks, Penicillin from fungi, yeast in bread.</a:t>
            </a:r>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E6E70-8D6B-46AA-868A-0419D38170A3}"/>
              </a:ext>
            </a:extLst>
          </p:cNvPr>
          <p:cNvSpPr txBox="1">
            <a:spLocks noGrp="1"/>
          </p:cNvSpPr>
          <p:nvPr>
            <p:ph type="title" idx="4294967295"/>
          </p:nvPr>
        </p:nvSpPr>
        <p:spPr>
          <a:xfrm>
            <a:off x="195263" y="2174081"/>
            <a:ext cx="8948737" cy="28527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5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500" b="1" i="0" u="none" strike="noStrike" kern="1200" cap="none" spc="0" normalizeH="0" baseline="0" noProof="0" dirty="0" err="1">
                <a:ln>
                  <a:noFill/>
                </a:ln>
                <a:solidFill>
                  <a:schemeClr val="bg1"/>
                </a:solidFill>
                <a:effectLst/>
                <a:uLnTx/>
                <a:uFillTx/>
                <a:latin typeface="Arial" panose="020B0604020202020204" pitchFamily="34" charset="0"/>
                <a:ea typeface="+mj-ea"/>
                <a:cs typeface="Arial" panose="020B0604020202020204" pitchFamily="34" charset="0"/>
              </a:rPr>
              <a:t>Designabug</a:t>
            </a:r>
            <a:r>
              <a:rPr kumimoji="0" lang="en-GB" sz="65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 </a:t>
            </a:r>
          </a:p>
        </p:txBody>
      </p:sp>
      <p:sp>
        <p:nvSpPr>
          <p:cNvPr id="4" name="Footer Placeholder 3">
            <a:extLst>
              <a:ext uri="{FF2B5EF4-FFF2-40B4-BE49-F238E27FC236}">
                <a16:creationId xmlns:a16="http://schemas.microsoft.com/office/drawing/2014/main" id="{84A2E192-C8EB-4A37-A845-F34BE87BB950}"/>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410516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7AA5-0AAC-4058-BB33-D3C16C7C052E}"/>
              </a:ext>
              <a:ext uri="{C183D7F6-B498-43B3-948B-1728B52AA6E4}">
                <adec:decorative xmlns:adec="http://schemas.microsoft.com/office/drawing/2017/decorative" val="1"/>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err="1"/>
              <a:t>Designabug</a:t>
            </a:r>
            <a:r>
              <a:rPr lang="en-GB" dirty="0"/>
              <a:t> Activity</a:t>
            </a:r>
          </a:p>
        </p:txBody>
      </p:sp>
      <p:pic>
        <p:nvPicPr>
          <p:cNvPr id="5" name="Picture 4">
            <a:extLst>
              <a:ext uri="{FF2B5EF4-FFF2-40B4-BE49-F238E27FC236}">
                <a16:creationId xmlns:a16="http://schemas.microsoft.com/office/drawing/2014/main" id="{D1B676A5-8695-4EA9-994E-CA0636731C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9062" y="717947"/>
            <a:ext cx="8905875" cy="5216128"/>
          </a:xfrm>
          <a:prstGeom prst="rect">
            <a:avLst/>
          </a:prstGeom>
        </p:spPr>
      </p:pic>
      <p:pic>
        <p:nvPicPr>
          <p:cNvPr id="6" name="Picture 5">
            <a:extLst>
              <a:ext uri="{FF2B5EF4-FFF2-40B4-BE49-F238E27FC236}">
                <a16:creationId xmlns:a16="http://schemas.microsoft.com/office/drawing/2014/main" id="{A453D953-353F-44AF-836F-7D9F6E2A586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420598" y="1184574"/>
            <a:ext cx="8302802" cy="4488851"/>
          </a:xfrm>
          <a:prstGeom prst="rect">
            <a:avLst/>
          </a:prstGeom>
        </p:spPr>
      </p:pic>
      <p:sp>
        <p:nvSpPr>
          <p:cNvPr id="7" name="TextBox 6">
            <a:extLst>
              <a:ext uri="{FF2B5EF4-FFF2-40B4-BE49-F238E27FC236}">
                <a16:creationId xmlns:a16="http://schemas.microsoft.com/office/drawing/2014/main" id="{77F61F7D-2324-4203-B02E-65D0479BD8A9}"/>
              </a:ext>
            </a:extLst>
          </p:cNvPr>
          <p:cNvSpPr txBox="1"/>
          <p:nvPr/>
        </p:nvSpPr>
        <p:spPr>
          <a:xfrm>
            <a:off x="758504" y="1387018"/>
            <a:ext cx="1950469" cy="1631216"/>
          </a:xfrm>
          <a:prstGeom prst="rect">
            <a:avLst/>
          </a:prstGeom>
          <a:noFill/>
        </p:spPr>
        <p:txBody>
          <a:bodyPr wrap="square" rtlCol="0">
            <a:spAutoFit/>
          </a:bodyPr>
          <a:lstStyle/>
          <a:p>
            <a:pPr defTabSz="914400"/>
            <a:r>
              <a:rPr lang="en-GB" sz="2000" dirty="0">
                <a:solidFill>
                  <a:schemeClr val="accent6">
                    <a:lumMod val="75000"/>
                  </a:schemeClr>
                </a:solidFill>
                <a:latin typeface="Raleway" panose="020B0503030101060003" pitchFamily="34" charset="0"/>
              </a:rPr>
              <a:t>1. Choose which microbe you want to be (bacteria; virus; fungi)</a:t>
            </a:r>
          </a:p>
        </p:txBody>
      </p:sp>
      <p:sp>
        <p:nvSpPr>
          <p:cNvPr id="8" name="TextBox 7">
            <a:extLst>
              <a:ext uri="{FF2B5EF4-FFF2-40B4-BE49-F238E27FC236}">
                <a16:creationId xmlns:a16="http://schemas.microsoft.com/office/drawing/2014/main" id="{B5A5D0AC-3E3A-490A-BF59-BC5C872FB021}"/>
              </a:ext>
            </a:extLst>
          </p:cNvPr>
          <p:cNvSpPr txBox="1"/>
          <p:nvPr/>
        </p:nvSpPr>
        <p:spPr>
          <a:xfrm>
            <a:off x="3010510" y="1387018"/>
            <a:ext cx="2026718" cy="1938992"/>
          </a:xfrm>
          <a:prstGeom prst="rect">
            <a:avLst/>
          </a:prstGeom>
          <a:noFill/>
        </p:spPr>
        <p:txBody>
          <a:bodyPr wrap="square" rtlCol="0">
            <a:spAutoFit/>
          </a:bodyPr>
          <a:lstStyle/>
          <a:p>
            <a:pPr defTabSz="914400"/>
            <a:r>
              <a:rPr lang="en-GB" sz="2000" dirty="0">
                <a:solidFill>
                  <a:schemeClr val="accent6">
                    <a:lumMod val="75000"/>
                  </a:schemeClr>
                </a:solidFill>
                <a:latin typeface="Raleway" panose="020B0503030101060003" pitchFamily="34" charset="0"/>
              </a:rPr>
              <a:t>2. Add more details to your microbe e.g., shape, useful or harmful microbe</a:t>
            </a:r>
          </a:p>
        </p:txBody>
      </p:sp>
      <p:sp>
        <p:nvSpPr>
          <p:cNvPr id="9" name="TextBox 8">
            <a:extLst>
              <a:ext uri="{FF2B5EF4-FFF2-40B4-BE49-F238E27FC236}">
                <a16:creationId xmlns:a16="http://schemas.microsoft.com/office/drawing/2014/main" id="{3CE2D614-ACCF-48D4-A6B0-10D21F576FC9}"/>
              </a:ext>
            </a:extLst>
          </p:cNvPr>
          <p:cNvSpPr txBox="1"/>
          <p:nvPr/>
        </p:nvSpPr>
        <p:spPr>
          <a:xfrm>
            <a:off x="5187996" y="1327669"/>
            <a:ext cx="1769498" cy="1323439"/>
          </a:xfrm>
          <a:prstGeom prst="rect">
            <a:avLst/>
          </a:prstGeom>
          <a:noFill/>
        </p:spPr>
        <p:txBody>
          <a:bodyPr wrap="square" rtlCol="0">
            <a:spAutoFit/>
          </a:bodyPr>
          <a:lstStyle/>
          <a:p>
            <a:pPr defTabSz="914400"/>
            <a:r>
              <a:rPr lang="en-GB" sz="2000" dirty="0">
                <a:solidFill>
                  <a:schemeClr val="accent6">
                    <a:lumMod val="75000"/>
                  </a:schemeClr>
                </a:solidFill>
                <a:latin typeface="Raleway" panose="020B0503030101060003" pitchFamily="34" charset="0"/>
              </a:rPr>
              <a:t>3. Add special features to your microbe</a:t>
            </a:r>
          </a:p>
        </p:txBody>
      </p:sp>
      <p:sp>
        <p:nvSpPr>
          <p:cNvPr id="10" name="TextBox 9">
            <a:extLst>
              <a:ext uri="{FF2B5EF4-FFF2-40B4-BE49-F238E27FC236}">
                <a16:creationId xmlns:a16="http://schemas.microsoft.com/office/drawing/2014/main" id="{34870FEE-FD8E-4FBE-970E-3DA2B80B556E}"/>
              </a:ext>
            </a:extLst>
          </p:cNvPr>
          <p:cNvSpPr txBox="1"/>
          <p:nvPr/>
        </p:nvSpPr>
        <p:spPr>
          <a:xfrm>
            <a:off x="6957494" y="1338752"/>
            <a:ext cx="1336558" cy="1015663"/>
          </a:xfrm>
          <a:prstGeom prst="rect">
            <a:avLst/>
          </a:prstGeom>
          <a:noFill/>
        </p:spPr>
        <p:txBody>
          <a:bodyPr wrap="square" rtlCol="0">
            <a:spAutoFit/>
          </a:bodyPr>
          <a:lstStyle/>
          <a:p>
            <a:pPr defTabSz="914400"/>
            <a:r>
              <a:rPr lang="en-GB" sz="2000" dirty="0">
                <a:solidFill>
                  <a:schemeClr val="accent6">
                    <a:lumMod val="75000"/>
                  </a:schemeClr>
                </a:solidFill>
                <a:latin typeface="Raleway" panose="020B0503030101060003" pitchFamily="34" charset="0"/>
              </a:rPr>
              <a:t>4. Name your microbe</a:t>
            </a:r>
          </a:p>
        </p:txBody>
      </p:sp>
      <p:sp>
        <p:nvSpPr>
          <p:cNvPr id="4" name="Footer Placeholder 3">
            <a:extLst>
              <a:ext uri="{FF2B5EF4-FFF2-40B4-BE49-F238E27FC236}">
                <a16:creationId xmlns:a16="http://schemas.microsoft.com/office/drawing/2014/main" id="{197E3A02-5B3C-4B6E-97FE-66E7EF80F436}"/>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1038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1F8C9-A0AA-42DF-9A2A-17E2088002EB}"/>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30281A2D-5974-4126-9F29-9AAF97681FF6}"/>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329983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217170" y="85998"/>
            <a:ext cx="7886700" cy="1325563"/>
          </a:xfrm>
        </p:spPr>
        <p:txBody>
          <a:bodyPr/>
          <a:lstStyle/>
          <a:p>
            <a:r>
              <a:rPr lang="en-GB" b="1" dirty="0"/>
              <a:t>Discussion Points</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dirty="0"/>
              <a:t>e-Bug.eu</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7726" y="2321710"/>
            <a:ext cx="3914273" cy="835226"/>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What can we found on our skin, mouth, gut and hands? </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530392" y="3604293"/>
            <a:ext cx="3984958" cy="835226"/>
          </a:xfrm>
          <a:prstGeom prst="wedgeRectCallout">
            <a:avLst>
              <a:gd name="adj1" fmla="val -68281"/>
              <a:gd name="adj2" fmla="val 12881"/>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Why bacteria on our bodies are important?</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530392" y="1198236"/>
            <a:ext cx="3880183" cy="676117"/>
          </a:xfrm>
          <a:prstGeom prst="wedgeRectCallout">
            <a:avLst>
              <a:gd name="adj1" fmla="val -63776"/>
              <a:gd name="adj2" fmla="val 1114"/>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Where can microbes be found?</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57726" y="4806847"/>
            <a:ext cx="3914273" cy="1054769"/>
          </a:xfrm>
          <a:prstGeom prst="wedgeRectCallout">
            <a:avLst>
              <a:gd name="adj1" fmla="val 63551"/>
              <a:gd name="adj2" fmla="val 40695"/>
            </a:avLst>
          </a:prstGeom>
          <a:solidFill>
            <a:srgbClr val="117E6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Is it true that most microbes we carry on our bodies are harmless? </a:t>
            </a:r>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899B5-ED32-4025-ACBD-7326322C2AF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4B820BF8-CFF9-4413-9CE5-5E0C42D6950F}"/>
              </a:ext>
            </a:extLst>
          </p:cNvPr>
          <p:cNvSpPr>
            <a:spLocks noGrp="1"/>
          </p:cNvSpPr>
          <p:nvPr>
            <p:ph type="ftr" sz="quarter" idx="11"/>
          </p:nvPr>
        </p:nvSpPr>
        <p:spPr/>
        <p:txBody>
          <a:bodyPr/>
          <a:lstStyle/>
          <a:p>
            <a:r>
              <a:rPr lang="en-GB" dirty="0"/>
              <a:t>e-Bug.eu</a:t>
            </a:r>
          </a:p>
        </p:txBody>
      </p:sp>
    </p:spTree>
    <p:extLst>
      <p:ext uri="{BB962C8B-B14F-4D97-AF65-F5344CB8AC3E}">
        <p14:creationId xmlns:p14="http://schemas.microsoft.com/office/powerpoint/2010/main" val="2474411253"/>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1054</TotalTime>
  <Words>2307</Words>
  <Application>Microsoft Office PowerPoint</Application>
  <PresentationFormat>On-screen Show (4:3)</PresentationFormat>
  <Paragraphs>287</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Raleway</vt:lpstr>
      <vt:lpstr>Raleway Bold</vt:lpstr>
      <vt:lpstr>Office Theme</vt:lpstr>
      <vt:lpstr>Micro-organisms: Introduction to Microbes</vt:lpstr>
      <vt:lpstr>Learning Outcomes</vt:lpstr>
      <vt:lpstr>Curriculum Links</vt:lpstr>
      <vt:lpstr>What are Microbes?</vt:lpstr>
      <vt:lpstr>Main Activity: Designabug </vt:lpstr>
      <vt:lpstr>Designabug Activity</vt:lpstr>
      <vt:lpstr>Discussion</vt:lpstr>
      <vt:lpstr>Discussion Points</vt:lpstr>
      <vt:lpstr>Extension Activities</vt:lpstr>
      <vt:lpstr>Designabug Types and Shapes Outline</vt:lpstr>
      <vt:lpstr>Designabug Exercise Sheet </vt:lpstr>
      <vt:lpstr>Designabug Example</vt:lpstr>
      <vt:lpstr>What are Microbes? – Bullet points</vt:lpstr>
      <vt:lpstr>VIRUSES</vt:lpstr>
      <vt:lpstr>BACTERIA</vt:lpstr>
      <vt:lpstr>FUNGI</vt:lpstr>
      <vt:lpstr>How Big is a Microbe? - You</vt:lpstr>
      <vt:lpstr>How Big is a Microbe? – Fungus</vt:lpstr>
      <vt:lpstr>How Big is a Microbe? – Bacterium</vt:lpstr>
      <vt:lpstr>How Big is a Microbe? – Virus</vt:lpstr>
      <vt:lpstr>What Microbe am I? - Staphylococcus</vt:lpstr>
      <vt:lpstr>What Microbe am I? – Lactobacillus</vt:lpstr>
      <vt:lpstr>What Microbe am I? – Dermatophyte</vt:lpstr>
      <vt:lpstr>What Microbe am I? – SARS-CoV-2</vt:lpstr>
      <vt:lpstr>What Microbe am I? – Penicillium</vt:lpstr>
      <vt:lpstr>What Microbe am I? – Campylobacter</vt:lpstr>
      <vt:lpstr>What Microbe am I? Answers</vt:lpstr>
      <vt:lpstr>What are Microbes – Fill in the gaps with given words</vt:lpstr>
      <vt:lpstr>What are Microbes – Answers</vt:lpstr>
      <vt:lpstr>Learning Consolidation</vt:lpstr>
      <vt:lpstr>What are 3 main types of microbe? </vt:lpstr>
      <vt:lpstr>Discussion Question 1</vt:lpstr>
      <vt:lpstr>Discussion Question 2</vt:lpstr>
      <vt:lpstr>Discussion Question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119</cp:revision>
  <dcterms:created xsi:type="dcterms:W3CDTF">2022-02-28T09:25:11Z</dcterms:created>
  <dcterms:modified xsi:type="dcterms:W3CDTF">2022-08-18T12:18:04Z</dcterms:modified>
</cp:coreProperties>
</file>