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8"/>
  </p:notesMasterIdLst>
  <p:sldIdLst>
    <p:sldId id="256" r:id="rId2"/>
    <p:sldId id="257" r:id="rId3"/>
    <p:sldId id="263" r:id="rId4"/>
    <p:sldId id="258" r:id="rId5"/>
    <p:sldId id="307" r:id="rId6"/>
    <p:sldId id="285" r:id="rId7"/>
    <p:sldId id="286" r:id="rId8"/>
    <p:sldId id="287" r:id="rId9"/>
    <p:sldId id="267" r:id="rId10"/>
    <p:sldId id="288" r:id="rId11"/>
    <p:sldId id="278" r:id="rId12"/>
    <p:sldId id="290" r:id="rId13"/>
    <p:sldId id="315" r:id="rId14"/>
    <p:sldId id="264" r:id="rId15"/>
    <p:sldId id="316" r:id="rId16"/>
    <p:sldId id="317" r:id="rId17"/>
    <p:sldId id="296" r:id="rId18"/>
    <p:sldId id="308" r:id="rId19"/>
    <p:sldId id="309" r:id="rId20"/>
    <p:sldId id="310" r:id="rId21"/>
    <p:sldId id="311" r:id="rId22"/>
    <p:sldId id="312" r:id="rId23"/>
    <p:sldId id="313" r:id="rId24"/>
    <p:sldId id="314" r:id="rId25"/>
    <p:sldId id="289" r:id="rId26"/>
    <p:sldId id="283"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117E62"/>
    <a:srgbClr val="302564"/>
    <a:srgbClr val="12B38F"/>
    <a:srgbClr val="712B8F"/>
    <a:srgbClr val="2862A5"/>
    <a:srgbClr val="8DC641"/>
    <a:srgbClr val="F16436"/>
    <a:srgbClr val="FAC0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23" autoAdjust="0"/>
    <p:restoredTop sz="93792" autoAdjust="0"/>
  </p:normalViewPr>
  <p:slideViewPr>
    <p:cSldViewPr snapToGrid="0">
      <p:cViewPr varScale="1">
        <p:scale>
          <a:sx n="62" d="100"/>
          <a:sy n="62" d="100"/>
        </p:scale>
        <p:origin x="1420" y="56"/>
      </p:cViewPr>
      <p:guideLst/>
    </p:cSldViewPr>
  </p:slideViewPr>
  <p:outlineViewPr>
    <p:cViewPr>
      <p:scale>
        <a:sx n="33" d="100"/>
        <a:sy n="33" d="100"/>
      </p:scale>
      <p:origin x="0" y="-310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7D478-E9BC-4FC0-9645-C9CD04C8C551}" type="datetimeFigureOut">
              <a:rPr lang="en-GB" smtClean="0"/>
              <a:t>18/08/2022</a:t>
            </a:fld>
            <a:endParaRPr lang="en-GB"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D6F3CC-95FF-41DB-95F3-E8B54B757E68}" type="slidenum">
              <a:rPr lang="en-GB" smtClean="0"/>
              <a:t>‹#›</a:t>
            </a:fld>
            <a:endParaRPr lang="en-GB" dirty="0"/>
          </a:p>
        </p:txBody>
      </p:sp>
    </p:spTree>
    <p:extLst>
      <p:ext uri="{BB962C8B-B14F-4D97-AF65-F5344CB8AC3E}">
        <p14:creationId xmlns:p14="http://schemas.microsoft.com/office/powerpoint/2010/main" val="2248106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830022" y="2167866"/>
            <a:ext cx="5628177" cy="2387600"/>
          </a:xfrm>
        </p:spPr>
        <p:txBody>
          <a:bodyPr anchor="b">
            <a:normAutofit/>
          </a:bodyPr>
          <a:lstStyle>
            <a:lvl1pPr algn="l">
              <a:defRPr sz="5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2830022" y="4705394"/>
            <a:ext cx="5170978" cy="552405"/>
          </a:xfrm>
        </p:spPr>
        <p:txBody>
          <a:bodyPr/>
          <a:lstStyle>
            <a:lvl1pPr marL="0" indent="0" algn="l">
              <a:buNone/>
              <a:defRPr sz="2400" i="1">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3" name="Picture 12" descr="Icon&#10;&#10;Description automatically generated">
            <a:extLst>
              <a:ext uri="{FF2B5EF4-FFF2-40B4-BE49-F238E27FC236}">
                <a16:creationId xmlns:a16="http://schemas.microsoft.com/office/drawing/2014/main" id="{7A59B71F-964D-40F2-9472-58F22E0790C0}"/>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266894" y="252098"/>
            <a:ext cx="2752909" cy="3109568"/>
          </a:xfrm>
          <a:prstGeom prst="rect">
            <a:avLst/>
          </a:prstGeom>
        </p:spPr>
      </p:pic>
      <p:pic>
        <p:nvPicPr>
          <p:cNvPr id="21" name="Picture 20" descr="Icon&#10;&#10;Description automatically generated">
            <a:extLst>
              <a:ext uri="{FF2B5EF4-FFF2-40B4-BE49-F238E27FC236}">
                <a16:creationId xmlns:a16="http://schemas.microsoft.com/office/drawing/2014/main" id="{DAAE083A-A530-4B08-9A08-9D705143C35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70269" b="15363"/>
          <a:stretch/>
        </p:blipFill>
        <p:spPr>
          <a:xfrm>
            <a:off x="-322577" y="6074434"/>
            <a:ext cx="2752909" cy="646981"/>
          </a:xfrm>
          <a:prstGeom prst="rect">
            <a:avLst/>
          </a:prstGeom>
        </p:spPr>
      </p:pic>
      <p:pic>
        <p:nvPicPr>
          <p:cNvPr id="22" name="Picture 21" descr="Icon&#10;&#10;Description automatically generated">
            <a:extLst>
              <a:ext uri="{FF2B5EF4-FFF2-40B4-BE49-F238E27FC236}">
                <a16:creationId xmlns:a16="http://schemas.microsoft.com/office/drawing/2014/main" id="{F5507D01-A5DE-4C45-BE68-8EEA4C7E40E8}"/>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88404" b="-2772"/>
          <a:stretch/>
        </p:blipFill>
        <p:spPr>
          <a:xfrm>
            <a:off x="1819091" y="6211019"/>
            <a:ext cx="2752909" cy="646981"/>
          </a:xfrm>
          <a:prstGeom prst="rect">
            <a:avLst/>
          </a:prstGeom>
        </p:spPr>
      </p:pic>
    </p:spTree>
    <p:extLst>
      <p:ext uri="{BB962C8B-B14F-4D97-AF65-F5344CB8AC3E}">
        <p14:creationId xmlns:p14="http://schemas.microsoft.com/office/powerpoint/2010/main" val="163992843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BAEE0DD7-08CB-46EF-85C7-32B73AD08DE8}"/>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9" name="Picture 8" descr="Icon&#10;&#10;Description automatically generated">
            <a:extLst>
              <a:ext uri="{FF2B5EF4-FFF2-40B4-BE49-F238E27FC236}">
                <a16:creationId xmlns:a16="http://schemas.microsoft.com/office/drawing/2014/main" id="{E4BE1BCF-15DE-49B7-A9CB-39CD9FA147C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3541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4">
            <a:extLst>
              <a:ext uri="{FF2B5EF4-FFF2-40B4-BE49-F238E27FC236}">
                <a16:creationId xmlns:a16="http://schemas.microsoft.com/office/drawing/2014/main" id="{D8D9D590-9046-44AD-B970-0090967A7FCB}"/>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dirty="0"/>
              <a:t>e-Bug.eu</a:t>
            </a:r>
          </a:p>
        </p:txBody>
      </p:sp>
      <p:pic>
        <p:nvPicPr>
          <p:cNvPr id="13" name="Picture 12" descr="Icon&#10;&#10;Description automatically generated">
            <a:extLst>
              <a:ext uri="{FF2B5EF4-FFF2-40B4-BE49-F238E27FC236}">
                <a16:creationId xmlns:a16="http://schemas.microsoft.com/office/drawing/2014/main" id="{F2400954-B929-45F1-9AC9-4C0E1D923BA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899632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Footer Placeholder 4">
            <a:extLst>
              <a:ext uri="{FF2B5EF4-FFF2-40B4-BE49-F238E27FC236}">
                <a16:creationId xmlns:a16="http://schemas.microsoft.com/office/drawing/2014/main" id="{0F95687B-D3CD-4948-BF0D-E266FB1CA2BE}"/>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84F8482B-B41C-4851-9152-4C524AF07C1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72647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D182C82D-41DD-4AE6-8CDA-8F9858CFE500}"/>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dirty="0"/>
              <a:t>e-Bug.eu</a:t>
            </a:r>
          </a:p>
        </p:txBody>
      </p:sp>
      <p:pic>
        <p:nvPicPr>
          <p:cNvPr id="9" name="Picture 8" descr="Icon&#10;&#10;Description automatically generated">
            <a:extLst>
              <a:ext uri="{FF2B5EF4-FFF2-40B4-BE49-F238E27FC236}">
                <a16:creationId xmlns:a16="http://schemas.microsoft.com/office/drawing/2014/main" id="{460F00E3-6DDA-4835-AFA9-D35A9DF50E1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692292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CBD97A74-80F2-4E45-8504-29C9A607749D}"/>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dirty="0"/>
              <a:t>e-Bug.eu</a:t>
            </a:r>
          </a:p>
        </p:txBody>
      </p:sp>
      <p:pic>
        <p:nvPicPr>
          <p:cNvPr id="9" name="Picture 8" descr="Icon&#10;&#10;Description automatically generated">
            <a:extLst>
              <a:ext uri="{FF2B5EF4-FFF2-40B4-BE49-F238E27FC236}">
                <a16:creationId xmlns:a16="http://schemas.microsoft.com/office/drawing/2014/main" id="{8E4E131B-21B7-4569-82FC-58E99881AAE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9571098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slide_1">
    <p:bg>
      <p:bgPr>
        <a:solidFill>
          <a:schemeClr val="tx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dirty="0"/>
              <a:t>e-Bug.eu</a:t>
            </a:r>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6388456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slide_2">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tx1"/>
                </a:solidFill>
              </a:defRPr>
            </a:lvl1pPr>
          </a:lstStyle>
          <a:p>
            <a:r>
              <a:rPr lang="en-GB" dirty="0"/>
              <a:t>e-Bug.eu</a:t>
            </a:r>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4087712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slide_general">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88658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slide_EYFS">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685333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slide_KS1">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75039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slide_KS2">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461772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slide_KS3">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559138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slide_KS4">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929041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AAE08458-01B7-4486-9EE6-F34018AD691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024785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4C578-1356-483F-AD7A-E402F00D9994}"/>
              </a:ext>
            </a:extLst>
          </p:cNvPr>
          <p:cNvSpPr>
            <a:spLocks noGrp="1"/>
          </p:cNvSpPr>
          <p:nvPr>
            <p:ph type="title"/>
          </p:nvPr>
        </p:nvSpPr>
        <p:spPr/>
        <p:txBody>
          <a:bodyPr/>
          <a:lstStyle/>
          <a:p>
            <a:r>
              <a:rPr lang="en-US"/>
              <a:t>Click to edit Master title style</a:t>
            </a:r>
            <a:endParaRPr lang="en-GB" dirty="0"/>
          </a:p>
        </p:txBody>
      </p:sp>
      <p:sp>
        <p:nvSpPr>
          <p:cNvPr id="3" name="Footer Placeholder 4">
            <a:extLst>
              <a:ext uri="{FF2B5EF4-FFF2-40B4-BE49-F238E27FC236}">
                <a16:creationId xmlns:a16="http://schemas.microsoft.com/office/drawing/2014/main" id="{CAF7FC27-A6FF-4AA1-9B63-FBD258DAE7F1}"/>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4" name="Picture 3" descr="Icon&#10;&#10;Description automatically generated">
            <a:extLst>
              <a:ext uri="{FF2B5EF4-FFF2-40B4-BE49-F238E27FC236}">
                <a16:creationId xmlns:a16="http://schemas.microsoft.com/office/drawing/2014/main" id="{220138C2-E7CD-43F7-ADA7-0103BB6F05D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371576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31942571"/>
      </p:ext>
    </p:extLst>
  </p:cSld>
  <p:clrMap bg1="lt1" tx1="dk1" bg2="lt2" tx2="dk2" accent1="accent1" accent2="accent2" accent3="accent3" accent4="accent4" accent5="accent5" accent6="accent6" hlink="hlink" folHlink="folHlink"/>
  <p:sldLayoutIdLst>
    <p:sldLayoutId id="2147483661" r:id="rId1"/>
    <p:sldLayoutId id="2147483680" r:id="rId2"/>
    <p:sldLayoutId id="2147483663" r:id="rId3"/>
    <p:sldLayoutId id="2147483675" r:id="rId4"/>
    <p:sldLayoutId id="2147483676" r:id="rId5"/>
    <p:sldLayoutId id="2147483677" r:id="rId6"/>
    <p:sldLayoutId id="2147483679" r:id="rId7"/>
    <p:sldLayoutId id="2147483662" r:id="rId8"/>
    <p:sldLayoutId id="2147483673" r:id="rId9"/>
    <p:sldLayoutId id="2147483664" r:id="rId10"/>
    <p:sldLayoutId id="2147483665" r:id="rId11"/>
    <p:sldLayoutId id="2147483666" r:id="rId12"/>
    <p:sldLayoutId id="2147483668" r:id="rId13"/>
    <p:sldLayoutId id="2147483669" r:id="rId14"/>
    <p:sldLayoutId id="2147483681" r:id="rId15"/>
    <p:sldLayoutId id="2147483682" r:id="rId16"/>
  </p:sldLayoutIdLst>
  <p:hf sldNum="0" hdr="0" dt="0"/>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CC990-AD08-47C8-8DBD-3D30B1AE0B53}"/>
              </a:ext>
            </a:extLst>
          </p:cNvPr>
          <p:cNvSpPr>
            <a:spLocks noGrp="1"/>
          </p:cNvSpPr>
          <p:nvPr>
            <p:ph type="ctrTitle"/>
          </p:nvPr>
        </p:nvSpPr>
        <p:spPr>
          <a:xfrm>
            <a:off x="1028700" y="2574969"/>
            <a:ext cx="9144000" cy="2387600"/>
          </a:xfrm>
        </p:spPr>
        <p:txBody>
          <a:bodyPr>
            <a:normAutofit/>
          </a:bodyPr>
          <a:lstStyle/>
          <a:p>
            <a:r>
              <a:rPr lang="en-GB" dirty="0"/>
              <a:t>Spread of Infection:</a:t>
            </a:r>
            <a:br>
              <a:rPr lang="en-GB" dirty="0"/>
            </a:br>
            <a:r>
              <a:rPr lang="en-GB" dirty="0"/>
              <a:t>Respiratory Hygiene</a:t>
            </a:r>
          </a:p>
        </p:txBody>
      </p:sp>
      <p:sp>
        <p:nvSpPr>
          <p:cNvPr id="3" name="Subtitle 2">
            <a:extLst>
              <a:ext uri="{FF2B5EF4-FFF2-40B4-BE49-F238E27FC236}">
                <a16:creationId xmlns:a16="http://schemas.microsoft.com/office/drawing/2014/main" id="{0FDD6A8F-7E22-452E-AA9B-A73DA4A8DA69}"/>
              </a:ext>
            </a:extLst>
          </p:cNvPr>
          <p:cNvSpPr>
            <a:spLocks noGrp="1"/>
          </p:cNvSpPr>
          <p:nvPr>
            <p:ph type="subTitle" idx="1"/>
          </p:nvPr>
        </p:nvSpPr>
        <p:spPr>
          <a:xfrm>
            <a:off x="1076325" y="4962569"/>
            <a:ext cx="5170978" cy="552405"/>
          </a:xfrm>
        </p:spPr>
        <p:txBody>
          <a:bodyPr/>
          <a:lstStyle/>
          <a:p>
            <a:r>
              <a:rPr lang="en-GB" dirty="0"/>
              <a:t>Key Stage 2</a:t>
            </a:r>
          </a:p>
        </p:txBody>
      </p:sp>
    </p:spTree>
    <p:extLst>
      <p:ext uri="{BB962C8B-B14F-4D97-AF65-F5344CB8AC3E}">
        <p14:creationId xmlns:p14="http://schemas.microsoft.com/office/powerpoint/2010/main" val="3816504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117E62"/>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4AD899B5-ED32-4025-ACBD-7326322C2AF1}"/>
              </a:ext>
            </a:extLst>
          </p:cNvPr>
          <p:cNvSpPr>
            <a:spLocks noGrp="1"/>
          </p:cNvSpPr>
          <p:nvPr>
            <p:ph type="title"/>
          </p:nvPr>
        </p:nvSpPr>
        <p:spPr>
          <a:xfrm>
            <a:off x="300037" y="1824039"/>
            <a:ext cx="8491537" cy="2852737"/>
          </a:xfrm>
        </p:spPr>
        <p:txBody>
          <a:bodyPr>
            <a:normAutofit/>
          </a:bodyPr>
          <a:lstStyle/>
          <a:p>
            <a:r>
              <a:rPr lang="en-GB" sz="6500" b="1" dirty="0"/>
              <a:t>Extension Activities</a:t>
            </a:r>
          </a:p>
        </p:txBody>
      </p:sp>
      <p:sp>
        <p:nvSpPr>
          <p:cNvPr id="4" name="Footer Placeholder 3">
            <a:extLst>
              <a:ext uri="{FF2B5EF4-FFF2-40B4-BE49-F238E27FC236}">
                <a16:creationId xmlns:a16="http://schemas.microsoft.com/office/drawing/2014/main" id="{4B820BF8-CFF9-4413-9CE5-5E0C42D6950F}"/>
              </a:ext>
            </a:extLst>
          </p:cNvPr>
          <p:cNvSpPr>
            <a:spLocks noGrp="1"/>
          </p:cNvSpPr>
          <p:nvPr>
            <p:ph type="ftr" sz="quarter" idx="11"/>
          </p:nvPr>
        </p:nvSpPr>
        <p:spPr/>
        <p:txBody>
          <a:bodyPr/>
          <a:lstStyle/>
          <a:p>
            <a:r>
              <a:rPr lang="en-GB" dirty="0"/>
              <a:t>e-Bug.eu</a:t>
            </a:r>
          </a:p>
        </p:txBody>
      </p:sp>
    </p:spTree>
    <p:extLst>
      <p:ext uri="{BB962C8B-B14F-4D97-AF65-F5344CB8AC3E}">
        <p14:creationId xmlns:p14="http://schemas.microsoft.com/office/powerpoint/2010/main" val="24744112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a:extLst>
              <a:ext uri="{FF2B5EF4-FFF2-40B4-BE49-F238E27FC236}">
                <a16:creationId xmlns:a16="http://schemas.microsoft.com/office/drawing/2014/main" id="{B38DEA01-A8CC-46E5-9E21-235E89968D77}"/>
              </a:ext>
              <a:ext uri="{C183D7F6-B498-43B3-948B-1728B52AA6E4}">
                <adec:decorative xmlns:adec="http://schemas.microsoft.com/office/drawing/2017/decorative" val="0"/>
              </a:ext>
            </a:extLst>
          </p:cNvPr>
          <p:cNvSpPr txBox="1">
            <a:spLocks noGrp="1"/>
          </p:cNvSpPr>
          <p:nvPr>
            <p:ph type="title" idx="4294967295"/>
          </p:nvPr>
        </p:nvSpPr>
        <p:spPr>
          <a:xfrm>
            <a:off x="315377" y="-639323"/>
            <a:ext cx="8672079"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dirty="0">
                <a:ln>
                  <a:noFill/>
                </a:ln>
                <a:solidFill>
                  <a:srgbClr val="302564"/>
                </a:solidFill>
                <a:effectLst/>
                <a:uLnTx/>
                <a:uFillTx/>
              </a:rPr>
              <a:t>Super Sneezes - Observations</a:t>
            </a:r>
            <a:endParaRPr kumimoji="0" lang="en-GB" sz="3600" b="0" i="0" u="none" strike="noStrike" kern="1200" cap="none" spc="0" normalizeH="0" baseline="0" noProof="0" dirty="0">
              <a:ln>
                <a:noFill/>
              </a:ln>
              <a:solidFill>
                <a:schemeClr val="tx1"/>
              </a:solidFill>
              <a:effectLst/>
              <a:uLnTx/>
              <a:uFillTx/>
              <a:latin typeface="+mn-lt"/>
              <a:ea typeface="+mn-ea"/>
              <a:cs typeface="+mn-cs"/>
            </a:endParaRPr>
          </a:p>
        </p:txBody>
      </p:sp>
      <p:sp>
        <p:nvSpPr>
          <p:cNvPr id="51" name="Rectangle: Rounded Corners 50">
            <a:extLst>
              <a:ext uri="{FF2B5EF4-FFF2-40B4-BE49-F238E27FC236}">
                <a16:creationId xmlns:a16="http://schemas.microsoft.com/office/drawing/2014/main" id="{5A085EC8-D281-4AD5-95F0-FA5A8446E592}"/>
              </a:ext>
              <a:ext uri="{C183D7F6-B498-43B3-948B-1728B52AA6E4}">
                <adec:decorative xmlns:adec="http://schemas.microsoft.com/office/drawing/2017/decorative" val="1"/>
              </a:ext>
            </a:extLst>
          </p:cNvPr>
          <p:cNvSpPr/>
          <p:nvPr/>
        </p:nvSpPr>
        <p:spPr>
          <a:xfrm>
            <a:off x="3401478" y="341977"/>
            <a:ext cx="5550833" cy="6073191"/>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52" name="Oval 51">
            <a:extLst>
              <a:ext uri="{FF2B5EF4-FFF2-40B4-BE49-F238E27FC236}">
                <a16:creationId xmlns:a16="http://schemas.microsoft.com/office/drawing/2014/main" id="{13CEDDE2-3F10-4D9A-8112-767267BBF6EC}"/>
              </a:ext>
              <a:ext uri="{C183D7F6-B498-43B3-948B-1728B52AA6E4}">
                <adec:decorative xmlns:adec="http://schemas.microsoft.com/office/drawing/2017/decorative" val="1"/>
              </a:ext>
            </a:extLst>
          </p:cNvPr>
          <p:cNvSpPr/>
          <p:nvPr/>
        </p:nvSpPr>
        <p:spPr>
          <a:xfrm>
            <a:off x="8424245" y="273777"/>
            <a:ext cx="563212" cy="563212"/>
          </a:xfrm>
          <a:prstGeom prst="ellipse">
            <a:avLst/>
          </a:prstGeom>
          <a:solidFill>
            <a:sysClr val="window" lastClr="FFFFFF"/>
          </a:solidFill>
          <a:ln w="38100" cap="flat" cmpd="sng" algn="ctr">
            <a:solidFill>
              <a:srgbClr val="1DB28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53" name="Picture 52">
            <a:extLst>
              <a:ext uri="{FF2B5EF4-FFF2-40B4-BE49-F238E27FC236}">
                <a16:creationId xmlns:a16="http://schemas.microsoft.com/office/drawing/2014/main" id="{A99AE44A-D3A6-4666-9938-E82EDF7D918A}"/>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71647" y="302366"/>
            <a:ext cx="480665" cy="525083"/>
          </a:xfrm>
          <a:prstGeom prst="rect">
            <a:avLst/>
          </a:prstGeom>
        </p:spPr>
      </p:pic>
      <p:sp>
        <p:nvSpPr>
          <p:cNvPr id="10" name="Title 18">
            <a:extLst>
              <a:ext uri="{FF2B5EF4-FFF2-40B4-BE49-F238E27FC236}">
                <a16:creationId xmlns:a16="http://schemas.microsoft.com/office/drawing/2014/main" id="{ADA105BF-9414-4751-B524-2442C2B9D8D5}"/>
              </a:ext>
            </a:extLst>
          </p:cNvPr>
          <p:cNvSpPr txBox="1">
            <a:spLocks/>
          </p:cNvSpPr>
          <p:nvPr/>
        </p:nvSpPr>
        <p:spPr>
          <a:xfrm>
            <a:off x="315378" y="341977"/>
            <a:ext cx="3086100" cy="163121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defTabSz="457200">
              <a:lnSpc>
                <a:spcPct val="100000"/>
              </a:lnSpc>
              <a:spcBef>
                <a:spcPts val="0"/>
              </a:spcBef>
              <a:defRPr/>
            </a:pPr>
            <a:r>
              <a:rPr lang="en-GB" sz="5000" b="1">
                <a:solidFill>
                  <a:srgbClr val="302564"/>
                </a:solidFill>
              </a:rPr>
              <a:t>Super Sneezes</a:t>
            </a:r>
            <a:endParaRPr lang="en-GB" sz="5000" dirty="0">
              <a:latin typeface="+mn-lt"/>
              <a:ea typeface="+mn-ea"/>
              <a:cs typeface="+mn-cs"/>
            </a:endParaRPr>
          </a:p>
        </p:txBody>
      </p:sp>
      <p:pic>
        <p:nvPicPr>
          <p:cNvPr id="54" name="Picture 53" descr="Bad microbe">
            <a:extLst>
              <a:ext uri="{FF2B5EF4-FFF2-40B4-BE49-F238E27FC236}">
                <a16:creationId xmlns:a16="http://schemas.microsoft.com/office/drawing/2014/main" id="{589F719E-F03D-4D9C-B467-270719C88BC1}"/>
              </a:ext>
            </a:extLst>
          </p:cNvPr>
          <p:cNvPicPr>
            <a:picLocks noChangeAspect="1"/>
          </p:cNvPicPr>
          <p:nvPr/>
        </p:nvPicPr>
        <p:blipFill>
          <a:blip r:embed="rId3"/>
          <a:stretch>
            <a:fillRect/>
          </a:stretch>
        </p:blipFill>
        <p:spPr>
          <a:xfrm>
            <a:off x="414128" y="4095505"/>
            <a:ext cx="2095639" cy="2073521"/>
          </a:xfrm>
          <a:prstGeom prst="rect">
            <a:avLst/>
          </a:prstGeom>
        </p:spPr>
      </p:pic>
      <p:sp>
        <p:nvSpPr>
          <p:cNvPr id="49" name="TextBox 48" descr="My Observations&#10;How far did your sneeze travel &#10;">
            <a:extLst>
              <a:ext uri="{FF2B5EF4-FFF2-40B4-BE49-F238E27FC236}">
                <a16:creationId xmlns:a16="http://schemas.microsoft.com/office/drawing/2014/main" id="{B64BD61C-6EC4-4F2B-881F-84DAE2C299DF}"/>
              </a:ext>
            </a:extLst>
          </p:cNvPr>
          <p:cNvSpPr txBox="1"/>
          <p:nvPr/>
        </p:nvSpPr>
        <p:spPr>
          <a:xfrm>
            <a:off x="3686956" y="555383"/>
            <a:ext cx="3990194" cy="1554272"/>
          </a:xfrm>
          <a:prstGeom prst="rect">
            <a:avLst/>
          </a:prstGeom>
          <a:noFill/>
        </p:spPr>
        <p:txBody>
          <a:bodyPr wrap="square" rtlCol="0">
            <a:spAutoFit/>
          </a:bodyPr>
          <a:lstStyle/>
          <a:p>
            <a:r>
              <a:rPr lang="en-GB" sz="3500" dirty="0">
                <a:solidFill>
                  <a:prstClr val="black"/>
                </a:solidFill>
                <a:latin typeface="Arial" panose="020B0604020202020204" pitchFamily="34" charset="0"/>
                <a:cs typeface="Arial" panose="020B0604020202020204" pitchFamily="34" charset="0"/>
              </a:rPr>
              <a:t>My Observations</a:t>
            </a:r>
          </a:p>
          <a:p>
            <a:r>
              <a:rPr lang="en-GB" sz="3000" dirty="0">
                <a:solidFill>
                  <a:prstClr val="black"/>
                </a:solidFill>
                <a:latin typeface="Arial" panose="020B0604020202020204" pitchFamily="34" charset="0"/>
                <a:cs typeface="Arial" panose="020B0604020202020204" pitchFamily="34" charset="0"/>
              </a:rPr>
              <a:t>How far did your sneeze travel</a:t>
            </a:r>
          </a:p>
        </p:txBody>
      </p:sp>
      <p:sp>
        <p:nvSpPr>
          <p:cNvPr id="3" name="Footer Placeholder 2">
            <a:extLst>
              <a:ext uri="{FF2B5EF4-FFF2-40B4-BE49-F238E27FC236}">
                <a16:creationId xmlns:a16="http://schemas.microsoft.com/office/drawing/2014/main" id="{9E10948F-C8AF-4C4A-8F22-D3441D69EB44}"/>
              </a:ext>
            </a:extLst>
          </p:cNvPr>
          <p:cNvSpPr>
            <a:spLocks noGrp="1"/>
          </p:cNvSpPr>
          <p:nvPr>
            <p:ph type="ftr" sz="quarter" idx="11"/>
          </p:nvPr>
        </p:nvSpPr>
        <p:spPr/>
        <p:txBody>
          <a:bodyPr/>
          <a:lstStyle/>
          <a:p>
            <a:r>
              <a:rPr lang="en-GB" dirty="0"/>
              <a:t>e-Bug.eu</a:t>
            </a:r>
          </a:p>
        </p:txBody>
      </p:sp>
      <p:graphicFrame>
        <p:nvGraphicFramePr>
          <p:cNvPr id="11" name="Table 2">
            <a:extLst>
              <a:ext uri="{FF2B5EF4-FFF2-40B4-BE49-F238E27FC236}">
                <a16:creationId xmlns:a16="http://schemas.microsoft.com/office/drawing/2014/main" id="{9EED721F-9A45-4E76-A3FF-CAE31C547031}"/>
              </a:ext>
            </a:extLst>
          </p:cNvPr>
          <p:cNvGraphicFramePr>
            <a:graphicFrameLocks noGrp="1"/>
          </p:cNvGraphicFramePr>
          <p:nvPr>
            <p:extLst>
              <p:ext uri="{D42A27DB-BD31-4B8C-83A1-F6EECF244321}">
                <p14:modId xmlns:p14="http://schemas.microsoft.com/office/powerpoint/2010/main" val="1271898079"/>
              </p:ext>
            </p:extLst>
          </p:nvPr>
        </p:nvGraphicFramePr>
        <p:xfrm>
          <a:off x="3506218" y="2323061"/>
          <a:ext cx="5340433" cy="3931920"/>
        </p:xfrm>
        <a:graphic>
          <a:graphicData uri="http://schemas.openxmlformats.org/drawingml/2006/table">
            <a:tbl>
              <a:tblPr firstRow="1" bandRow="1">
                <a:tableStyleId>{2D5ABB26-0587-4C30-8999-92F81FD0307C}</a:tableStyleId>
              </a:tblPr>
              <a:tblGrid>
                <a:gridCol w="762919">
                  <a:extLst>
                    <a:ext uri="{9D8B030D-6E8A-4147-A177-3AD203B41FA5}">
                      <a16:colId xmlns:a16="http://schemas.microsoft.com/office/drawing/2014/main" val="2059752097"/>
                    </a:ext>
                  </a:extLst>
                </a:gridCol>
                <a:gridCol w="762919">
                  <a:extLst>
                    <a:ext uri="{9D8B030D-6E8A-4147-A177-3AD203B41FA5}">
                      <a16:colId xmlns:a16="http://schemas.microsoft.com/office/drawing/2014/main" val="2811150728"/>
                    </a:ext>
                  </a:extLst>
                </a:gridCol>
                <a:gridCol w="762919">
                  <a:extLst>
                    <a:ext uri="{9D8B030D-6E8A-4147-A177-3AD203B41FA5}">
                      <a16:colId xmlns:a16="http://schemas.microsoft.com/office/drawing/2014/main" val="3033190173"/>
                    </a:ext>
                  </a:extLst>
                </a:gridCol>
                <a:gridCol w="762919">
                  <a:extLst>
                    <a:ext uri="{9D8B030D-6E8A-4147-A177-3AD203B41FA5}">
                      <a16:colId xmlns:a16="http://schemas.microsoft.com/office/drawing/2014/main" val="2926647125"/>
                    </a:ext>
                  </a:extLst>
                </a:gridCol>
                <a:gridCol w="762919">
                  <a:extLst>
                    <a:ext uri="{9D8B030D-6E8A-4147-A177-3AD203B41FA5}">
                      <a16:colId xmlns:a16="http://schemas.microsoft.com/office/drawing/2014/main" val="2632814724"/>
                    </a:ext>
                  </a:extLst>
                </a:gridCol>
                <a:gridCol w="762919">
                  <a:extLst>
                    <a:ext uri="{9D8B030D-6E8A-4147-A177-3AD203B41FA5}">
                      <a16:colId xmlns:a16="http://schemas.microsoft.com/office/drawing/2014/main" val="3400899459"/>
                    </a:ext>
                  </a:extLst>
                </a:gridCol>
                <a:gridCol w="762919">
                  <a:extLst>
                    <a:ext uri="{9D8B030D-6E8A-4147-A177-3AD203B41FA5}">
                      <a16:colId xmlns:a16="http://schemas.microsoft.com/office/drawing/2014/main" val="2650536951"/>
                    </a:ext>
                  </a:extLst>
                </a:gridCol>
              </a:tblGrid>
              <a:tr h="370840">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l"/>
                      <a:endParaRPr lang="en-GB" sz="1200" b="0" dirty="0">
                        <a:solidFill>
                          <a:srgbClr val="000000"/>
                        </a:solidFill>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200" b="0" dirty="0">
                          <a:solidFill>
                            <a:srgbClr val="000000"/>
                          </a:solidFill>
                          <a:latin typeface="Arial" panose="020B0604020202020204" pitchFamily="34" charset="0"/>
                          <a:cs typeface="Arial" panose="020B0604020202020204" pitchFamily="34" charset="0"/>
                        </a:rPr>
                        <a:t>Student 1</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200" b="0" dirty="0">
                          <a:solidFill>
                            <a:srgbClr val="000000"/>
                          </a:solidFill>
                          <a:latin typeface="Arial" panose="020B0604020202020204" pitchFamily="34" charset="0"/>
                          <a:cs typeface="Arial" panose="020B0604020202020204" pitchFamily="34" charset="0"/>
                        </a:rPr>
                        <a:t>Student 2</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200" b="0" dirty="0">
                          <a:solidFill>
                            <a:srgbClr val="000000"/>
                          </a:solidFill>
                          <a:latin typeface="Arial" panose="020B0604020202020204" pitchFamily="34" charset="0"/>
                          <a:cs typeface="Arial" panose="020B0604020202020204" pitchFamily="34" charset="0"/>
                        </a:rPr>
                        <a:t>Student 3</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200" b="0">
                          <a:solidFill>
                            <a:srgbClr val="000000"/>
                          </a:solidFill>
                          <a:latin typeface="Arial" panose="020B0604020202020204" pitchFamily="34" charset="0"/>
                          <a:cs typeface="Arial" panose="020B0604020202020204" pitchFamily="34" charset="0"/>
                        </a:rPr>
                        <a:t>Student 4</a:t>
                      </a:r>
                      <a:endParaRPr lang="en-GB" sz="1200" b="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l"/>
                      <a:r>
                        <a:rPr lang="en-GB" sz="1200" b="0">
                          <a:solidFill>
                            <a:srgbClr val="000000"/>
                          </a:solidFill>
                          <a:latin typeface="Arial" panose="020B0604020202020204" pitchFamily="34" charset="0"/>
                          <a:cs typeface="Arial" panose="020B0604020202020204" pitchFamily="34" charset="0"/>
                        </a:rPr>
                        <a:t>Student 5</a:t>
                      </a:r>
                      <a:endParaRPr lang="en-GB" sz="1200" b="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93903638"/>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200" dirty="0">
                          <a:solidFill>
                            <a:srgbClr val="000000"/>
                          </a:solidFill>
                          <a:latin typeface="Arial" panose="020B0604020202020204" pitchFamily="34" charset="0"/>
                          <a:cs typeface="Arial" panose="020B0604020202020204" pitchFamily="34" charset="0"/>
                        </a:rPr>
                        <a:t>Sneeze</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GB" sz="1200" dirty="0">
                          <a:solidFill>
                            <a:srgbClr val="000000"/>
                          </a:solidFill>
                          <a:latin typeface="Arial" panose="020B0604020202020204" pitchFamily="34" charset="0"/>
                          <a:cs typeface="Arial" panose="020B0604020202020204" pitchFamily="34" charset="0"/>
                        </a:rPr>
                        <a:t>Length (cm)</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24676525"/>
                  </a:ext>
                </a:extLst>
              </a:tr>
              <a:tr h="370840">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200" dirty="0">
                          <a:solidFill>
                            <a:srgbClr val="000000"/>
                          </a:solidFill>
                          <a:latin typeface="Arial" panose="020B0604020202020204" pitchFamily="34" charset="0"/>
                          <a:cs typeface="Arial" panose="020B0604020202020204" pitchFamily="34" charset="0"/>
                        </a:rPr>
                        <a:t>Width (cm)</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8156622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000000"/>
                          </a:solidFill>
                          <a:latin typeface="Arial" panose="020B0604020202020204" pitchFamily="34" charset="0"/>
                          <a:cs typeface="Arial" panose="020B0604020202020204" pitchFamily="34" charset="0"/>
                        </a:rPr>
                        <a:t>Sneeze with hand</a:t>
                      </a:r>
                    </a:p>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GB" sz="1200" dirty="0">
                          <a:solidFill>
                            <a:srgbClr val="000000"/>
                          </a:solidFill>
                          <a:latin typeface="Arial" panose="020B0604020202020204" pitchFamily="34" charset="0"/>
                          <a:cs typeface="Arial" panose="020B0604020202020204" pitchFamily="34" charset="0"/>
                        </a:rPr>
                        <a:t>Length (cm)</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38195468"/>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200" dirty="0">
                          <a:solidFill>
                            <a:srgbClr val="000000"/>
                          </a:solidFill>
                          <a:latin typeface="Arial" panose="020B0604020202020204" pitchFamily="34" charset="0"/>
                          <a:cs typeface="Arial" panose="020B0604020202020204" pitchFamily="34" charset="0"/>
                        </a:rPr>
                        <a:t>Width (cm)</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2260126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000000"/>
                          </a:solidFill>
                          <a:latin typeface="Arial" panose="020B0604020202020204" pitchFamily="34" charset="0"/>
                          <a:cs typeface="Arial" panose="020B0604020202020204" pitchFamily="34" charset="0"/>
                        </a:rPr>
                        <a:t>Sneeze with tissue</a:t>
                      </a:r>
                    </a:p>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GB" sz="1200" dirty="0">
                          <a:solidFill>
                            <a:srgbClr val="000000"/>
                          </a:solidFill>
                          <a:latin typeface="Arial" panose="020B0604020202020204" pitchFamily="34" charset="0"/>
                          <a:cs typeface="Arial" panose="020B0604020202020204" pitchFamily="34" charset="0"/>
                        </a:rPr>
                        <a:t>Length (cm)</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65031365"/>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200" dirty="0">
                          <a:solidFill>
                            <a:srgbClr val="000000"/>
                          </a:solidFill>
                          <a:latin typeface="Arial" panose="020B0604020202020204" pitchFamily="34" charset="0"/>
                          <a:cs typeface="Arial" panose="020B0604020202020204" pitchFamily="34" charset="0"/>
                        </a:rPr>
                        <a:t>Width (cm)</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4392772"/>
                  </a:ext>
                </a:extLst>
              </a:tr>
            </a:tbl>
          </a:graphicData>
        </a:graphic>
      </p:graphicFrame>
    </p:spTree>
    <p:extLst>
      <p:ext uri="{BB962C8B-B14F-4D97-AF65-F5344CB8AC3E}">
        <p14:creationId xmlns:p14="http://schemas.microsoft.com/office/powerpoint/2010/main" val="14617900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23">
            <a:extLst>
              <a:ext uri="{FF2B5EF4-FFF2-40B4-BE49-F238E27FC236}">
                <a16:creationId xmlns:a16="http://schemas.microsoft.com/office/drawing/2014/main" id="{8DEB8D5C-05B0-48FE-97C4-F80209B963B0}"/>
              </a:ext>
              <a:ext uri="{C183D7F6-B498-43B3-948B-1728B52AA6E4}">
                <adec:decorative xmlns:adec="http://schemas.microsoft.com/office/drawing/2017/decorative" val="0"/>
              </a:ext>
            </a:extLst>
          </p:cNvPr>
          <p:cNvSpPr txBox="1">
            <a:spLocks noGrp="1"/>
          </p:cNvSpPr>
          <p:nvPr>
            <p:ph type="title" idx="4294967295"/>
          </p:nvPr>
        </p:nvSpPr>
        <p:spPr>
          <a:xfrm>
            <a:off x="631079" y="-636034"/>
            <a:ext cx="7881841" cy="6309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3500" b="1" i="0" u="none" strike="noStrike" kern="1200" cap="none" spc="0" normalizeH="0" baseline="0" noProof="0" dirty="0">
                <a:ln>
                  <a:noFill/>
                </a:ln>
                <a:solidFill>
                  <a:srgbClr val="302564"/>
                </a:solidFill>
                <a:effectLst/>
                <a:uLnTx/>
                <a:uFillTx/>
                <a:latin typeface="Arial" panose="020B0604020202020204" pitchFamily="34" charset="0"/>
                <a:ea typeface="+mj-ea"/>
                <a:cs typeface="Arial" panose="020B0604020202020204" pitchFamily="34" charset="0"/>
              </a:rPr>
              <a:t>Super Sneezes - Questions</a:t>
            </a:r>
            <a:endParaRPr kumimoji="0" lang="en-GB" sz="35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Title 23">
            <a:extLst>
              <a:ext uri="{FF2B5EF4-FFF2-40B4-BE49-F238E27FC236}">
                <a16:creationId xmlns:a16="http://schemas.microsoft.com/office/drawing/2014/main" id="{8FA1CA61-AB8B-4258-8BD3-33BD7A232318}"/>
              </a:ext>
            </a:extLst>
          </p:cNvPr>
          <p:cNvSpPr txBox="1">
            <a:spLocks/>
          </p:cNvSpPr>
          <p:nvPr/>
        </p:nvSpPr>
        <p:spPr>
          <a:xfrm>
            <a:off x="631079" y="233758"/>
            <a:ext cx="7881841" cy="6309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defTabSz="457200">
              <a:lnSpc>
                <a:spcPct val="100000"/>
              </a:lnSpc>
              <a:spcBef>
                <a:spcPts val="0"/>
              </a:spcBef>
              <a:defRPr/>
            </a:pPr>
            <a:r>
              <a:rPr lang="en-GB" sz="3500" b="1">
                <a:solidFill>
                  <a:srgbClr val="302564"/>
                </a:solidFill>
              </a:rPr>
              <a:t>Super Sneezes</a:t>
            </a:r>
            <a:endParaRPr lang="en-GB" sz="3500" dirty="0">
              <a:latin typeface="+mn-lt"/>
              <a:ea typeface="+mn-ea"/>
              <a:cs typeface="+mn-cs"/>
            </a:endParaRPr>
          </a:p>
        </p:txBody>
      </p:sp>
      <p:sp>
        <p:nvSpPr>
          <p:cNvPr id="27" name="Rectangle: Rounded Corners 26">
            <a:extLst>
              <a:ext uri="{FF2B5EF4-FFF2-40B4-BE49-F238E27FC236}">
                <a16:creationId xmlns:a16="http://schemas.microsoft.com/office/drawing/2014/main" id="{F122A7EE-BDD9-4686-AD6E-E40575253EE7}"/>
              </a:ext>
              <a:ext uri="{C183D7F6-B498-43B3-948B-1728B52AA6E4}">
                <adec:decorative xmlns:adec="http://schemas.microsoft.com/office/drawing/2017/decorative" val="1"/>
              </a:ext>
            </a:extLst>
          </p:cNvPr>
          <p:cNvSpPr/>
          <p:nvPr/>
        </p:nvSpPr>
        <p:spPr>
          <a:xfrm>
            <a:off x="730235" y="949307"/>
            <a:ext cx="7460142" cy="5022869"/>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28" name="Oval 27">
            <a:extLst>
              <a:ext uri="{FF2B5EF4-FFF2-40B4-BE49-F238E27FC236}">
                <a16:creationId xmlns:a16="http://schemas.microsoft.com/office/drawing/2014/main" id="{B5B86716-8F84-48AF-B6E2-6919BEB2814E}"/>
              </a:ext>
              <a:ext uri="{C183D7F6-B498-43B3-948B-1728B52AA6E4}">
                <adec:decorative xmlns:adec="http://schemas.microsoft.com/office/drawing/2017/decorative" val="1"/>
              </a:ext>
            </a:extLst>
          </p:cNvPr>
          <p:cNvSpPr/>
          <p:nvPr/>
        </p:nvSpPr>
        <p:spPr>
          <a:xfrm>
            <a:off x="7621656" y="721867"/>
            <a:ext cx="676015" cy="596811"/>
          </a:xfrm>
          <a:prstGeom prst="ellipse">
            <a:avLst/>
          </a:prstGeom>
          <a:solidFill>
            <a:sysClr val="window" lastClr="FFFFFF"/>
          </a:solidFill>
          <a:ln w="38100" cap="flat" cmpd="sng" algn="ctr">
            <a:solidFill>
              <a:srgbClr val="1DB28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29" name="Picture 28">
            <a:extLst>
              <a:ext uri="{FF2B5EF4-FFF2-40B4-BE49-F238E27FC236}">
                <a16:creationId xmlns:a16="http://schemas.microsoft.com/office/drawing/2014/main" id="{3D7607FA-D8C3-4F4B-8C84-C46DA8A8EF5B}"/>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1654" y="738931"/>
            <a:ext cx="639447" cy="596812"/>
          </a:xfrm>
          <a:prstGeom prst="rect">
            <a:avLst/>
          </a:prstGeom>
        </p:spPr>
      </p:pic>
      <p:sp>
        <p:nvSpPr>
          <p:cNvPr id="30" name="TextBox 29" descr="What do you think will happen when you put the hand over the mouth to sneeze? Make a prediction.&#10;_________________________________________________________&#10;What do you think will happen when you put the tissue over the mouth to sneeze? Make a prediction.&#10;_________________________________________________________&#10;">
            <a:extLst>
              <a:ext uri="{FF2B5EF4-FFF2-40B4-BE49-F238E27FC236}">
                <a16:creationId xmlns:a16="http://schemas.microsoft.com/office/drawing/2014/main" id="{0A12E2E0-DE6F-4E67-A6CC-FF87AF4C70BF}"/>
              </a:ext>
            </a:extLst>
          </p:cNvPr>
          <p:cNvSpPr txBox="1"/>
          <p:nvPr/>
        </p:nvSpPr>
        <p:spPr>
          <a:xfrm>
            <a:off x="824009" y="1106043"/>
            <a:ext cx="7099929" cy="1938992"/>
          </a:xfrm>
          <a:prstGeom prst="rect">
            <a:avLst/>
          </a:prstGeom>
          <a:noFill/>
        </p:spPr>
        <p:txBody>
          <a:bodyPr wrap="square" rtlCol="0">
            <a:spAutoFit/>
          </a:bodyPr>
          <a:lstStyle/>
          <a:p>
            <a:pPr marL="342900" indent="-342900">
              <a:buFont typeface="+mj-lt"/>
              <a:buAutoNum type="arabicPeriod"/>
            </a:pPr>
            <a:r>
              <a:rPr lang="en-GB" sz="1500" dirty="0">
                <a:solidFill>
                  <a:prstClr val="black"/>
                </a:solidFill>
                <a:latin typeface="Arial" panose="020B0604020202020204" pitchFamily="34" charset="0"/>
                <a:cs typeface="Arial" panose="020B0604020202020204" pitchFamily="34" charset="0"/>
              </a:rPr>
              <a:t>What do you think will happen when you put the hand over the mouth to sneeze? Make a prediction.</a:t>
            </a:r>
            <a:br>
              <a:rPr lang="en-GB" sz="1500" dirty="0">
                <a:solidFill>
                  <a:prstClr val="black"/>
                </a:solidFill>
                <a:latin typeface="Arial" panose="020B0604020202020204" pitchFamily="34" charset="0"/>
                <a:cs typeface="Arial" panose="020B0604020202020204" pitchFamily="34" charset="0"/>
              </a:rPr>
            </a:br>
            <a:r>
              <a:rPr lang="en-GB" sz="1500" dirty="0">
                <a:solidFill>
                  <a:prstClr val="black"/>
                </a:solidFill>
                <a:latin typeface="Arial" panose="020B0604020202020204" pitchFamily="34" charset="0"/>
                <a:cs typeface="Arial" panose="020B0604020202020204" pitchFamily="34" charset="0"/>
              </a:rPr>
              <a:t>_____________________________________________________________</a:t>
            </a:r>
          </a:p>
          <a:p>
            <a:pPr marL="342900" indent="-342900">
              <a:buFont typeface="+mj-lt"/>
              <a:buAutoNum type="arabicPeriod"/>
            </a:pPr>
            <a:endParaRPr lang="en-GB" sz="1500" dirty="0">
              <a:solidFill>
                <a:prstClr val="black"/>
              </a:solidFill>
              <a:latin typeface="Arial" panose="020B0604020202020204" pitchFamily="34" charset="0"/>
              <a:cs typeface="Arial" panose="020B0604020202020204" pitchFamily="34" charset="0"/>
            </a:endParaRPr>
          </a:p>
          <a:p>
            <a:pPr marL="342900" indent="-342900">
              <a:buFont typeface="+mj-lt"/>
              <a:buAutoNum type="arabicPeriod"/>
            </a:pPr>
            <a:endParaRPr lang="en-GB" sz="1500" dirty="0">
              <a:solidFill>
                <a:prstClr val="black"/>
              </a:solidFill>
              <a:latin typeface="Arial" panose="020B0604020202020204" pitchFamily="34" charset="0"/>
              <a:cs typeface="Arial" panose="020B0604020202020204" pitchFamily="34" charset="0"/>
            </a:endParaRPr>
          </a:p>
          <a:p>
            <a:pPr marL="342900" indent="-342900">
              <a:buFont typeface="+mj-lt"/>
              <a:buAutoNum type="arabicPeriod"/>
            </a:pPr>
            <a:r>
              <a:rPr lang="en-GB" sz="1500" dirty="0">
                <a:solidFill>
                  <a:prstClr val="black"/>
                </a:solidFill>
                <a:latin typeface="Arial" panose="020B0604020202020204" pitchFamily="34" charset="0"/>
                <a:cs typeface="Arial" panose="020B0604020202020204" pitchFamily="34" charset="0"/>
              </a:rPr>
              <a:t>What do you think will happen when you put the tissue over the mouth to sneeze? Make a prediction.</a:t>
            </a:r>
            <a:br>
              <a:rPr lang="en-GB" sz="1500" dirty="0">
                <a:solidFill>
                  <a:prstClr val="black"/>
                </a:solidFill>
                <a:latin typeface="Arial" panose="020B0604020202020204" pitchFamily="34" charset="0"/>
                <a:cs typeface="Arial" panose="020B0604020202020204" pitchFamily="34" charset="0"/>
              </a:rPr>
            </a:br>
            <a:r>
              <a:rPr lang="en-GB" sz="1500" dirty="0">
                <a:solidFill>
                  <a:prstClr val="black"/>
                </a:solidFill>
                <a:latin typeface="Arial" panose="020B0604020202020204" pitchFamily="34" charset="0"/>
                <a:cs typeface="Arial" panose="020B0604020202020204" pitchFamily="34" charset="0"/>
              </a:rPr>
              <a:t>_____________________________________________________________</a:t>
            </a:r>
          </a:p>
        </p:txBody>
      </p:sp>
      <p:sp>
        <p:nvSpPr>
          <p:cNvPr id="31" name="TextBox 30" descr=" What actually happened when the hand was over the mouth to sneeze? (Where and how far did the sneeze travel?) &#10;&#10;What actually happened when the tissue was over the mouth to sneeze? (Where and how far did the sneeze travel?) &#10;&#10;Conclusions&#10;&#10;Why is hand hygiene important after coughing and sneezing?&#10;&#10;&#10;What can we do to stop germs spreading from person to person?&#10;&#10;">
            <a:extLst>
              <a:ext uri="{FF2B5EF4-FFF2-40B4-BE49-F238E27FC236}">
                <a16:creationId xmlns:a16="http://schemas.microsoft.com/office/drawing/2014/main" id="{FFF2308D-997A-44F6-B001-7A6CDBB9A72D}"/>
              </a:ext>
            </a:extLst>
          </p:cNvPr>
          <p:cNvSpPr txBox="1"/>
          <p:nvPr/>
        </p:nvSpPr>
        <p:spPr>
          <a:xfrm>
            <a:off x="830832" y="3538909"/>
            <a:ext cx="7099929" cy="2169825"/>
          </a:xfrm>
          <a:prstGeom prst="rect">
            <a:avLst/>
          </a:prstGeom>
          <a:noFill/>
        </p:spPr>
        <p:txBody>
          <a:bodyPr wrap="square" rtlCol="0">
            <a:spAutoFit/>
          </a:bodyPr>
          <a:lstStyle/>
          <a:p>
            <a:pPr marL="228600" indent="-228600">
              <a:buFont typeface="+mj-lt"/>
              <a:buAutoNum type="arabicPeriod" startAt="3"/>
            </a:pPr>
            <a:r>
              <a:rPr lang="en-GB" sz="1500" dirty="0">
                <a:solidFill>
                  <a:prstClr val="black"/>
                </a:solidFill>
                <a:latin typeface="Arial" panose="020B0604020202020204" pitchFamily="34" charset="0"/>
                <a:cs typeface="Arial" panose="020B0604020202020204" pitchFamily="34" charset="0"/>
              </a:rPr>
              <a:t> What actually happened when the hand was over the mouth to sneeze? (Where and how far did the sneeze travel?) ______________________________________________________________</a:t>
            </a:r>
            <a:br>
              <a:rPr lang="en-GB" sz="1500" dirty="0">
                <a:solidFill>
                  <a:prstClr val="black"/>
                </a:solidFill>
                <a:latin typeface="Arial" panose="020B0604020202020204" pitchFamily="34" charset="0"/>
                <a:cs typeface="Arial" panose="020B0604020202020204" pitchFamily="34" charset="0"/>
              </a:rPr>
            </a:br>
            <a:endParaRPr lang="en-GB" sz="1500" dirty="0">
              <a:solidFill>
                <a:prstClr val="black"/>
              </a:solidFill>
              <a:latin typeface="Arial" panose="020B0604020202020204" pitchFamily="34" charset="0"/>
              <a:cs typeface="Arial" panose="020B0604020202020204" pitchFamily="34" charset="0"/>
            </a:endParaRPr>
          </a:p>
          <a:p>
            <a:pPr marL="228600" indent="-228600">
              <a:buFont typeface="+mj-lt"/>
              <a:buAutoNum type="arabicPeriod" startAt="3"/>
            </a:pPr>
            <a:endParaRPr lang="en-GB" sz="1500" dirty="0">
              <a:solidFill>
                <a:prstClr val="black"/>
              </a:solidFill>
              <a:latin typeface="Arial" panose="020B0604020202020204" pitchFamily="34" charset="0"/>
              <a:cs typeface="Arial" panose="020B0604020202020204" pitchFamily="34" charset="0"/>
            </a:endParaRPr>
          </a:p>
          <a:p>
            <a:pPr marL="228600" indent="-228600">
              <a:buFont typeface="+mj-lt"/>
              <a:buAutoNum type="arabicPeriod" startAt="3"/>
            </a:pPr>
            <a:r>
              <a:rPr lang="en-GB" sz="1500" dirty="0">
                <a:solidFill>
                  <a:prstClr val="black"/>
                </a:solidFill>
                <a:latin typeface="Arial" panose="020B0604020202020204" pitchFamily="34" charset="0"/>
                <a:cs typeface="Arial" panose="020B0604020202020204" pitchFamily="34" charset="0"/>
              </a:rPr>
              <a:t>What actually happened when the tissue was over the mouth to sneeze? (Where and how far did the sneeze travel?) ______________________________________________________________</a:t>
            </a:r>
            <a:br>
              <a:rPr lang="en-GB" sz="1500" dirty="0">
                <a:solidFill>
                  <a:prstClr val="black"/>
                </a:solidFill>
                <a:latin typeface="Arial" panose="020B0604020202020204" pitchFamily="34" charset="0"/>
                <a:cs typeface="Arial" panose="020B0604020202020204" pitchFamily="34" charset="0"/>
              </a:rPr>
            </a:br>
            <a:endParaRPr lang="en-GB" sz="1500" dirty="0">
              <a:solidFill>
                <a:prstClr val="black"/>
              </a:solidFill>
              <a:latin typeface="Arial" panose="020B060402020202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DD7AEE99-C970-46F4-8391-2D298FDBA7DC}"/>
              </a:ext>
            </a:extLst>
          </p:cNvPr>
          <p:cNvSpPr>
            <a:spLocks noGrp="1"/>
          </p:cNvSpPr>
          <p:nvPr>
            <p:ph type="ftr" sz="quarter" idx="11"/>
          </p:nvPr>
        </p:nvSpPr>
        <p:spPr/>
        <p:txBody>
          <a:bodyPr/>
          <a:lstStyle/>
          <a:p>
            <a:r>
              <a:rPr lang="en-GB" dirty="0"/>
              <a:t>e-Bug.eu</a:t>
            </a:r>
          </a:p>
        </p:txBody>
      </p:sp>
    </p:spTree>
    <p:extLst>
      <p:ext uri="{BB962C8B-B14F-4D97-AF65-F5344CB8AC3E}">
        <p14:creationId xmlns:p14="http://schemas.microsoft.com/office/powerpoint/2010/main" val="37741987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0C990464-C73E-4A44-A8C5-1F6FEDDAD354}"/>
              </a:ext>
              <a:ext uri="{C183D7F6-B498-43B3-948B-1728B52AA6E4}">
                <adec:decorative xmlns:adec="http://schemas.microsoft.com/office/drawing/2017/decorative" val="0"/>
              </a:ext>
            </a:extLst>
          </p:cNvPr>
          <p:cNvSpPr txBox="1">
            <a:spLocks noGrp="1"/>
          </p:cNvSpPr>
          <p:nvPr>
            <p:ph type="title" idx="4294967295"/>
          </p:nvPr>
        </p:nvSpPr>
        <p:spPr>
          <a:xfrm>
            <a:off x="1371601" y="-638054"/>
            <a:ext cx="7591446" cy="6309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500" b="1" i="0" u="none" strike="noStrike" kern="1200" cap="none" spc="0" normalizeH="0" baseline="0" noProof="0" dirty="0">
                <a:ln>
                  <a:noFill/>
                </a:ln>
                <a:solidFill>
                  <a:srgbClr val="302564"/>
                </a:solidFill>
                <a:effectLst/>
                <a:uLnTx/>
                <a:uFillTx/>
                <a:latin typeface="Arial" panose="020B0604020202020204" pitchFamily="34" charset="0"/>
                <a:ea typeface="+mj-ea"/>
                <a:cs typeface="Arial" panose="020B0604020202020204" pitchFamily="34" charset="0"/>
              </a:rPr>
              <a:t>Super Sneezes - Conclusions</a:t>
            </a:r>
            <a:endParaRPr kumimoji="0" lang="en-GB" sz="3500" b="0" i="0" u="none" strike="noStrike" kern="1200" cap="none" spc="0" normalizeH="0" baseline="0" noProof="0" dirty="0">
              <a:ln>
                <a:noFill/>
              </a:ln>
              <a:solidFill>
                <a:schemeClr val="tx1"/>
              </a:solidFill>
              <a:effectLst/>
              <a:uLnTx/>
              <a:uFillTx/>
              <a:latin typeface="+mn-lt"/>
              <a:ea typeface="+mn-ea"/>
              <a:cs typeface="+mn-cs"/>
            </a:endParaRPr>
          </a:p>
        </p:txBody>
      </p:sp>
      <p:sp>
        <p:nvSpPr>
          <p:cNvPr id="9" name="Title 10">
            <a:extLst>
              <a:ext uri="{FF2B5EF4-FFF2-40B4-BE49-F238E27FC236}">
                <a16:creationId xmlns:a16="http://schemas.microsoft.com/office/drawing/2014/main" id="{4304BB59-82CE-4F1F-8869-3F7E32DB7FE1}"/>
              </a:ext>
            </a:extLst>
          </p:cNvPr>
          <p:cNvSpPr txBox="1">
            <a:spLocks/>
          </p:cNvSpPr>
          <p:nvPr/>
        </p:nvSpPr>
        <p:spPr>
          <a:xfrm>
            <a:off x="3077649" y="175983"/>
            <a:ext cx="5885397" cy="6309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defTabSz="457200">
              <a:lnSpc>
                <a:spcPct val="100000"/>
              </a:lnSpc>
              <a:spcBef>
                <a:spcPts val="0"/>
              </a:spcBef>
              <a:defRPr/>
            </a:pPr>
            <a:r>
              <a:rPr lang="en-GB" sz="3500" b="1">
                <a:solidFill>
                  <a:srgbClr val="302564"/>
                </a:solidFill>
              </a:rPr>
              <a:t>Super Sneezes</a:t>
            </a:r>
            <a:endParaRPr lang="en-GB" sz="3500" dirty="0">
              <a:latin typeface="+mn-lt"/>
              <a:ea typeface="+mn-ea"/>
              <a:cs typeface="+mn-cs"/>
            </a:endParaRPr>
          </a:p>
        </p:txBody>
      </p:sp>
      <p:sp>
        <p:nvSpPr>
          <p:cNvPr id="6" name="Rectangle: Rounded Corners 5">
            <a:extLst>
              <a:ext uri="{FF2B5EF4-FFF2-40B4-BE49-F238E27FC236}">
                <a16:creationId xmlns:a16="http://schemas.microsoft.com/office/drawing/2014/main" id="{0A508E57-A046-4940-90DF-F21C791B0BD3}"/>
              </a:ext>
              <a:ext uri="{C183D7F6-B498-43B3-948B-1728B52AA6E4}">
                <adec:decorative xmlns:adec="http://schemas.microsoft.com/office/drawing/2017/decorative" val="1"/>
              </a:ext>
            </a:extLst>
          </p:cNvPr>
          <p:cNvSpPr/>
          <p:nvPr/>
        </p:nvSpPr>
        <p:spPr>
          <a:xfrm>
            <a:off x="730235" y="949307"/>
            <a:ext cx="7460142" cy="5022869"/>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DBE3C3C1-F04D-4250-A6F7-074E258E415F}"/>
              </a:ext>
              <a:ext uri="{C183D7F6-B498-43B3-948B-1728B52AA6E4}">
                <adec:decorative xmlns:adec="http://schemas.microsoft.com/office/drawing/2017/decorative" val="1"/>
              </a:ext>
            </a:extLst>
          </p:cNvPr>
          <p:cNvSpPr/>
          <p:nvPr/>
        </p:nvSpPr>
        <p:spPr>
          <a:xfrm>
            <a:off x="7661058" y="754178"/>
            <a:ext cx="676014" cy="630942"/>
          </a:xfrm>
          <a:prstGeom prst="ellipse">
            <a:avLst/>
          </a:prstGeom>
          <a:solidFill>
            <a:sysClr val="window" lastClr="FFFFFF"/>
          </a:solidFill>
          <a:ln w="38100" cap="flat" cmpd="sng" algn="ctr">
            <a:solidFill>
              <a:srgbClr val="1DB28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330BBA0E-9F62-49B4-92C4-3971C00B5F31}"/>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1058" y="796992"/>
            <a:ext cx="676014" cy="543895"/>
          </a:xfrm>
          <a:prstGeom prst="rect">
            <a:avLst/>
          </a:prstGeom>
        </p:spPr>
      </p:pic>
      <p:sp>
        <p:nvSpPr>
          <p:cNvPr id="10" name="TextBox 9" descr=" What actually happened when the hand was over the mouth to sneeze? (Where and how far did the sneeze travel?) &#10;&#10;What actually happened when the tissue was over the mouth to sneeze? (Where and how far did the sneeze travel?) &#10;&#10;Conclusions&#10;&#10;Why is hand hygiene important after coughing and sneezing?&#10;&#10;&#10;What can we do to stop germs spreading from person to person?&#10;&#10;">
            <a:extLst>
              <a:ext uri="{FF2B5EF4-FFF2-40B4-BE49-F238E27FC236}">
                <a16:creationId xmlns:a16="http://schemas.microsoft.com/office/drawing/2014/main" id="{0AAD361F-F7BB-488A-A078-B6C11E556C3C}"/>
              </a:ext>
            </a:extLst>
          </p:cNvPr>
          <p:cNvSpPr txBox="1"/>
          <p:nvPr/>
        </p:nvSpPr>
        <p:spPr>
          <a:xfrm>
            <a:off x="830830" y="1075473"/>
            <a:ext cx="7099929" cy="4770536"/>
          </a:xfrm>
          <a:prstGeom prst="rect">
            <a:avLst/>
          </a:prstGeom>
          <a:noFill/>
        </p:spPr>
        <p:txBody>
          <a:bodyPr wrap="square" rtlCol="0">
            <a:spAutoFit/>
          </a:bodyPr>
          <a:lstStyle/>
          <a:p>
            <a:r>
              <a:rPr lang="en-GB" sz="1900" b="1" dirty="0">
                <a:solidFill>
                  <a:prstClr val="black"/>
                </a:solidFill>
                <a:latin typeface="Arial" panose="020B0604020202020204" pitchFamily="34" charset="0"/>
                <a:cs typeface="Arial" panose="020B0604020202020204" pitchFamily="34" charset="0"/>
              </a:rPr>
              <a:t>My Conclusions</a:t>
            </a:r>
            <a:br>
              <a:rPr lang="en-GB" sz="1900" dirty="0">
                <a:solidFill>
                  <a:prstClr val="black"/>
                </a:solidFill>
                <a:latin typeface="Arial" panose="020B0604020202020204" pitchFamily="34" charset="0"/>
                <a:cs typeface="Arial" panose="020B0604020202020204" pitchFamily="34" charset="0"/>
              </a:rPr>
            </a:br>
            <a:endParaRPr lang="en-GB" sz="1900" dirty="0">
              <a:solidFill>
                <a:prstClr val="black"/>
              </a:solidFill>
              <a:latin typeface="Arial" panose="020B0604020202020204" pitchFamily="34" charset="0"/>
              <a:cs typeface="Arial" panose="020B0604020202020204" pitchFamily="34" charset="0"/>
            </a:endParaRPr>
          </a:p>
          <a:p>
            <a:pPr marL="228600" indent="-228600">
              <a:buFont typeface="+mj-lt"/>
              <a:buAutoNum type="arabicPeriod"/>
            </a:pPr>
            <a:r>
              <a:rPr lang="en-GB" sz="1900" dirty="0">
                <a:solidFill>
                  <a:prstClr val="black"/>
                </a:solidFill>
                <a:latin typeface="Arial" panose="020B0604020202020204" pitchFamily="34" charset="0"/>
                <a:cs typeface="Arial" panose="020B0604020202020204" pitchFamily="34" charset="0"/>
              </a:rPr>
              <a:t>Why is hand hygiene important after coughing and sneezing?</a:t>
            </a:r>
            <a:br>
              <a:rPr lang="en-GB" sz="1900" dirty="0">
                <a:solidFill>
                  <a:prstClr val="black"/>
                </a:solidFill>
                <a:latin typeface="Arial" panose="020B0604020202020204" pitchFamily="34" charset="0"/>
                <a:cs typeface="Arial" panose="020B0604020202020204" pitchFamily="34" charset="0"/>
              </a:rPr>
            </a:br>
            <a:r>
              <a:rPr lang="en-GB" sz="19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___________________________________________________________________________________________________________________________________________________</a:t>
            </a:r>
          </a:p>
          <a:p>
            <a:pPr marL="228600" indent="-228600">
              <a:buFont typeface="+mj-lt"/>
              <a:buAutoNum type="arabicPeriod"/>
            </a:pPr>
            <a:endParaRPr lang="en-GB" sz="1900" dirty="0">
              <a:solidFill>
                <a:prstClr val="black"/>
              </a:solidFill>
              <a:latin typeface="Arial" panose="020B0604020202020204" pitchFamily="34" charset="0"/>
              <a:cs typeface="Arial" panose="020B0604020202020204" pitchFamily="34" charset="0"/>
            </a:endParaRPr>
          </a:p>
          <a:p>
            <a:pPr marL="228600" indent="-228600">
              <a:buFont typeface="+mj-lt"/>
              <a:buAutoNum type="arabicPeriod"/>
            </a:pPr>
            <a:endParaRPr lang="en-GB" sz="1900" dirty="0">
              <a:solidFill>
                <a:prstClr val="black"/>
              </a:solidFill>
              <a:latin typeface="Arial" panose="020B0604020202020204" pitchFamily="34" charset="0"/>
              <a:cs typeface="Arial" panose="020B0604020202020204" pitchFamily="34" charset="0"/>
            </a:endParaRPr>
          </a:p>
          <a:p>
            <a:pPr marL="228600" indent="-228600">
              <a:buFont typeface="+mj-lt"/>
              <a:buAutoNum type="arabicPeriod"/>
            </a:pPr>
            <a:endParaRPr lang="en-GB" sz="1900" dirty="0">
              <a:solidFill>
                <a:prstClr val="black"/>
              </a:solidFill>
              <a:latin typeface="Arial" panose="020B0604020202020204" pitchFamily="34" charset="0"/>
              <a:cs typeface="Arial" panose="020B0604020202020204" pitchFamily="34" charset="0"/>
            </a:endParaRPr>
          </a:p>
          <a:p>
            <a:pPr marL="228600" indent="-228600">
              <a:buFont typeface="+mj-lt"/>
              <a:buAutoNum type="arabicPeriod"/>
            </a:pPr>
            <a:r>
              <a:rPr lang="en-GB" sz="1900" dirty="0">
                <a:solidFill>
                  <a:prstClr val="black"/>
                </a:solidFill>
                <a:latin typeface="Arial" panose="020B0604020202020204" pitchFamily="34" charset="0"/>
                <a:cs typeface="Arial" panose="020B0604020202020204" pitchFamily="34" charset="0"/>
              </a:rPr>
              <a:t>What can we do to stop germs spreading from person to person?</a:t>
            </a:r>
            <a:br>
              <a:rPr lang="en-GB" sz="1900" dirty="0">
                <a:solidFill>
                  <a:prstClr val="black"/>
                </a:solidFill>
                <a:latin typeface="Arial" panose="020B0604020202020204" pitchFamily="34" charset="0"/>
                <a:cs typeface="Arial" panose="020B0604020202020204" pitchFamily="34" charset="0"/>
              </a:rPr>
            </a:br>
            <a:r>
              <a:rPr lang="en-GB" sz="19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a:t>
            </a:r>
          </a:p>
        </p:txBody>
      </p:sp>
      <p:sp>
        <p:nvSpPr>
          <p:cNvPr id="3" name="Footer Placeholder 2">
            <a:extLst>
              <a:ext uri="{FF2B5EF4-FFF2-40B4-BE49-F238E27FC236}">
                <a16:creationId xmlns:a16="http://schemas.microsoft.com/office/drawing/2014/main" id="{9E8E55C0-142D-4EC8-A283-D5EA5235C6EE}"/>
              </a:ext>
            </a:extLst>
          </p:cNvPr>
          <p:cNvSpPr>
            <a:spLocks noGrp="1"/>
          </p:cNvSpPr>
          <p:nvPr>
            <p:ph type="ftr" sz="quarter" idx="11"/>
          </p:nvPr>
        </p:nvSpPr>
        <p:spPr/>
        <p:txBody>
          <a:bodyPr/>
          <a:lstStyle/>
          <a:p>
            <a:r>
              <a:rPr lang="en-GB" dirty="0"/>
              <a:t>e-Bug.eu</a:t>
            </a:r>
          </a:p>
        </p:txBody>
      </p:sp>
    </p:spTree>
    <p:extLst>
      <p:ext uri="{BB962C8B-B14F-4D97-AF65-F5344CB8AC3E}">
        <p14:creationId xmlns:p14="http://schemas.microsoft.com/office/powerpoint/2010/main" val="31226515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23">
            <a:extLst>
              <a:ext uri="{FF2B5EF4-FFF2-40B4-BE49-F238E27FC236}">
                <a16:creationId xmlns:a16="http://schemas.microsoft.com/office/drawing/2014/main" id="{6C4CF56C-77DB-412E-9CA8-37FDCF396764}"/>
              </a:ext>
              <a:ext uri="{C183D7F6-B498-43B3-948B-1728B52AA6E4}">
                <adec:decorative xmlns:adec="http://schemas.microsoft.com/office/drawing/2017/decorative" val="0"/>
              </a:ext>
            </a:extLst>
          </p:cNvPr>
          <p:cNvSpPr txBox="1">
            <a:spLocks noGrp="1"/>
          </p:cNvSpPr>
          <p:nvPr>
            <p:ph type="title" idx="4294967295"/>
          </p:nvPr>
        </p:nvSpPr>
        <p:spPr>
          <a:xfrm>
            <a:off x="796043" y="-707886"/>
            <a:ext cx="815626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srgbClr val="302564"/>
                </a:solidFill>
                <a:effectLst/>
                <a:uLnTx/>
                <a:uFillTx/>
              </a:rPr>
              <a:t>Super Sneezes Observations – Answers</a:t>
            </a:r>
            <a:endParaRPr kumimoji="0" lang="en-GB"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9" name="Title 23">
            <a:extLst>
              <a:ext uri="{FF2B5EF4-FFF2-40B4-BE49-F238E27FC236}">
                <a16:creationId xmlns:a16="http://schemas.microsoft.com/office/drawing/2014/main" id="{7E9F9C3C-F71A-4C56-931D-D20551FB7C4D}"/>
              </a:ext>
            </a:extLst>
          </p:cNvPr>
          <p:cNvSpPr txBox="1">
            <a:spLocks/>
          </p:cNvSpPr>
          <p:nvPr/>
        </p:nvSpPr>
        <p:spPr>
          <a:xfrm>
            <a:off x="315378" y="341977"/>
            <a:ext cx="3086100" cy="193899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defTabSz="457200">
              <a:lnSpc>
                <a:spcPct val="100000"/>
              </a:lnSpc>
              <a:spcBef>
                <a:spcPts val="0"/>
              </a:spcBef>
              <a:defRPr/>
            </a:pPr>
            <a:r>
              <a:rPr lang="en-GB" b="1">
                <a:solidFill>
                  <a:srgbClr val="302564"/>
                </a:solidFill>
              </a:rPr>
              <a:t>Super Sneezes - Answers</a:t>
            </a:r>
            <a:endParaRPr lang="en-GB" dirty="0">
              <a:latin typeface="+mn-lt"/>
              <a:ea typeface="+mn-ea"/>
              <a:cs typeface="+mn-cs"/>
            </a:endParaRPr>
          </a:p>
        </p:txBody>
      </p:sp>
      <p:sp>
        <p:nvSpPr>
          <p:cNvPr id="27" name="Rectangle: Rounded Corners 26">
            <a:extLst>
              <a:ext uri="{FF2B5EF4-FFF2-40B4-BE49-F238E27FC236}">
                <a16:creationId xmlns:a16="http://schemas.microsoft.com/office/drawing/2014/main" id="{30EC45E6-89C2-4663-824B-BF06D1F75487}"/>
              </a:ext>
              <a:ext uri="{C183D7F6-B498-43B3-948B-1728B52AA6E4}">
                <adec:decorative xmlns:adec="http://schemas.microsoft.com/office/drawing/2017/decorative" val="1"/>
              </a:ext>
            </a:extLst>
          </p:cNvPr>
          <p:cNvSpPr/>
          <p:nvPr/>
        </p:nvSpPr>
        <p:spPr>
          <a:xfrm>
            <a:off x="3401478" y="341977"/>
            <a:ext cx="5598235" cy="6073191"/>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28" name="Oval 27">
            <a:extLst>
              <a:ext uri="{FF2B5EF4-FFF2-40B4-BE49-F238E27FC236}">
                <a16:creationId xmlns:a16="http://schemas.microsoft.com/office/drawing/2014/main" id="{24110E24-5177-4A52-8EE0-B95FB90D9FB0}"/>
              </a:ext>
              <a:ext uri="{C183D7F6-B498-43B3-948B-1728B52AA6E4}">
                <adec:decorative xmlns:adec="http://schemas.microsoft.com/office/drawing/2017/decorative" val="1"/>
              </a:ext>
            </a:extLst>
          </p:cNvPr>
          <p:cNvSpPr/>
          <p:nvPr/>
        </p:nvSpPr>
        <p:spPr>
          <a:xfrm>
            <a:off x="8526987" y="181310"/>
            <a:ext cx="563212" cy="563212"/>
          </a:xfrm>
          <a:prstGeom prst="ellipse">
            <a:avLst/>
          </a:prstGeom>
          <a:solidFill>
            <a:sysClr val="window" lastClr="FFFFFF"/>
          </a:solidFill>
          <a:ln w="38100" cap="flat" cmpd="sng" algn="ctr">
            <a:solidFill>
              <a:srgbClr val="1DB28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29" name="Picture 28">
            <a:extLst>
              <a:ext uri="{FF2B5EF4-FFF2-40B4-BE49-F238E27FC236}">
                <a16:creationId xmlns:a16="http://schemas.microsoft.com/office/drawing/2014/main" id="{3695A8D6-E404-436C-80B0-7B6A7C64743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74389" y="199625"/>
            <a:ext cx="480665" cy="525083"/>
          </a:xfrm>
          <a:prstGeom prst="rect">
            <a:avLst/>
          </a:prstGeom>
        </p:spPr>
      </p:pic>
      <p:sp>
        <p:nvSpPr>
          <p:cNvPr id="30" name="Arrow: Right 29">
            <a:extLst>
              <a:ext uri="{FF2B5EF4-FFF2-40B4-BE49-F238E27FC236}">
                <a16:creationId xmlns:a16="http://schemas.microsoft.com/office/drawing/2014/main" id="{30316DEB-E470-4D78-BE72-62E1F1C78D4B}"/>
              </a:ext>
            </a:extLst>
          </p:cNvPr>
          <p:cNvSpPr/>
          <p:nvPr/>
        </p:nvSpPr>
        <p:spPr>
          <a:xfrm>
            <a:off x="279315" y="3638151"/>
            <a:ext cx="3086099" cy="1343025"/>
          </a:xfrm>
          <a:prstGeom prst="rightArrow">
            <a:avLst/>
          </a:prstGeom>
          <a:solidFill>
            <a:srgbClr val="12B3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dirty="0">
                <a:solidFill>
                  <a:srgbClr val="302564"/>
                </a:solidFill>
              </a:rPr>
              <a:t>Your Observations</a:t>
            </a:r>
          </a:p>
        </p:txBody>
      </p:sp>
      <p:sp>
        <p:nvSpPr>
          <p:cNvPr id="26" name="TextBox 25" descr="My Observations&#10;How far did your sneeze travel &#10;">
            <a:extLst>
              <a:ext uri="{FF2B5EF4-FFF2-40B4-BE49-F238E27FC236}">
                <a16:creationId xmlns:a16="http://schemas.microsoft.com/office/drawing/2014/main" id="{152791C4-6F31-44A9-8E17-527B5D13D57C}"/>
              </a:ext>
            </a:extLst>
          </p:cNvPr>
          <p:cNvSpPr txBox="1"/>
          <p:nvPr/>
        </p:nvSpPr>
        <p:spPr>
          <a:xfrm>
            <a:off x="3686956" y="555383"/>
            <a:ext cx="3990194" cy="1554272"/>
          </a:xfrm>
          <a:prstGeom prst="rect">
            <a:avLst/>
          </a:prstGeom>
          <a:noFill/>
        </p:spPr>
        <p:txBody>
          <a:bodyPr wrap="square" rtlCol="0">
            <a:spAutoFit/>
          </a:bodyPr>
          <a:lstStyle/>
          <a:p>
            <a:r>
              <a:rPr lang="en-GB" sz="3500" dirty="0">
                <a:solidFill>
                  <a:prstClr val="black"/>
                </a:solidFill>
                <a:latin typeface="Arial" panose="020B0604020202020204" pitchFamily="34" charset="0"/>
                <a:cs typeface="Arial" panose="020B0604020202020204" pitchFamily="34" charset="0"/>
              </a:rPr>
              <a:t>My Observations</a:t>
            </a:r>
          </a:p>
          <a:p>
            <a:r>
              <a:rPr lang="en-GB" sz="3000" dirty="0">
                <a:solidFill>
                  <a:prstClr val="black"/>
                </a:solidFill>
                <a:latin typeface="Arial" panose="020B0604020202020204" pitchFamily="34" charset="0"/>
                <a:cs typeface="Arial" panose="020B0604020202020204" pitchFamily="34" charset="0"/>
              </a:rPr>
              <a:t>How far did your sneeze travel</a:t>
            </a:r>
          </a:p>
        </p:txBody>
      </p:sp>
      <p:sp>
        <p:nvSpPr>
          <p:cNvPr id="10" name="Footer Placeholder 2">
            <a:extLst>
              <a:ext uri="{FF2B5EF4-FFF2-40B4-BE49-F238E27FC236}">
                <a16:creationId xmlns:a16="http://schemas.microsoft.com/office/drawing/2014/main" id="{D005829B-147E-409E-9DE7-7FC05014012E}"/>
              </a:ext>
            </a:extLst>
          </p:cNvPr>
          <p:cNvSpPr>
            <a:spLocks noGrp="1"/>
          </p:cNvSpPr>
          <p:nvPr>
            <p:ph type="ftr" sz="quarter" idx="11"/>
          </p:nvPr>
        </p:nvSpPr>
        <p:spPr>
          <a:xfrm>
            <a:off x="830831" y="6356351"/>
            <a:ext cx="3086100" cy="365125"/>
          </a:xfrm>
        </p:spPr>
        <p:txBody>
          <a:bodyPr/>
          <a:lstStyle/>
          <a:p>
            <a:r>
              <a:rPr lang="en-GB" dirty="0"/>
              <a:t>e-Bug.eu</a:t>
            </a:r>
          </a:p>
        </p:txBody>
      </p:sp>
      <p:graphicFrame>
        <p:nvGraphicFramePr>
          <p:cNvPr id="2" name="Table 2">
            <a:extLst>
              <a:ext uri="{FF2B5EF4-FFF2-40B4-BE49-F238E27FC236}">
                <a16:creationId xmlns:a16="http://schemas.microsoft.com/office/drawing/2014/main" id="{7EB36079-4E85-4B35-9E92-9B163C345A8F}"/>
              </a:ext>
            </a:extLst>
          </p:cNvPr>
          <p:cNvGraphicFramePr>
            <a:graphicFrameLocks noGrp="1"/>
          </p:cNvGraphicFramePr>
          <p:nvPr>
            <p:extLst>
              <p:ext uri="{D42A27DB-BD31-4B8C-83A1-F6EECF244321}">
                <p14:modId xmlns:p14="http://schemas.microsoft.com/office/powerpoint/2010/main" val="763715304"/>
              </p:ext>
            </p:extLst>
          </p:nvPr>
        </p:nvGraphicFramePr>
        <p:xfrm>
          <a:off x="3506218" y="2323061"/>
          <a:ext cx="5340433" cy="3931920"/>
        </p:xfrm>
        <a:graphic>
          <a:graphicData uri="http://schemas.openxmlformats.org/drawingml/2006/table">
            <a:tbl>
              <a:tblPr firstRow="1" bandRow="1">
                <a:tableStyleId>{2D5ABB26-0587-4C30-8999-92F81FD0307C}</a:tableStyleId>
              </a:tblPr>
              <a:tblGrid>
                <a:gridCol w="762919">
                  <a:extLst>
                    <a:ext uri="{9D8B030D-6E8A-4147-A177-3AD203B41FA5}">
                      <a16:colId xmlns:a16="http://schemas.microsoft.com/office/drawing/2014/main" val="2059752097"/>
                    </a:ext>
                  </a:extLst>
                </a:gridCol>
                <a:gridCol w="762919">
                  <a:extLst>
                    <a:ext uri="{9D8B030D-6E8A-4147-A177-3AD203B41FA5}">
                      <a16:colId xmlns:a16="http://schemas.microsoft.com/office/drawing/2014/main" val="2811150728"/>
                    </a:ext>
                  </a:extLst>
                </a:gridCol>
                <a:gridCol w="762919">
                  <a:extLst>
                    <a:ext uri="{9D8B030D-6E8A-4147-A177-3AD203B41FA5}">
                      <a16:colId xmlns:a16="http://schemas.microsoft.com/office/drawing/2014/main" val="3033190173"/>
                    </a:ext>
                  </a:extLst>
                </a:gridCol>
                <a:gridCol w="762919">
                  <a:extLst>
                    <a:ext uri="{9D8B030D-6E8A-4147-A177-3AD203B41FA5}">
                      <a16:colId xmlns:a16="http://schemas.microsoft.com/office/drawing/2014/main" val="2926647125"/>
                    </a:ext>
                  </a:extLst>
                </a:gridCol>
                <a:gridCol w="762919">
                  <a:extLst>
                    <a:ext uri="{9D8B030D-6E8A-4147-A177-3AD203B41FA5}">
                      <a16:colId xmlns:a16="http://schemas.microsoft.com/office/drawing/2014/main" val="2632814724"/>
                    </a:ext>
                  </a:extLst>
                </a:gridCol>
                <a:gridCol w="762919">
                  <a:extLst>
                    <a:ext uri="{9D8B030D-6E8A-4147-A177-3AD203B41FA5}">
                      <a16:colId xmlns:a16="http://schemas.microsoft.com/office/drawing/2014/main" val="3400899459"/>
                    </a:ext>
                  </a:extLst>
                </a:gridCol>
                <a:gridCol w="762919">
                  <a:extLst>
                    <a:ext uri="{9D8B030D-6E8A-4147-A177-3AD203B41FA5}">
                      <a16:colId xmlns:a16="http://schemas.microsoft.com/office/drawing/2014/main" val="2650536951"/>
                    </a:ext>
                  </a:extLst>
                </a:gridCol>
              </a:tblGrid>
              <a:tr h="370840">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l"/>
                      <a:endParaRPr lang="en-GB" sz="1200" b="0" dirty="0">
                        <a:solidFill>
                          <a:srgbClr val="000000"/>
                        </a:solidFill>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200" b="0" dirty="0">
                          <a:solidFill>
                            <a:srgbClr val="000000"/>
                          </a:solidFill>
                          <a:latin typeface="Arial" panose="020B0604020202020204" pitchFamily="34" charset="0"/>
                          <a:cs typeface="Arial" panose="020B0604020202020204" pitchFamily="34" charset="0"/>
                        </a:rPr>
                        <a:t>Student 1</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200" b="0" dirty="0">
                          <a:solidFill>
                            <a:srgbClr val="000000"/>
                          </a:solidFill>
                          <a:latin typeface="Arial" panose="020B0604020202020204" pitchFamily="34" charset="0"/>
                          <a:cs typeface="Arial" panose="020B0604020202020204" pitchFamily="34" charset="0"/>
                        </a:rPr>
                        <a:t>Student 2</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200" b="0" dirty="0">
                          <a:solidFill>
                            <a:srgbClr val="000000"/>
                          </a:solidFill>
                          <a:latin typeface="Arial" panose="020B0604020202020204" pitchFamily="34" charset="0"/>
                          <a:cs typeface="Arial" panose="020B0604020202020204" pitchFamily="34" charset="0"/>
                        </a:rPr>
                        <a:t>Student 3</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200" b="0">
                          <a:solidFill>
                            <a:srgbClr val="000000"/>
                          </a:solidFill>
                          <a:latin typeface="Arial" panose="020B0604020202020204" pitchFamily="34" charset="0"/>
                          <a:cs typeface="Arial" panose="020B0604020202020204" pitchFamily="34" charset="0"/>
                        </a:rPr>
                        <a:t>Student 4</a:t>
                      </a:r>
                      <a:endParaRPr lang="en-GB" sz="1200" b="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l"/>
                      <a:r>
                        <a:rPr lang="en-GB" sz="1200" b="0">
                          <a:solidFill>
                            <a:srgbClr val="000000"/>
                          </a:solidFill>
                          <a:latin typeface="Arial" panose="020B0604020202020204" pitchFamily="34" charset="0"/>
                          <a:cs typeface="Arial" panose="020B0604020202020204" pitchFamily="34" charset="0"/>
                        </a:rPr>
                        <a:t>Student 5</a:t>
                      </a:r>
                      <a:endParaRPr lang="en-GB" sz="1200" b="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93903638"/>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200" dirty="0">
                          <a:solidFill>
                            <a:srgbClr val="000000"/>
                          </a:solidFill>
                          <a:latin typeface="Arial" panose="020B0604020202020204" pitchFamily="34" charset="0"/>
                          <a:cs typeface="Arial" panose="020B0604020202020204" pitchFamily="34" charset="0"/>
                        </a:rPr>
                        <a:t>Sneeze</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GB" sz="1200" dirty="0">
                          <a:solidFill>
                            <a:srgbClr val="000000"/>
                          </a:solidFill>
                          <a:latin typeface="Arial" panose="020B0604020202020204" pitchFamily="34" charset="0"/>
                          <a:cs typeface="Arial" panose="020B0604020202020204" pitchFamily="34" charset="0"/>
                        </a:rPr>
                        <a:t>Length (cm)</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24676525"/>
                  </a:ext>
                </a:extLst>
              </a:tr>
              <a:tr h="370840">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200" dirty="0">
                          <a:solidFill>
                            <a:srgbClr val="000000"/>
                          </a:solidFill>
                          <a:latin typeface="Arial" panose="020B0604020202020204" pitchFamily="34" charset="0"/>
                          <a:cs typeface="Arial" panose="020B0604020202020204" pitchFamily="34" charset="0"/>
                        </a:rPr>
                        <a:t>Width (cm)</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8156622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000000"/>
                          </a:solidFill>
                          <a:latin typeface="Arial" panose="020B0604020202020204" pitchFamily="34" charset="0"/>
                          <a:cs typeface="Arial" panose="020B0604020202020204" pitchFamily="34" charset="0"/>
                        </a:rPr>
                        <a:t>Sneeze with hand</a:t>
                      </a:r>
                    </a:p>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GB" sz="1200" dirty="0">
                          <a:solidFill>
                            <a:srgbClr val="000000"/>
                          </a:solidFill>
                          <a:latin typeface="Arial" panose="020B0604020202020204" pitchFamily="34" charset="0"/>
                          <a:cs typeface="Arial" panose="020B0604020202020204" pitchFamily="34" charset="0"/>
                        </a:rPr>
                        <a:t>Length (cm)</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38195468"/>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200" dirty="0">
                          <a:solidFill>
                            <a:srgbClr val="000000"/>
                          </a:solidFill>
                          <a:latin typeface="Arial" panose="020B0604020202020204" pitchFamily="34" charset="0"/>
                          <a:cs typeface="Arial" panose="020B0604020202020204" pitchFamily="34" charset="0"/>
                        </a:rPr>
                        <a:t>Width (cm)</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2260126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000000"/>
                          </a:solidFill>
                          <a:latin typeface="Arial" panose="020B0604020202020204" pitchFamily="34" charset="0"/>
                          <a:cs typeface="Arial" panose="020B0604020202020204" pitchFamily="34" charset="0"/>
                        </a:rPr>
                        <a:t>Sneeze with tissue</a:t>
                      </a:r>
                    </a:p>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GB" sz="1200" dirty="0">
                          <a:solidFill>
                            <a:srgbClr val="000000"/>
                          </a:solidFill>
                          <a:latin typeface="Arial" panose="020B0604020202020204" pitchFamily="34" charset="0"/>
                          <a:cs typeface="Arial" panose="020B0604020202020204" pitchFamily="34" charset="0"/>
                        </a:rPr>
                        <a:t>Length (cm)</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65031365"/>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200" dirty="0">
                          <a:solidFill>
                            <a:srgbClr val="000000"/>
                          </a:solidFill>
                          <a:latin typeface="Arial" panose="020B0604020202020204" pitchFamily="34" charset="0"/>
                          <a:cs typeface="Arial" panose="020B0604020202020204" pitchFamily="34" charset="0"/>
                        </a:rPr>
                        <a:t>Width (cm)</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4392772"/>
                  </a:ext>
                </a:extLst>
              </a:tr>
            </a:tbl>
          </a:graphicData>
        </a:graphic>
      </p:graphicFrame>
    </p:spTree>
    <p:extLst>
      <p:ext uri="{BB962C8B-B14F-4D97-AF65-F5344CB8AC3E}">
        <p14:creationId xmlns:p14="http://schemas.microsoft.com/office/powerpoint/2010/main" val="1095130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1E3A7DB-B36C-45D5-B76B-C81DC1CEB7E7}"/>
              </a:ext>
              <a:ext uri="{C183D7F6-B498-43B3-948B-1728B52AA6E4}">
                <adec:decorative xmlns:adec="http://schemas.microsoft.com/office/drawing/2017/decorative" val="0"/>
              </a:ext>
            </a:extLst>
          </p:cNvPr>
          <p:cNvSpPr txBox="1">
            <a:spLocks noGrp="1"/>
          </p:cNvSpPr>
          <p:nvPr>
            <p:ph type="title" idx="4294967295"/>
          </p:nvPr>
        </p:nvSpPr>
        <p:spPr>
          <a:xfrm>
            <a:off x="200722" y="-624885"/>
            <a:ext cx="8831766"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srgbClr val="302564"/>
                </a:solidFill>
                <a:effectLst/>
                <a:uLnTx/>
                <a:uFillTx/>
              </a:rPr>
              <a:t>Super Sneezes Questions – Answers</a:t>
            </a:r>
            <a:endParaRPr kumimoji="0" lang="en-GB"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17" name="Title 4">
            <a:extLst>
              <a:ext uri="{FF2B5EF4-FFF2-40B4-BE49-F238E27FC236}">
                <a16:creationId xmlns:a16="http://schemas.microsoft.com/office/drawing/2014/main" id="{E22406E7-5838-4F04-AD02-767FF82CE1DB}"/>
              </a:ext>
            </a:extLst>
          </p:cNvPr>
          <p:cNvSpPr txBox="1">
            <a:spLocks/>
          </p:cNvSpPr>
          <p:nvPr/>
        </p:nvSpPr>
        <p:spPr>
          <a:xfrm>
            <a:off x="631079" y="233758"/>
            <a:ext cx="7881841" cy="6309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defTabSz="457200">
              <a:lnSpc>
                <a:spcPct val="100000"/>
              </a:lnSpc>
              <a:spcBef>
                <a:spcPts val="0"/>
              </a:spcBef>
              <a:defRPr/>
            </a:pPr>
            <a:r>
              <a:rPr lang="en-GB" sz="3500" b="1" dirty="0">
                <a:solidFill>
                  <a:srgbClr val="302564"/>
                </a:solidFill>
              </a:rPr>
              <a:t>Super Sneezes - Answers</a:t>
            </a:r>
            <a:endParaRPr lang="en-GB" sz="3500" dirty="0">
              <a:latin typeface="+mn-lt"/>
              <a:ea typeface="+mn-ea"/>
              <a:cs typeface="+mn-cs"/>
            </a:endParaRPr>
          </a:p>
        </p:txBody>
      </p:sp>
      <p:sp>
        <p:nvSpPr>
          <p:cNvPr id="7" name="Rectangle: Rounded Corners 6">
            <a:extLst>
              <a:ext uri="{FF2B5EF4-FFF2-40B4-BE49-F238E27FC236}">
                <a16:creationId xmlns:a16="http://schemas.microsoft.com/office/drawing/2014/main" id="{9B243C77-7BC3-442E-B89C-0ED7941469AB}"/>
              </a:ext>
              <a:ext uri="{C183D7F6-B498-43B3-948B-1728B52AA6E4}">
                <adec:decorative xmlns:adec="http://schemas.microsoft.com/office/drawing/2017/decorative" val="1"/>
              </a:ext>
            </a:extLst>
          </p:cNvPr>
          <p:cNvSpPr/>
          <p:nvPr/>
        </p:nvSpPr>
        <p:spPr>
          <a:xfrm>
            <a:off x="730235" y="1055010"/>
            <a:ext cx="7460142" cy="5253715"/>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1730DD59-FCA3-453D-A4A4-5923826F07A2}"/>
              </a:ext>
              <a:ext uri="{C183D7F6-B498-43B3-948B-1728B52AA6E4}">
                <adec:decorative xmlns:adec="http://schemas.microsoft.com/office/drawing/2017/decorative" val="1"/>
              </a:ext>
            </a:extLst>
          </p:cNvPr>
          <p:cNvSpPr/>
          <p:nvPr/>
        </p:nvSpPr>
        <p:spPr>
          <a:xfrm>
            <a:off x="7621656" y="817117"/>
            <a:ext cx="676015" cy="624240"/>
          </a:xfrm>
          <a:prstGeom prst="ellipse">
            <a:avLst/>
          </a:prstGeom>
          <a:solidFill>
            <a:sysClr val="window" lastClr="FFFFFF"/>
          </a:solidFill>
          <a:ln w="38100" cap="flat" cmpd="sng" algn="ctr">
            <a:solidFill>
              <a:srgbClr val="1DB28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A83BCEC3-1F32-46CB-AD80-70D24F1BD402}"/>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1654" y="834965"/>
            <a:ext cx="639447" cy="624241"/>
          </a:xfrm>
          <a:prstGeom prst="rect">
            <a:avLst/>
          </a:prstGeom>
        </p:spPr>
      </p:pic>
      <p:sp>
        <p:nvSpPr>
          <p:cNvPr id="10" name="TextBox 9" descr="What do you think will happen when you put the hand over the mouth to sneeze? Make a prediction.&#10;_________________________________________________________&#10;What do you think will happen when you put the tissue over the mouth to sneeze? Make a prediction.&#10;_________________________________________________________&#10;">
            <a:extLst>
              <a:ext uri="{FF2B5EF4-FFF2-40B4-BE49-F238E27FC236}">
                <a16:creationId xmlns:a16="http://schemas.microsoft.com/office/drawing/2014/main" id="{4084C02A-59B2-45E7-B0F1-CCD82249FBAC}"/>
              </a:ext>
            </a:extLst>
          </p:cNvPr>
          <p:cNvSpPr txBox="1"/>
          <p:nvPr/>
        </p:nvSpPr>
        <p:spPr>
          <a:xfrm>
            <a:off x="824009" y="1218949"/>
            <a:ext cx="7099929" cy="2269548"/>
          </a:xfrm>
          <a:prstGeom prst="rect">
            <a:avLst/>
          </a:prstGeom>
          <a:noFill/>
        </p:spPr>
        <p:txBody>
          <a:bodyPr wrap="square" rtlCol="0">
            <a:spAutoFit/>
          </a:bodyPr>
          <a:lstStyle/>
          <a:p>
            <a:pPr marL="342900" indent="-342900">
              <a:buFont typeface="+mj-lt"/>
              <a:buAutoNum type="arabicPeriod"/>
            </a:pPr>
            <a:r>
              <a:rPr lang="en-GB" sz="1500" dirty="0">
                <a:solidFill>
                  <a:prstClr val="black"/>
                </a:solidFill>
                <a:latin typeface="Arial" panose="020B0604020202020204" pitchFamily="34" charset="0"/>
                <a:cs typeface="Arial" panose="020B0604020202020204" pitchFamily="34" charset="0"/>
              </a:rPr>
              <a:t>What do you think will happen when you put the hand over the mouth to sneeze? Make a prediction.</a:t>
            </a:r>
            <a:br>
              <a:rPr lang="en-GB" sz="1500" dirty="0">
                <a:solidFill>
                  <a:prstClr val="black"/>
                </a:solidFill>
                <a:latin typeface="Arial" panose="020B0604020202020204" pitchFamily="34" charset="0"/>
                <a:cs typeface="Arial" panose="020B0604020202020204" pitchFamily="34" charset="0"/>
              </a:rPr>
            </a:br>
            <a:r>
              <a:rPr lang="en-GB" sz="15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__________________________________________________________________________________________________________________________</a:t>
            </a:r>
          </a:p>
          <a:p>
            <a:pPr marL="342900" indent="-342900">
              <a:buFont typeface="+mj-lt"/>
              <a:buAutoNum type="arabicPeriod"/>
            </a:pPr>
            <a:endParaRPr lang="en-GB" sz="1500" dirty="0">
              <a:solidFill>
                <a:prstClr val="black"/>
              </a:solidFill>
              <a:latin typeface="Arial" panose="020B0604020202020204" pitchFamily="34" charset="0"/>
              <a:cs typeface="Arial" panose="020B0604020202020204" pitchFamily="34" charset="0"/>
            </a:endParaRPr>
          </a:p>
          <a:p>
            <a:pPr marL="342900" indent="-342900">
              <a:buFont typeface="+mj-lt"/>
              <a:buAutoNum type="arabicPeriod"/>
            </a:pPr>
            <a:r>
              <a:rPr lang="en-GB" sz="1500" dirty="0">
                <a:solidFill>
                  <a:prstClr val="black"/>
                </a:solidFill>
                <a:latin typeface="Arial" panose="020B0604020202020204" pitchFamily="34" charset="0"/>
                <a:cs typeface="Arial" panose="020B0604020202020204" pitchFamily="34" charset="0"/>
              </a:rPr>
              <a:t>What do you think will happen when you put the tissue over the mouth to sneeze? Make a prediction.</a:t>
            </a:r>
            <a:br>
              <a:rPr lang="en-GB" sz="1500" dirty="0">
                <a:solidFill>
                  <a:prstClr val="black"/>
                </a:solidFill>
                <a:latin typeface="Arial" panose="020B0604020202020204" pitchFamily="34" charset="0"/>
                <a:cs typeface="Arial" panose="020B0604020202020204" pitchFamily="34" charset="0"/>
              </a:rPr>
            </a:br>
            <a:r>
              <a:rPr lang="en-GB" sz="15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__________________________________________________________________________________________________________________________</a:t>
            </a:r>
          </a:p>
        </p:txBody>
      </p:sp>
      <p:sp>
        <p:nvSpPr>
          <p:cNvPr id="12" name="TextBox 11">
            <a:extLst>
              <a:ext uri="{FF2B5EF4-FFF2-40B4-BE49-F238E27FC236}">
                <a16:creationId xmlns:a16="http://schemas.microsoft.com/office/drawing/2014/main" id="{E766A822-22CE-481B-BBBB-FD9BE053DD15}"/>
              </a:ext>
            </a:extLst>
          </p:cNvPr>
          <p:cNvSpPr txBox="1"/>
          <p:nvPr/>
        </p:nvSpPr>
        <p:spPr>
          <a:xfrm>
            <a:off x="1220062" y="1676126"/>
            <a:ext cx="6571388" cy="553998"/>
          </a:xfrm>
          <a:prstGeom prst="rect">
            <a:avLst/>
          </a:prstGeom>
          <a:noFill/>
        </p:spPr>
        <p:txBody>
          <a:bodyPr wrap="square" rtlCol="0">
            <a:spAutoFit/>
          </a:bodyPr>
          <a:lstStyle/>
          <a:p>
            <a:pPr algn="just"/>
            <a:r>
              <a:rPr lang="en-GB" sz="1500" b="1" dirty="0">
                <a:solidFill>
                  <a:schemeClr val="accent6">
                    <a:lumMod val="75000"/>
                  </a:schemeClr>
                </a:solidFill>
                <a:latin typeface="Arial" panose="020B0604020202020204" pitchFamily="34" charset="0"/>
                <a:cs typeface="Arial" panose="020B0604020202020204" pitchFamily="34" charset="0"/>
              </a:rPr>
              <a:t>The sneeze travelled less far than when uncovered and reached fewer people. </a:t>
            </a:r>
          </a:p>
        </p:txBody>
      </p:sp>
      <p:sp>
        <p:nvSpPr>
          <p:cNvPr id="14" name="TextBox 13">
            <a:extLst>
              <a:ext uri="{FF2B5EF4-FFF2-40B4-BE49-F238E27FC236}">
                <a16:creationId xmlns:a16="http://schemas.microsoft.com/office/drawing/2014/main" id="{6B435053-4766-4BAA-84CC-2065F982882E}"/>
              </a:ext>
            </a:extLst>
          </p:cNvPr>
          <p:cNvSpPr txBox="1"/>
          <p:nvPr/>
        </p:nvSpPr>
        <p:spPr>
          <a:xfrm>
            <a:off x="1174612" y="2833048"/>
            <a:ext cx="6571388" cy="553998"/>
          </a:xfrm>
          <a:prstGeom prst="rect">
            <a:avLst/>
          </a:prstGeom>
          <a:noFill/>
        </p:spPr>
        <p:txBody>
          <a:bodyPr wrap="square" rtlCol="0">
            <a:spAutoFit/>
          </a:bodyPr>
          <a:lstStyle/>
          <a:p>
            <a:pPr algn="just"/>
            <a:r>
              <a:rPr lang="en-GB" sz="1500" b="1" dirty="0">
                <a:solidFill>
                  <a:schemeClr val="accent6">
                    <a:lumMod val="75000"/>
                  </a:schemeClr>
                </a:solidFill>
                <a:latin typeface="Arial" panose="020B0604020202020204" pitchFamily="34" charset="0"/>
                <a:cs typeface="Arial" panose="020B0604020202020204" pitchFamily="34" charset="0"/>
              </a:rPr>
              <a:t>The sneeze travelled less far than when uncovered or cover by hand and reached fewer people. </a:t>
            </a:r>
          </a:p>
        </p:txBody>
      </p:sp>
      <p:sp>
        <p:nvSpPr>
          <p:cNvPr id="11" name="TextBox 10" descr=" What actually happened when the hand was over the mouth to sneeze? (Where and how far did the sneeze travel?) &#10;&#10;What actually happened when the tissue was over the mouth to sneeze? (Where and how far did the sneeze travel?) &#10;&#10;Conclusions&#10;&#10;Why is hand hygiene important after coughing and sneezing?&#10;&#10;&#10;What can we do to stop germs spreading from person to person?&#10;&#10;">
            <a:extLst>
              <a:ext uri="{FF2B5EF4-FFF2-40B4-BE49-F238E27FC236}">
                <a16:creationId xmlns:a16="http://schemas.microsoft.com/office/drawing/2014/main" id="{C9209FEC-9534-4AF9-B482-402FD49D8ED2}"/>
              </a:ext>
            </a:extLst>
          </p:cNvPr>
          <p:cNvSpPr txBox="1"/>
          <p:nvPr/>
        </p:nvSpPr>
        <p:spPr>
          <a:xfrm>
            <a:off x="821576" y="3526027"/>
            <a:ext cx="7099929" cy="2862321"/>
          </a:xfrm>
          <a:prstGeom prst="rect">
            <a:avLst/>
          </a:prstGeom>
          <a:noFill/>
        </p:spPr>
        <p:txBody>
          <a:bodyPr wrap="square" rtlCol="0">
            <a:spAutoFit/>
          </a:bodyPr>
          <a:lstStyle/>
          <a:p>
            <a:pPr marL="228600" indent="-228600">
              <a:buFont typeface="+mj-lt"/>
              <a:buAutoNum type="arabicPeriod" startAt="3"/>
            </a:pPr>
            <a:r>
              <a:rPr lang="en-GB" sz="1500" dirty="0">
                <a:solidFill>
                  <a:prstClr val="black"/>
                </a:solidFill>
                <a:latin typeface="Arial" panose="020B0604020202020204" pitchFamily="34" charset="0"/>
                <a:cs typeface="Arial" panose="020B0604020202020204" pitchFamily="34" charset="0"/>
              </a:rPr>
              <a:t> What actually happened when the hand was over the mouth to sneeze? (Where and how far did the sneeze travel?) __________________________________________________________________________________________________________________________________________________________________________________________</a:t>
            </a:r>
            <a:br>
              <a:rPr lang="en-GB" sz="1500" dirty="0">
                <a:solidFill>
                  <a:prstClr val="black"/>
                </a:solidFill>
                <a:latin typeface="Arial" panose="020B0604020202020204" pitchFamily="34" charset="0"/>
                <a:cs typeface="Arial" panose="020B0604020202020204" pitchFamily="34" charset="0"/>
              </a:rPr>
            </a:br>
            <a:endParaRPr lang="en-GB" sz="1500" dirty="0">
              <a:solidFill>
                <a:prstClr val="black"/>
              </a:solidFill>
              <a:latin typeface="Arial" panose="020B0604020202020204" pitchFamily="34" charset="0"/>
              <a:cs typeface="Arial" panose="020B0604020202020204" pitchFamily="34" charset="0"/>
            </a:endParaRPr>
          </a:p>
          <a:p>
            <a:pPr marL="228600" indent="-228600">
              <a:buFont typeface="+mj-lt"/>
              <a:buAutoNum type="arabicPeriod" startAt="3"/>
            </a:pPr>
            <a:r>
              <a:rPr lang="en-GB" sz="1500" dirty="0">
                <a:solidFill>
                  <a:prstClr val="black"/>
                </a:solidFill>
                <a:latin typeface="Arial" panose="020B0604020202020204" pitchFamily="34" charset="0"/>
                <a:cs typeface="Arial" panose="020B0604020202020204" pitchFamily="34" charset="0"/>
              </a:rPr>
              <a:t>What actually happened when the tissue was over the mouth to sneeze? (Where and how far did the sneeze travel?) __________________________________________________________________________________________________________________________________________________________________________________________</a:t>
            </a:r>
            <a:br>
              <a:rPr lang="en-GB" sz="1500" dirty="0">
                <a:solidFill>
                  <a:prstClr val="black"/>
                </a:solidFill>
                <a:latin typeface="Arial" panose="020B0604020202020204" pitchFamily="34" charset="0"/>
                <a:cs typeface="Arial" panose="020B0604020202020204" pitchFamily="34" charset="0"/>
              </a:rPr>
            </a:br>
            <a:endParaRPr lang="en-GB" sz="1500" dirty="0">
              <a:solidFill>
                <a:prstClr val="black"/>
              </a:solidFill>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55F04F2D-6827-4849-BEF2-D274DACB40D6}"/>
              </a:ext>
            </a:extLst>
          </p:cNvPr>
          <p:cNvSpPr txBox="1"/>
          <p:nvPr/>
        </p:nvSpPr>
        <p:spPr>
          <a:xfrm>
            <a:off x="1050403" y="3989305"/>
            <a:ext cx="6741047" cy="784830"/>
          </a:xfrm>
          <a:prstGeom prst="rect">
            <a:avLst/>
          </a:prstGeom>
          <a:noFill/>
        </p:spPr>
        <p:txBody>
          <a:bodyPr wrap="square" rtlCol="0">
            <a:spAutoFit/>
          </a:bodyPr>
          <a:lstStyle/>
          <a:p>
            <a:pPr algn="just"/>
            <a:r>
              <a:rPr lang="en-GB" sz="1500" b="1" dirty="0">
                <a:solidFill>
                  <a:schemeClr val="accent6">
                    <a:lumMod val="75000"/>
                  </a:schemeClr>
                </a:solidFill>
                <a:latin typeface="Arial" panose="020B0604020202020204" pitchFamily="34" charset="0"/>
                <a:cs typeface="Arial" panose="020B0604020202020204" pitchFamily="34" charset="0"/>
              </a:rPr>
              <a:t>The sneeze was mainly contained by the hand, which is now contaminated. The sneeze travelled less far than when uncovered and reached fewer people. </a:t>
            </a:r>
          </a:p>
        </p:txBody>
      </p:sp>
      <p:sp>
        <p:nvSpPr>
          <p:cNvPr id="16" name="TextBox 15">
            <a:extLst>
              <a:ext uri="{FF2B5EF4-FFF2-40B4-BE49-F238E27FC236}">
                <a16:creationId xmlns:a16="http://schemas.microsoft.com/office/drawing/2014/main" id="{9F50CD4A-4823-46A5-831D-802D23E8885D}"/>
              </a:ext>
            </a:extLst>
          </p:cNvPr>
          <p:cNvSpPr txBox="1"/>
          <p:nvPr/>
        </p:nvSpPr>
        <p:spPr>
          <a:xfrm>
            <a:off x="1010773" y="5339017"/>
            <a:ext cx="6837827" cy="784830"/>
          </a:xfrm>
          <a:prstGeom prst="rect">
            <a:avLst/>
          </a:prstGeom>
          <a:noFill/>
        </p:spPr>
        <p:txBody>
          <a:bodyPr wrap="square" rtlCol="0">
            <a:spAutoFit/>
          </a:bodyPr>
          <a:lstStyle/>
          <a:p>
            <a:pPr algn="just"/>
            <a:r>
              <a:rPr lang="en-GB" sz="1500" b="1" dirty="0">
                <a:solidFill>
                  <a:schemeClr val="accent6">
                    <a:lumMod val="75000"/>
                  </a:schemeClr>
                </a:solidFill>
                <a:latin typeface="Arial" panose="020B0604020202020204" pitchFamily="34" charset="0"/>
                <a:cs typeface="Arial" panose="020B0604020202020204" pitchFamily="34" charset="0"/>
              </a:rPr>
              <a:t>The sneeze was contained by the tissue. The sneeze travelled less far than when uncovered or covered by the hand and reached fewer people. The hand holding the tissue is contaminated. </a:t>
            </a:r>
          </a:p>
        </p:txBody>
      </p:sp>
      <p:sp>
        <p:nvSpPr>
          <p:cNvPr id="4" name="Footer Placeholder 3">
            <a:extLst>
              <a:ext uri="{FF2B5EF4-FFF2-40B4-BE49-F238E27FC236}">
                <a16:creationId xmlns:a16="http://schemas.microsoft.com/office/drawing/2014/main" id="{619D4F8C-B999-49E6-B021-5C489F5D4CD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169488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P spid="15" grpId="0"/>
      <p:bldP spid="1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7103403C-C706-406A-BC6E-B81C75237783}"/>
              </a:ext>
              <a:ext uri="{C183D7F6-B498-43B3-948B-1728B52AA6E4}">
                <adec:decorative xmlns:adec="http://schemas.microsoft.com/office/drawing/2017/decorative" val="0"/>
              </a:ext>
            </a:extLst>
          </p:cNvPr>
          <p:cNvSpPr txBox="1">
            <a:spLocks noGrp="1"/>
          </p:cNvSpPr>
          <p:nvPr>
            <p:ph type="title" idx="4294967295"/>
          </p:nvPr>
        </p:nvSpPr>
        <p:spPr>
          <a:xfrm>
            <a:off x="334538" y="-599533"/>
            <a:ext cx="8247498"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srgbClr val="302564"/>
                </a:solidFill>
                <a:effectLst/>
                <a:uLnTx/>
                <a:uFillTx/>
              </a:rPr>
              <a:t>Super Sneezes Conclusions – Answers</a:t>
            </a:r>
            <a:endParaRPr kumimoji="0" lang="en-GB"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13" name="Title 4">
            <a:extLst>
              <a:ext uri="{FF2B5EF4-FFF2-40B4-BE49-F238E27FC236}">
                <a16:creationId xmlns:a16="http://schemas.microsoft.com/office/drawing/2014/main" id="{C33072DB-D5B4-479A-9456-2059EEE99C53}"/>
              </a:ext>
            </a:extLst>
          </p:cNvPr>
          <p:cNvSpPr txBox="1">
            <a:spLocks/>
          </p:cNvSpPr>
          <p:nvPr/>
        </p:nvSpPr>
        <p:spPr>
          <a:xfrm>
            <a:off x="631079" y="233758"/>
            <a:ext cx="7881841" cy="6309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defTabSz="457200">
              <a:lnSpc>
                <a:spcPct val="100000"/>
              </a:lnSpc>
              <a:spcBef>
                <a:spcPts val="0"/>
              </a:spcBef>
              <a:defRPr/>
            </a:pPr>
            <a:r>
              <a:rPr lang="en-GB" sz="3500" b="1" dirty="0">
                <a:solidFill>
                  <a:srgbClr val="302564"/>
                </a:solidFill>
              </a:rPr>
              <a:t>Super Sneezes - Answers</a:t>
            </a:r>
            <a:endParaRPr lang="en-GB" sz="3500" dirty="0">
              <a:latin typeface="+mn-lt"/>
              <a:ea typeface="+mn-ea"/>
              <a:cs typeface="+mn-cs"/>
            </a:endParaRPr>
          </a:p>
        </p:txBody>
      </p:sp>
      <p:sp>
        <p:nvSpPr>
          <p:cNvPr id="6" name="Rectangle: Rounded Corners 5">
            <a:extLst>
              <a:ext uri="{FF2B5EF4-FFF2-40B4-BE49-F238E27FC236}">
                <a16:creationId xmlns:a16="http://schemas.microsoft.com/office/drawing/2014/main" id="{A0D295BB-FF9A-49CE-BCE3-F9E703173336}"/>
              </a:ext>
              <a:ext uri="{C183D7F6-B498-43B3-948B-1728B52AA6E4}">
                <adec:decorative xmlns:adec="http://schemas.microsoft.com/office/drawing/2017/decorative" val="1"/>
              </a:ext>
            </a:extLst>
          </p:cNvPr>
          <p:cNvSpPr/>
          <p:nvPr/>
        </p:nvSpPr>
        <p:spPr>
          <a:xfrm>
            <a:off x="730235" y="1044557"/>
            <a:ext cx="7460142" cy="5022869"/>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ADA1E194-58F5-44BF-A747-1CF4E075152D}"/>
              </a:ext>
              <a:ext uri="{C183D7F6-B498-43B3-948B-1728B52AA6E4}">
                <adec:decorative xmlns:adec="http://schemas.microsoft.com/office/drawing/2017/decorative" val="1"/>
              </a:ext>
            </a:extLst>
          </p:cNvPr>
          <p:cNvSpPr/>
          <p:nvPr/>
        </p:nvSpPr>
        <p:spPr>
          <a:xfrm>
            <a:off x="7661058" y="849428"/>
            <a:ext cx="676014" cy="630942"/>
          </a:xfrm>
          <a:prstGeom prst="ellipse">
            <a:avLst/>
          </a:prstGeom>
          <a:solidFill>
            <a:sysClr val="window" lastClr="FFFFFF"/>
          </a:solidFill>
          <a:ln w="38100" cap="flat" cmpd="sng" algn="ctr">
            <a:solidFill>
              <a:srgbClr val="1DB28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5E387CFF-E20E-46BD-A415-341FD6E2E827}"/>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1058" y="892242"/>
            <a:ext cx="676014" cy="543895"/>
          </a:xfrm>
          <a:prstGeom prst="rect">
            <a:avLst/>
          </a:prstGeom>
        </p:spPr>
      </p:pic>
      <p:sp>
        <p:nvSpPr>
          <p:cNvPr id="9" name="TextBox 8" descr=" What actually happened when the hand was over the mouth to sneeze? (Where and how far did the sneeze travel?) &#10;&#10;What actually happened when the tissue was over the mouth to sneeze? (Where and how far did the sneeze travel?) &#10;&#10;Conclusions&#10;&#10;Why is hand hygiene important after coughing and sneezing?&#10;&#10;&#10;What can we do to stop germs spreading from person to person?&#10;&#10;">
            <a:extLst>
              <a:ext uri="{FF2B5EF4-FFF2-40B4-BE49-F238E27FC236}">
                <a16:creationId xmlns:a16="http://schemas.microsoft.com/office/drawing/2014/main" id="{0D65F685-D523-4B6C-9636-482CD7E46EC9}"/>
              </a:ext>
            </a:extLst>
          </p:cNvPr>
          <p:cNvSpPr txBox="1"/>
          <p:nvPr/>
        </p:nvSpPr>
        <p:spPr>
          <a:xfrm>
            <a:off x="830830" y="1170723"/>
            <a:ext cx="7099929" cy="4770537"/>
          </a:xfrm>
          <a:prstGeom prst="rect">
            <a:avLst/>
          </a:prstGeom>
          <a:noFill/>
        </p:spPr>
        <p:txBody>
          <a:bodyPr wrap="square" rtlCol="0">
            <a:spAutoFit/>
          </a:bodyPr>
          <a:lstStyle/>
          <a:p>
            <a:r>
              <a:rPr lang="en-GB" sz="1900" b="1" dirty="0">
                <a:solidFill>
                  <a:prstClr val="black"/>
                </a:solidFill>
                <a:latin typeface="Arial" panose="020B0604020202020204" pitchFamily="34" charset="0"/>
                <a:cs typeface="Arial" panose="020B0604020202020204" pitchFamily="34" charset="0"/>
              </a:rPr>
              <a:t>My Conclusions</a:t>
            </a:r>
            <a:br>
              <a:rPr lang="en-GB" sz="1900" dirty="0">
                <a:solidFill>
                  <a:prstClr val="black"/>
                </a:solidFill>
                <a:latin typeface="Arial" panose="020B0604020202020204" pitchFamily="34" charset="0"/>
                <a:cs typeface="Arial" panose="020B0604020202020204" pitchFamily="34" charset="0"/>
              </a:rPr>
            </a:br>
            <a:endParaRPr lang="en-GB" sz="1900" dirty="0">
              <a:solidFill>
                <a:prstClr val="black"/>
              </a:solidFill>
              <a:latin typeface="Arial" panose="020B0604020202020204" pitchFamily="34" charset="0"/>
              <a:cs typeface="Arial" panose="020B0604020202020204" pitchFamily="34" charset="0"/>
            </a:endParaRPr>
          </a:p>
          <a:p>
            <a:pPr marL="228600" indent="-228600">
              <a:buFont typeface="+mj-lt"/>
              <a:buAutoNum type="arabicPeriod"/>
            </a:pPr>
            <a:r>
              <a:rPr lang="en-GB" sz="1900" dirty="0">
                <a:solidFill>
                  <a:prstClr val="black"/>
                </a:solidFill>
                <a:latin typeface="Arial" panose="020B0604020202020204" pitchFamily="34" charset="0"/>
                <a:cs typeface="Arial" panose="020B0604020202020204" pitchFamily="34" charset="0"/>
              </a:rPr>
              <a:t>Why is hand hygiene important after coughing and sneezing?</a:t>
            </a:r>
            <a:br>
              <a:rPr lang="en-GB" sz="1900" dirty="0">
                <a:solidFill>
                  <a:prstClr val="black"/>
                </a:solidFill>
                <a:latin typeface="Arial" panose="020B0604020202020204" pitchFamily="34" charset="0"/>
                <a:cs typeface="Arial" panose="020B0604020202020204" pitchFamily="34" charset="0"/>
              </a:rPr>
            </a:br>
            <a:r>
              <a:rPr lang="en-GB" sz="19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____________________________________________________________________________________________________________________________________________________________________________________________________</a:t>
            </a:r>
          </a:p>
          <a:p>
            <a:pPr marL="228600" indent="-228600">
              <a:buFont typeface="+mj-lt"/>
              <a:buAutoNum type="arabicPeriod"/>
            </a:pPr>
            <a:endParaRPr lang="en-GB" sz="1900" dirty="0">
              <a:solidFill>
                <a:prstClr val="black"/>
              </a:solidFill>
              <a:latin typeface="Arial" panose="020B0604020202020204" pitchFamily="34" charset="0"/>
              <a:cs typeface="Arial" panose="020B0604020202020204" pitchFamily="34" charset="0"/>
            </a:endParaRPr>
          </a:p>
          <a:p>
            <a:pPr marL="228600" indent="-228600">
              <a:buFont typeface="+mj-lt"/>
              <a:buAutoNum type="arabicPeriod"/>
            </a:pPr>
            <a:endParaRPr lang="en-GB" sz="1900" dirty="0">
              <a:solidFill>
                <a:prstClr val="black"/>
              </a:solidFill>
              <a:latin typeface="Arial" panose="020B0604020202020204" pitchFamily="34" charset="0"/>
              <a:cs typeface="Arial" panose="020B0604020202020204" pitchFamily="34" charset="0"/>
            </a:endParaRPr>
          </a:p>
          <a:p>
            <a:pPr marL="228600" indent="-228600">
              <a:buFont typeface="+mj-lt"/>
              <a:buAutoNum type="arabicPeriod"/>
            </a:pPr>
            <a:r>
              <a:rPr lang="en-GB" sz="1900" dirty="0">
                <a:solidFill>
                  <a:prstClr val="black"/>
                </a:solidFill>
                <a:latin typeface="Arial" panose="020B0604020202020204" pitchFamily="34" charset="0"/>
                <a:cs typeface="Arial" panose="020B0604020202020204" pitchFamily="34" charset="0"/>
              </a:rPr>
              <a:t>What can we do to stop germs spreading from person to person?</a:t>
            </a:r>
            <a:br>
              <a:rPr lang="en-GB" sz="1900" dirty="0">
                <a:solidFill>
                  <a:prstClr val="black"/>
                </a:solidFill>
                <a:latin typeface="Arial" panose="020B0604020202020204" pitchFamily="34" charset="0"/>
                <a:cs typeface="Arial" panose="020B0604020202020204" pitchFamily="34" charset="0"/>
              </a:rPr>
            </a:br>
            <a:r>
              <a:rPr lang="en-GB" sz="19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a:t>
            </a:r>
          </a:p>
        </p:txBody>
      </p:sp>
      <p:sp>
        <p:nvSpPr>
          <p:cNvPr id="11" name="TextBox 10">
            <a:extLst>
              <a:ext uri="{FF2B5EF4-FFF2-40B4-BE49-F238E27FC236}">
                <a16:creationId xmlns:a16="http://schemas.microsoft.com/office/drawing/2014/main" id="{1ACA72BC-F176-4B58-B8ED-3CA674325365}"/>
              </a:ext>
            </a:extLst>
          </p:cNvPr>
          <p:cNvSpPr txBox="1"/>
          <p:nvPr/>
        </p:nvSpPr>
        <p:spPr>
          <a:xfrm>
            <a:off x="1069453" y="2053745"/>
            <a:ext cx="6702947" cy="1261884"/>
          </a:xfrm>
          <a:prstGeom prst="rect">
            <a:avLst/>
          </a:prstGeom>
          <a:noFill/>
        </p:spPr>
        <p:txBody>
          <a:bodyPr wrap="square" rtlCol="0">
            <a:spAutoFit/>
          </a:bodyPr>
          <a:lstStyle/>
          <a:p>
            <a:pPr algn="just"/>
            <a:r>
              <a:rPr lang="en-GB" sz="1900" b="1" dirty="0">
                <a:solidFill>
                  <a:schemeClr val="accent6">
                    <a:lumMod val="75000"/>
                  </a:schemeClr>
                </a:solidFill>
                <a:latin typeface="Arial" panose="020B0604020202020204" pitchFamily="34" charset="0"/>
                <a:cs typeface="Arial" panose="020B0604020202020204" pitchFamily="34" charset="0"/>
              </a:rPr>
              <a:t>When covering sneezes with hands or tissues the hands are exposed to numerous microbes. If left unwashed, these potentially contagious microbes can be transmitted to other people through touch. </a:t>
            </a:r>
          </a:p>
        </p:txBody>
      </p:sp>
      <p:sp>
        <p:nvSpPr>
          <p:cNvPr id="12" name="TextBox 11">
            <a:extLst>
              <a:ext uri="{FF2B5EF4-FFF2-40B4-BE49-F238E27FC236}">
                <a16:creationId xmlns:a16="http://schemas.microsoft.com/office/drawing/2014/main" id="{15E25287-EF78-4BD7-9819-210A50B9B43F}"/>
              </a:ext>
            </a:extLst>
          </p:cNvPr>
          <p:cNvSpPr txBox="1"/>
          <p:nvPr/>
        </p:nvSpPr>
        <p:spPr>
          <a:xfrm>
            <a:off x="1069453" y="4375588"/>
            <a:ext cx="6769622" cy="1554272"/>
          </a:xfrm>
          <a:prstGeom prst="rect">
            <a:avLst/>
          </a:prstGeom>
          <a:noFill/>
        </p:spPr>
        <p:txBody>
          <a:bodyPr wrap="square" rtlCol="0">
            <a:spAutoFit/>
          </a:bodyPr>
          <a:lstStyle/>
          <a:p>
            <a:pPr algn="just"/>
            <a:r>
              <a:rPr lang="en-GB" sz="1900" b="1" dirty="0">
                <a:solidFill>
                  <a:schemeClr val="accent6">
                    <a:lumMod val="75000"/>
                  </a:schemeClr>
                </a:solidFill>
                <a:latin typeface="Arial" panose="020B0604020202020204" pitchFamily="34" charset="0"/>
                <a:cs typeface="Arial" panose="020B0604020202020204" pitchFamily="34" charset="0"/>
              </a:rPr>
              <a:t>Cover coughs and sneezes, preferably with a tissue, and bin the tissue and wash hands with antimicrobial soap and water immediately. </a:t>
            </a:r>
          </a:p>
          <a:p>
            <a:pPr algn="just"/>
            <a:r>
              <a:rPr lang="en-GB" sz="1900" b="1" dirty="0">
                <a:solidFill>
                  <a:schemeClr val="accent6">
                    <a:lumMod val="75000"/>
                  </a:schemeClr>
                </a:solidFill>
                <a:latin typeface="Arial" panose="020B0604020202020204" pitchFamily="34" charset="0"/>
                <a:cs typeface="Arial" panose="020B0604020202020204" pitchFamily="34" charset="0"/>
              </a:rPr>
              <a:t>If a tissue is unavailable, sneezes should be covered by the crook of the elbow or sleeve. </a:t>
            </a:r>
          </a:p>
        </p:txBody>
      </p:sp>
      <p:sp>
        <p:nvSpPr>
          <p:cNvPr id="4" name="Footer Placeholder 3">
            <a:extLst>
              <a:ext uri="{FF2B5EF4-FFF2-40B4-BE49-F238E27FC236}">
                <a16:creationId xmlns:a16="http://schemas.microsoft.com/office/drawing/2014/main" id="{565C7B9D-9A5D-41B7-B701-39C1712E40E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175195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B5BFE-101E-431A-97F8-EDC2725B9A2E}"/>
              </a:ext>
            </a:extLst>
          </p:cNvPr>
          <p:cNvSpPr>
            <a:spLocks noGrp="1"/>
          </p:cNvSpPr>
          <p:nvPr>
            <p:ph type="title"/>
          </p:nvPr>
        </p:nvSpPr>
        <p:spPr>
          <a:xfrm>
            <a:off x="1011835" y="-1338146"/>
            <a:ext cx="7120329" cy="1290798"/>
          </a:xfrm>
        </p:spPr>
        <p:txBody>
          <a:bodyPr>
            <a:normAutofit/>
          </a:bodyPr>
          <a:lstStyle/>
          <a:p>
            <a:pPr algn="ctr"/>
            <a:r>
              <a:rPr lang="en-GB" b="1" dirty="0"/>
              <a:t>Respiratory Hygiene Quiz 1</a:t>
            </a:r>
          </a:p>
        </p:txBody>
      </p:sp>
      <p:sp>
        <p:nvSpPr>
          <p:cNvPr id="9" name="Title 1">
            <a:extLst>
              <a:ext uri="{FF2B5EF4-FFF2-40B4-BE49-F238E27FC236}">
                <a16:creationId xmlns:a16="http://schemas.microsoft.com/office/drawing/2014/main" id="{76A90DD7-C548-494A-B1D4-CE835990509D}"/>
              </a:ext>
            </a:extLst>
          </p:cNvPr>
          <p:cNvSpPr txBox="1">
            <a:spLocks/>
          </p:cNvSpPr>
          <p:nvPr/>
        </p:nvSpPr>
        <p:spPr>
          <a:xfrm>
            <a:off x="1209632" y="0"/>
            <a:ext cx="6724736" cy="12907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b="1"/>
              <a:t>Respiratory Hygiene Quiz</a:t>
            </a:r>
            <a:endParaRPr lang="en-GB" b="1" dirty="0"/>
          </a:p>
        </p:txBody>
      </p:sp>
      <p:sp>
        <p:nvSpPr>
          <p:cNvPr id="17" name="Rectangle: Rounded Corners 16">
            <a:extLst>
              <a:ext uri="{FF2B5EF4-FFF2-40B4-BE49-F238E27FC236}">
                <a16:creationId xmlns:a16="http://schemas.microsoft.com/office/drawing/2014/main" id="{91010BD9-1188-470C-A18B-CF6B26268372}"/>
              </a:ext>
              <a:ext uri="{C183D7F6-B498-43B3-948B-1728B52AA6E4}">
                <adec:decorative xmlns:adec="http://schemas.microsoft.com/office/drawing/2017/decorative" val="1"/>
              </a:ext>
            </a:extLst>
          </p:cNvPr>
          <p:cNvSpPr/>
          <p:nvPr/>
        </p:nvSpPr>
        <p:spPr>
          <a:xfrm>
            <a:off x="471696" y="1562101"/>
            <a:ext cx="3795504" cy="4203282"/>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8" name="Rectangle: Rounded Corners 17">
            <a:extLst>
              <a:ext uri="{FF2B5EF4-FFF2-40B4-BE49-F238E27FC236}">
                <a16:creationId xmlns:a16="http://schemas.microsoft.com/office/drawing/2014/main" id="{D16E1E9B-2F07-4138-984D-BC90F4F7A12C}"/>
              </a:ext>
              <a:ext uri="{C183D7F6-B498-43B3-948B-1728B52AA6E4}">
                <adec:decorative xmlns:adec="http://schemas.microsoft.com/office/drawing/2017/decorative" val="1"/>
              </a:ext>
            </a:extLst>
          </p:cNvPr>
          <p:cNvSpPr/>
          <p:nvPr/>
        </p:nvSpPr>
        <p:spPr>
          <a:xfrm>
            <a:off x="4776996" y="1562101"/>
            <a:ext cx="3795504" cy="4203282"/>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841BF3A7-1785-443C-ABE1-392CFAC9BFCF}"/>
              </a:ext>
            </a:extLst>
          </p:cNvPr>
          <p:cNvSpPr txBox="1"/>
          <p:nvPr/>
        </p:nvSpPr>
        <p:spPr>
          <a:xfrm>
            <a:off x="600075" y="1790700"/>
            <a:ext cx="3543300" cy="3539430"/>
          </a:xfrm>
          <a:prstGeom prst="rect">
            <a:avLst/>
          </a:prstGeom>
          <a:noFill/>
        </p:spPr>
        <p:txBody>
          <a:bodyPr wrap="square" rtlCol="0">
            <a:spAutoFit/>
          </a:bodyPr>
          <a:lstStyle/>
          <a:p>
            <a:pPr>
              <a:spcAft>
                <a:spcPts val="0"/>
              </a:spcAf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How can you spread microbes to others? </a:t>
            </a:r>
          </a:p>
          <a:p>
            <a:pPr>
              <a:spcAft>
                <a:spcPts val="0"/>
              </a:spcAf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(3 points)</a:t>
            </a:r>
          </a:p>
          <a:p>
            <a:pPr>
              <a:spcAft>
                <a:spcPts val="0"/>
              </a:spcAft>
            </a:pPr>
            <a:endParaRPr lang="en-GB" sz="28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Touching</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Sleeping</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Sneezing</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Coughing</a:t>
            </a:r>
            <a:endParaRPr lang="en-GB" sz="28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D7796611-7C5B-47BB-B47F-23A3FC41C4B8}"/>
              </a:ext>
            </a:extLst>
          </p:cNvPr>
          <p:cNvSpPr txBox="1"/>
          <p:nvPr/>
        </p:nvSpPr>
        <p:spPr>
          <a:xfrm>
            <a:off x="4907860" y="1621096"/>
            <a:ext cx="3533775" cy="4093428"/>
          </a:xfrm>
          <a:prstGeom prst="rect">
            <a:avLst/>
          </a:prstGeom>
          <a:noFill/>
        </p:spPr>
        <p:txBody>
          <a:bodyPr wrap="square" rtlCol="0">
            <a:spAutoFit/>
          </a:bodyPr>
          <a:lstStyle/>
          <a:p>
            <a:pPr>
              <a:spcAft>
                <a:spcPts val="0"/>
              </a:spcAft>
            </a:pPr>
            <a:r>
              <a:rPr lang="en-GB" sz="2600" dirty="0">
                <a:solidFill>
                  <a:srgbClr val="000000"/>
                </a:solidFill>
                <a:latin typeface="Arial" panose="020B0604020202020204" pitchFamily="34" charset="0"/>
                <a:ea typeface="Calibri" panose="020F0502020204030204" pitchFamily="34" charset="0"/>
                <a:cs typeface="Arial" panose="020B0604020202020204" pitchFamily="34" charset="0"/>
              </a:rPr>
              <a:t>After we sneeze into our hands, we should: </a:t>
            </a:r>
          </a:p>
          <a:p>
            <a:pPr>
              <a:spcAft>
                <a:spcPts val="0"/>
              </a:spcAft>
            </a:pPr>
            <a:r>
              <a:rPr lang="en-GB" sz="2600" dirty="0">
                <a:solidFill>
                  <a:srgbClr val="000000"/>
                </a:solidFill>
                <a:latin typeface="Arial" panose="020B0604020202020204" pitchFamily="34" charset="0"/>
                <a:ea typeface="Calibri" panose="020F0502020204030204" pitchFamily="34" charset="0"/>
                <a:cs typeface="Arial" panose="020B0604020202020204" pitchFamily="34" charset="0"/>
              </a:rPr>
              <a:t>(2 points)</a:t>
            </a:r>
          </a:p>
          <a:p>
            <a:pPr>
              <a:spcAft>
                <a:spcPts val="0"/>
              </a:spcAft>
            </a:pPr>
            <a:endParaRPr lang="en-GB" sz="26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Wash our hands</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Dry our hands on our clothes</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Take antibiotics</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ea typeface="Calibri" panose="020F0502020204030204" pitchFamily="34" charset="0"/>
                <a:cs typeface="Arial" panose="020B0604020202020204" pitchFamily="34" charset="0"/>
              </a:rPr>
              <a:t>None of the above is necessary</a:t>
            </a:r>
            <a:endParaRPr lang="en-GB" sz="2600" dirty="0">
              <a:latin typeface="Arial" panose="020B060402020202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3413573A-AA78-464E-81CA-81AFA299E6A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0054091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9D7496F-99AE-4555-B825-FE4EA012BF49}"/>
              </a:ext>
              <a:ext uri="{C183D7F6-B498-43B3-948B-1728B52AA6E4}">
                <adec:decorative xmlns:adec="http://schemas.microsoft.com/office/drawing/2017/decorative" val="0"/>
              </a:ext>
            </a:extLst>
          </p:cNvPr>
          <p:cNvSpPr>
            <a:spLocks noGrp="1"/>
          </p:cNvSpPr>
          <p:nvPr>
            <p:ph type="title"/>
          </p:nvPr>
        </p:nvSpPr>
        <p:spPr>
          <a:xfrm>
            <a:off x="1070517" y="-1304692"/>
            <a:ext cx="6863851" cy="1290798"/>
          </a:xfrm>
        </p:spPr>
        <p:txBody>
          <a:bodyPr>
            <a:normAutofit/>
          </a:bodyPr>
          <a:lstStyle/>
          <a:p>
            <a:pPr algn="ctr"/>
            <a:r>
              <a:rPr lang="en-GB" b="1" dirty="0"/>
              <a:t>Respiratory Hygiene Quiz 2</a:t>
            </a:r>
          </a:p>
        </p:txBody>
      </p:sp>
      <p:sp>
        <p:nvSpPr>
          <p:cNvPr id="10" name="Title 1">
            <a:extLst>
              <a:ext uri="{FF2B5EF4-FFF2-40B4-BE49-F238E27FC236}">
                <a16:creationId xmlns:a16="http://schemas.microsoft.com/office/drawing/2014/main" id="{3E5C9F97-F3DC-42EC-94DB-25D29920EBA5}"/>
              </a:ext>
            </a:extLst>
          </p:cNvPr>
          <p:cNvSpPr txBox="1">
            <a:spLocks/>
          </p:cNvSpPr>
          <p:nvPr/>
        </p:nvSpPr>
        <p:spPr>
          <a:xfrm>
            <a:off x="1209632" y="0"/>
            <a:ext cx="6724736" cy="12907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b="1"/>
              <a:t>Respiratory Hygiene Quiz</a:t>
            </a:r>
            <a:endParaRPr lang="en-GB" b="1" dirty="0"/>
          </a:p>
        </p:txBody>
      </p:sp>
      <p:sp>
        <p:nvSpPr>
          <p:cNvPr id="5" name="Rectangle: Rounded Corners 4">
            <a:extLst>
              <a:ext uri="{FF2B5EF4-FFF2-40B4-BE49-F238E27FC236}">
                <a16:creationId xmlns:a16="http://schemas.microsoft.com/office/drawing/2014/main" id="{42B8759B-654F-4879-B572-777B59ABDE76}"/>
              </a:ext>
              <a:ext uri="{C183D7F6-B498-43B3-948B-1728B52AA6E4}">
                <adec:decorative xmlns:adec="http://schemas.microsoft.com/office/drawing/2017/decorative" val="1"/>
              </a:ext>
            </a:extLst>
          </p:cNvPr>
          <p:cNvSpPr/>
          <p:nvPr/>
        </p:nvSpPr>
        <p:spPr>
          <a:xfrm>
            <a:off x="471696" y="1562101"/>
            <a:ext cx="3795504" cy="4203282"/>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Rectangle: Rounded Corners 5">
            <a:extLst>
              <a:ext uri="{FF2B5EF4-FFF2-40B4-BE49-F238E27FC236}">
                <a16:creationId xmlns:a16="http://schemas.microsoft.com/office/drawing/2014/main" id="{9FDC173D-A3EE-4E21-A1F0-1152AA892014}"/>
              </a:ext>
              <a:ext uri="{C183D7F6-B498-43B3-948B-1728B52AA6E4}">
                <adec:decorative xmlns:adec="http://schemas.microsoft.com/office/drawing/2017/decorative" val="1"/>
              </a:ext>
            </a:extLst>
          </p:cNvPr>
          <p:cNvSpPr/>
          <p:nvPr/>
        </p:nvSpPr>
        <p:spPr>
          <a:xfrm>
            <a:off x="4748421" y="1562101"/>
            <a:ext cx="3795504" cy="4203282"/>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B7D41E84-1476-4C4F-94F1-E62578DE7412}"/>
              </a:ext>
            </a:extLst>
          </p:cNvPr>
          <p:cNvSpPr txBox="1"/>
          <p:nvPr/>
        </p:nvSpPr>
        <p:spPr>
          <a:xfrm>
            <a:off x="600075" y="1790700"/>
            <a:ext cx="3543300" cy="3785652"/>
          </a:xfrm>
          <a:prstGeom prst="rect">
            <a:avLst/>
          </a:prstGeom>
          <a:noFill/>
        </p:spPr>
        <p:txBody>
          <a:bodyPr wrap="square" rtlCol="0">
            <a:spAutoFit/>
          </a:bodyPr>
          <a:lstStyle/>
          <a:p>
            <a:pPr>
              <a:spcAft>
                <a:spcPts val="0"/>
              </a:spcAft>
            </a:pPr>
            <a:r>
              <a:rPr lang="en-GB" sz="2400" dirty="0">
                <a:solidFill>
                  <a:srgbClr val="000000"/>
                </a:solidFill>
                <a:latin typeface="Arial" panose="020B0604020202020204" pitchFamily="34" charset="0"/>
                <a:ea typeface="Calibri" panose="020F0502020204030204" pitchFamily="34" charset="0"/>
                <a:cs typeface="Arial" panose="020B0604020202020204" pitchFamily="34" charset="0"/>
              </a:rPr>
              <a:t>If you do not have a tissue available, the best option from the following is to sneeze: </a:t>
            </a:r>
          </a:p>
          <a:p>
            <a:pPr>
              <a:spcAft>
                <a:spcPts val="0"/>
              </a:spcAft>
            </a:pPr>
            <a:r>
              <a:rPr lang="en-GB" sz="2400" dirty="0">
                <a:solidFill>
                  <a:srgbClr val="000000"/>
                </a:solidFill>
                <a:latin typeface="Arial" panose="020B0604020202020204" pitchFamily="34" charset="0"/>
                <a:ea typeface="Calibri" panose="020F0502020204030204" pitchFamily="34" charset="0"/>
                <a:cs typeface="Arial" panose="020B0604020202020204" pitchFamily="34" charset="0"/>
              </a:rPr>
              <a:t>(1 point)</a:t>
            </a:r>
          </a:p>
          <a:p>
            <a:pPr>
              <a:spcAft>
                <a:spcPts val="0"/>
              </a:spcAft>
            </a:pPr>
            <a:endParaRPr lang="en-GB" sz="2400" dirty="0">
              <a:latin typeface="Arial" panose="020B0604020202020204" pitchFamily="34" charset="0"/>
              <a:ea typeface="Calibri" panose="020F0502020204030204" pitchFamily="34" charset="0"/>
              <a:cs typeface="Times New Roman" panose="02020603050405020304" pitchFamily="18"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cs typeface="Arial" panose="020B0604020202020204" pitchFamily="34" charset="0"/>
              </a:rPr>
              <a:t>Into your hands</a:t>
            </a:r>
            <a:endParaRPr lang="en-GB" sz="2400" dirty="0"/>
          </a:p>
          <a:p>
            <a:pPr marL="342900" lvl="0" indent="-342900">
              <a:spcAft>
                <a:spcPts val="0"/>
              </a:spcAft>
              <a:buFont typeface="Wingdings" panose="05000000000000000000" pitchFamily="2" charset="2"/>
              <a:buChar char=""/>
              <a:tabLst>
                <a:tab pos="457200" algn="l"/>
              </a:tabLst>
            </a:pPr>
            <a:r>
              <a:rPr lang="en-GB" sz="2400" dirty="0">
                <a:solidFill>
                  <a:srgbClr val="000000"/>
                </a:solidFill>
                <a:cs typeface="Arial" panose="020B0604020202020204" pitchFamily="34" charset="0"/>
              </a:rPr>
              <a:t>Into your sleeve</a:t>
            </a:r>
            <a:endParaRPr lang="en-GB" sz="2400" dirty="0"/>
          </a:p>
          <a:p>
            <a:pPr marL="342900" lvl="0" indent="-342900">
              <a:spcAft>
                <a:spcPts val="0"/>
              </a:spcAft>
              <a:buFont typeface="Wingdings" panose="05000000000000000000" pitchFamily="2" charset="2"/>
              <a:buChar char=""/>
              <a:tabLst>
                <a:tab pos="457200" algn="l"/>
              </a:tabLst>
            </a:pPr>
            <a:r>
              <a:rPr lang="en-GB" sz="2400" dirty="0">
                <a:solidFill>
                  <a:srgbClr val="000000"/>
                </a:solidFill>
                <a:cs typeface="Arial" panose="020B0604020202020204" pitchFamily="34" charset="0"/>
              </a:rPr>
              <a:t>Into an empty space</a:t>
            </a:r>
            <a:endParaRPr lang="en-GB" sz="2400" dirty="0"/>
          </a:p>
          <a:p>
            <a:pPr marL="342900" lvl="0" indent="-342900">
              <a:spcAft>
                <a:spcPts val="0"/>
              </a:spcAft>
              <a:buFont typeface="Wingdings" panose="05000000000000000000" pitchFamily="2" charset="2"/>
              <a:buChar char=""/>
              <a:tabLst>
                <a:tab pos="457200" algn="l"/>
              </a:tabLst>
            </a:pPr>
            <a:r>
              <a:rPr lang="en-GB" sz="2400" dirty="0">
                <a:solidFill>
                  <a:srgbClr val="000000"/>
                </a:solidFill>
                <a:cs typeface="Arial" panose="020B0604020202020204" pitchFamily="34" charset="0"/>
              </a:rPr>
              <a:t>Onto your desk</a:t>
            </a:r>
            <a:endParaRPr lang="en-GB" sz="2400" dirty="0"/>
          </a:p>
        </p:txBody>
      </p:sp>
      <p:sp>
        <p:nvSpPr>
          <p:cNvPr id="8" name="Rectangle 7">
            <a:extLst>
              <a:ext uri="{FF2B5EF4-FFF2-40B4-BE49-F238E27FC236}">
                <a16:creationId xmlns:a16="http://schemas.microsoft.com/office/drawing/2014/main" id="{E38502B8-8753-4AA5-8401-0389459707CB}"/>
              </a:ext>
            </a:extLst>
          </p:cNvPr>
          <p:cNvSpPr/>
          <p:nvPr/>
        </p:nvSpPr>
        <p:spPr>
          <a:xfrm>
            <a:off x="4812611" y="1755527"/>
            <a:ext cx="3667123" cy="3816429"/>
          </a:xfrm>
          <a:prstGeom prst="rect">
            <a:avLst/>
          </a:prstGeom>
        </p:spPr>
        <p:txBody>
          <a:bodyPr wrap="square">
            <a:spAutoFit/>
          </a:bodyPr>
          <a:lstStyle/>
          <a:p>
            <a:pPr>
              <a:spcAft>
                <a:spcPts val="0"/>
              </a:spcAft>
            </a:pPr>
            <a:r>
              <a:rPr lang="en-GB" sz="2200" dirty="0">
                <a:solidFill>
                  <a:srgbClr val="000000"/>
                </a:solidFill>
                <a:latin typeface="Arial" panose="020B0604020202020204" pitchFamily="34" charset="0"/>
                <a:ea typeface="Calibri" panose="020F0502020204030204" pitchFamily="34" charset="0"/>
                <a:cs typeface="Arial" panose="020B0604020202020204" pitchFamily="34" charset="0"/>
              </a:rPr>
              <a:t>The best way to stop microbes from spreading is: (2 points)</a:t>
            </a:r>
          </a:p>
          <a:p>
            <a:pPr>
              <a:spcAft>
                <a:spcPts val="0"/>
              </a:spcAft>
            </a:pPr>
            <a:endParaRPr lang="en-GB" sz="22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200" dirty="0">
                <a:solidFill>
                  <a:srgbClr val="000000"/>
                </a:solidFill>
                <a:latin typeface="Arial" panose="020B0604020202020204" pitchFamily="34" charset="0"/>
                <a:cs typeface="Arial" panose="020B0604020202020204" pitchFamily="34" charset="0"/>
              </a:rPr>
              <a:t>To use your hand to cover your sneeze</a:t>
            </a:r>
            <a:endParaRPr lang="en-GB" sz="22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200" dirty="0">
                <a:solidFill>
                  <a:srgbClr val="000000"/>
                </a:solidFill>
                <a:latin typeface="Arial" panose="020B0604020202020204" pitchFamily="34" charset="0"/>
                <a:cs typeface="Arial" panose="020B0604020202020204" pitchFamily="34" charset="0"/>
              </a:rPr>
              <a:t>To use a tissue to cover your sneeze</a:t>
            </a:r>
            <a:endParaRPr lang="en-GB" sz="22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200" dirty="0">
                <a:solidFill>
                  <a:srgbClr val="000000"/>
                </a:solidFill>
                <a:latin typeface="Arial" panose="020B0604020202020204" pitchFamily="34" charset="0"/>
                <a:cs typeface="Arial" panose="020B0604020202020204" pitchFamily="34" charset="0"/>
              </a:rPr>
              <a:t>To use a sleeve if you haven’t got a tissue</a:t>
            </a:r>
            <a:endParaRPr lang="en-GB" sz="22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200" dirty="0">
                <a:solidFill>
                  <a:srgbClr val="000000"/>
                </a:solidFill>
                <a:latin typeface="Arial" panose="020B0604020202020204" pitchFamily="34" charset="0"/>
                <a:ea typeface="Calibri" panose="020F0502020204030204" pitchFamily="34" charset="0"/>
                <a:cs typeface="Arial" panose="020B0604020202020204" pitchFamily="34" charset="0"/>
              </a:rPr>
              <a:t>To drink plenty of fluids</a:t>
            </a:r>
            <a:endParaRPr lang="en-GB" sz="2200" dirty="0">
              <a:latin typeface="Arial" panose="020B060402020202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A2566806-79DB-4C0E-AC19-1EC5EF99871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301783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068B143-6B32-4CB3-8F42-36DCBF496BEE}"/>
              </a:ext>
              <a:ext uri="{C183D7F6-B498-43B3-948B-1728B52AA6E4}">
                <adec:decorative xmlns:adec="http://schemas.microsoft.com/office/drawing/2017/decorative" val="0"/>
              </a:ext>
            </a:extLst>
          </p:cNvPr>
          <p:cNvSpPr>
            <a:spLocks noGrp="1"/>
          </p:cNvSpPr>
          <p:nvPr>
            <p:ph type="title"/>
          </p:nvPr>
        </p:nvSpPr>
        <p:spPr>
          <a:xfrm>
            <a:off x="992459" y="-1248936"/>
            <a:ext cx="6941909" cy="1290798"/>
          </a:xfrm>
        </p:spPr>
        <p:txBody>
          <a:bodyPr>
            <a:normAutofit/>
          </a:bodyPr>
          <a:lstStyle/>
          <a:p>
            <a:pPr algn="ctr"/>
            <a:r>
              <a:rPr lang="en-GB" b="1" dirty="0"/>
              <a:t>Respiratory Hygiene Quiz 3</a:t>
            </a:r>
          </a:p>
        </p:txBody>
      </p:sp>
      <p:sp>
        <p:nvSpPr>
          <p:cNvPr id="10" name="Title 1">
            <a:extLst>
              <a:ext uri="{FF2B5EF4-FFF2-40B4-BE49-F238E27FC236}">
                <a16:creationId xmlns:a16="http://schemas.microsoft.com/office/drawing/2014/main" id="{23EC4234-0E45-409C-B316-8D851BF95019}"/>
              </a:ext>
            </a:extLst>
          </p:cNvPr>
          <p:cNvSpPr txBox="1">
            <a:spLocks/>
          </p:cNvSpPr>
          <p:nvPr/>
        </p:nvSpPr>
        <p:spPr>
          <a:xfrm>
            <a:off x="1209632" y="0"/>
            <a:ext cx="6724736" cy="12907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b="1"/>
              <a:t>Respiratory Hygiene Quiz</a:t>
            </a:r>
            <a:endParaRPr lang="en-GB" b="1" dirty="0"/>
          </a:p>
        </p:txBody>
      </p:sp>
      <p:sp>
        <p:nvSpPr>
          <p:cNvPr id="5" name="Rectangle: Rounded Corners 4">
            <a:extLst>
              <a:ext uri="{FF2B5EF4-FFF2-40B4-BE49-F238E27FC236}">
                <a16:creationId xmlns:a16="http://schemas.microsoft.com/office/drawing/2014/main" id="{366F5D23-3E0B-4039-B426-5E8B1C2374F9}"/>
              </a:ext>
              <a:ext uri="{C183D7F6-B498-43B3-948B-1728B52AA6E4}">
                <adec:decorative xmlns:adec="http://schemas.microsoft.com/office/drawing/2017/decorative" val="1"/>
              </a:ext>
            </a:extLst>
          </p:cNvPr>
          <p:cNvSpPr/>
          <p:nvPr/>
        </p:nvSpPr>
        <p:spPr>
          <a:xfrm>
            <a:off x="471696" y="1562101"/>
            <a:ext cx="3795504" cy="4203282"/>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Rectangle: Rounded Corners 5">
            <a:extLst>
              <a:ext uri="{FF2B5EF4-FFF2-40B4-BE49-F238E27FC236}">
                <a16:creationId xmlns:a16="http://schemas.microsoft.com/office/drawing/2014/main" id="{C738C39E-96BD-48E0-9036-AF6E2A1BD630}"/>
              </a:ext>
              <a:ext uri="{C183D7F6-B498-43B3-948B-1728B52AA6E4}">
                <adec:decorative xmlns:adec="http://schemas.microsoft.com/office/drawing/2017/decorative" val="1"/>
              </a:ext>
            </a:extLst>
          </p:cNvPr>
          <p:cNvSpPr/>
          <p:nvPr/>
        </p:nvSpPr>
        <p:spPr>
          <a:xfrm>
            <a:off x="4738896" y="1562101"/>
            <a:ext cx="3795504" cy="4203282"/>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A79920FD-BA28-4EEE-9C66-5D4D8B5C2725}"/>
              </a:ext>
            </a:extLst>
          </p:cNvPr>
          <p:cNvSpPr/>
          <p:nvPr/>
        </p:nvSpPr>
        <p:spPr>
          <a:xfrm>
            <a:off x="540648" y="1665624"/>
            <a:ext cx="3726552" cy="3985706"/>
          </a:xfrm>
          <a:prstGeom prst="rect">
            <a:avLst/>
          </a:prstGeom>
        </p:spPr>
        <p:txBody>
          <a:bodyPr wrap="square">
            <a:spAutoFit/>
          </a:bodyPr>
          <a:lstStyle/>
          <a:p>
            <a:pPr>
              <a:spcAft>
                <a:spcPts val="0"/>
              </a:spcAft>
            </a:pPr>
            <a:r>
              <a:rPr lang="en-GB" sz="2300" dirty="0">
                <a:solidFill>
                  <a:srgbClr val="000000"/>
                </a:solidFill>
                <a:latin typeface="Arial" panose="020B0604020202020204" pitchFamily="34" charset="0"/>
                <a:ea typeface="Calibri" panose="020F0502020204030204" pitchFamily="34" charset="0"/>
                <a:cs typeface="Arial" panose="020B0604020202020204" pitchFamily="34" charset="0"/>
              </a:rPr>
              <a:t>What should you do with a tissue after sneezing into it? </a:t>
            </a:r>
          </a:p>
          <a:p>
            <a:pPr>
              <a:spcAft>
                <a:spcPts val="0"/>
              </a:spcAft>
            </a:pPr>
            <a:r>
              <a:rPr lang="en-GB" sz="2300" dirty="0">
                <a:solidFill>
                  <a:srgbClr val="000000"/>
                </a:solidFill>
                <a:latin typeface="Arial" panose="020B0604020202020204" pitchFamily="34" charset="0"/>
                <a:ea typeface="Calibri" panose="020F0502020204030204" pitchFamily="34" charset="0"/>
                <a:cs typeface="Arial" panose="020B0604020202020204" pitchFamily="34" charset="0"/>
              </a:rPr>
              <a:t>(1 point) </a:t>
            </a:r>
          </a:p>
          <a:p>
            <a:pPr>
              <a:spcAft>
                <a:spcPts val="0"/>
              </a:spcAft>
            </a:pPr>
            <a:endParaRPr lang="en-GB" sz="23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300" dirty="0">
                <a:solidFill>
                  <a:srgbClr val="000000"/>
                </a:solidFill>
                <a:latin typeface="Arial" panose="020B0604020202020204" pitchFamily="34" charset="0"/>
                <a:cs typeface="Arial" panose="020B0604020202020204" pitchFamily="34" charset="0"/>
              </a:rPr>
              <a:t>Put it in your pocket for next time</a:t>
            </a:r>
            <a:endParaRPr lang="en-GB" sz="23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300" dirty="0">
                <a:solidFill>
                  <a:srgbClr val="000000"/>
                </a:solidFill>
                <a:latin typeface="Arial" panose="020B0604020202020204" pitchFamily="34" charset="0"/>
                <a:cs typeface="Arial" panose="020B0604020202020204" pitchFamily="34" charset="0"/>
              </a:rPr>
              <a:t>Put it straight in the bin</a:t>
            </a:r>
            <a:endParaRPr lang="en-GB" sz="23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300" dirty="0">
                <a:solidFill>
                  <a:srgbClr val="000000"/>
                </a:solidFill>
                <a:latin typeface="Arial" panose="020B0604020202020204" pitchFamily="34" charset="0"/>
                <a:cs typeface="Arial" panose="020B0604020202020204" pitchFamily="34" charset="0"/>
              </a:rPr>
              <a:t>Put it up your sleeve for next time</a:t>
            </a:r>
            <a:endParaRPr lang="en-GB" sz="23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300" dirty="0">
                <a:solidFill>
                  <a:srgbClr val="000000"/>
                </a:solidFill>
                <a:latin typeface="Arial" panose="020B0604020202020204" pitchFamily="34" charset="0"/>
                <a:ea typeface="Calibri" panose="020F0502020204030204" pitchFamily="34" charset="0"/>
                <a:cs typeface="Arial" panose="020B0604020202020204" pitchFamily="34" charset="0"/>
              </a:rPr>
              <a:t>Any of the above</a:t>
            </a:r>
            <a:endParaRPr lang="en-GB" sz="2300"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B0C55707-26B7-4EF3-8A2C-3F13F11DE790}"/>
              </a:ext>
            </a:extLst>
          </p:cNvPr>
          <p:cNvSpPr/>
          <p:nvPr/>
        </p:nvSpPr>
        <p:spPr>
          <a:xfrm>
            <a:off x="4845948" y="1665624"/>
            <a:ext cx="3581400" cy="3985706"/>
          </a:xfrm>
          <a:prstGeom prst="rect">
            <a:avLst/>
          </a:prstGeom>
        </p:spPr>
        <p:txBody>
          <a:bodyPr wrap="square">
            <a:spAutoFit/>
          </a:bodyPr>
          <a:lstStyle/>
          <a:p>
            <a:pPr>
              <a:spcAft>
                <a:spcPts val="0"/>
              </a:spcAft>
            </a:pPr>
            <a:r>
              <a:rPr lang="en-GB" sz="2300" dirty="0">
                <a:solidFill>
                  <a:srgbClr val="000000"/>
                </a:solidFill>
                <a:latin typeface="Arial" panose="020B0604020202020204" pitchFamily="34" charset="0"/>
                <a:ea typeface="Calibri" panose="020F0502020204030204" pitchFamily="34" charset="0"/>
                <a:cs typeface="Arial" panose="020B0604020202020204" pitchFamily="34" charset="0"/>
              </a:rPr>
              <a:t>What might happen if we don’t wash our hands after sneezing into them?</a:t>
            </a:r>
          </a:p>
          <a:p>
            <a:pPr>
              <a:spcAft>
                <a:spcPts val="0"/>
              </a:spcAft>
            </a:pPr>
            <a:r>
              <a:rPr lang="en-GB" sz="2300" dirty="0">
                <a:solidFill>
                  <a:srgbClr val="000000"/>
                </a:solidFill>
                <a:latin typeface="Arial" panose="020B0604020202020204" pitchFamily="34" charset="0"/>
                <a:ea typeface="Calibri" panose="020F0502020204030204" pitchFamily="34" charset="0"/>
                <a:cs typeface="Arial" panose="020B0604020202020204" pitchFamily="34" charset="0"/>
              </a:rPr>
              <a:t>(1 point) </a:t>
            </a:r>
          </a:p>
          <a:p>
            <a:pPr>
              <a:spcAft>
                <a:spcPts val="0"/>
              </a:spcAft>
            </a:pPr>
            <a:endParaRPr lang="en-GB" sz="23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300" dirty="0">
                <a:solidFill>
                  <a:srgbClr val="000000"/>
                </a:solidFill>
                <a:latin typeface="Arial" panose="020B0604020202020204" pitchFamily="34" charset="0"/>
                <a:cs typeface="Arial" panose="020B0604020202020204" pitchFamily="34" charset="0"/>
              </a:rPr>
              <a:t>Nothing</a:t>
            </a:r>
            <a:endParaRPr lang="en-GB" sz="23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300" dirty="0">
                <a:solidFill>
                  <a:srgbClr val="000000"/>
                </a:solidFill>
                <a:latin typeface="Arial" panose="020B0604020202020204" pitchFamily="34" charset="0"/>
                <a:cs typeface="Arial" panose="020B0604020202020204" pitchFamily="34" charset="0"/>
              </a:rPr>
              <a:t>Transfer harmful microbes to other people</a:t>
            </a:r>
            <a:endParaRPr lang="en-GB" sz="23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300" dirty="0">
                <a:solidFill>
                  <a:srgbClr val="000000"/>
                </a:solidFill>
                <a:latin typeface="Arial" panose="020B0604020202020204" pitchFamily="34" charset="0"/>
                <a:cs typeface="Arial" panose="020B0604020202020204" pitchFamily="34" charset="0"/>
              </a:rPr>
              <a:t>Help protect our microbes</a:t>
            </a:r>
            <a:endParaRPr lang="en-GB" sz="2300" dirty="0">
              <a:latin typeface="Arial" panose="020B060402020202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6525EC9B-56EF-4857-BD32-7186D18D427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553312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A044-6E7E-4B58-AE6C-9147DCB106F0}"/>
              </a:ext>
            </a:extLst>
          </p:cNvPr>
          <p:cNvSpPr>
            <a:spLocks noGrp="1"/>
          </p:cNvSpPr>
          <p:nvPr>
            <p:ph type="title"/>
          </p:nvPr>
        </p:nvSpPr>
        <p:spPr>
          <a:xfrm>
            <a:off x="457200" y="131762"/>
            <a:ext cx="7886700" cy="1325563"/>
          </a:xfrm>
        </p:spPr>
        <p:txBody>
          <a:bodyPr/>
          <a:lstStyle/>
          <a:p>
            <a:pPr algn="ctr"/>
            <a:r>
              <a:rPr lang="en-GB" b="1" dirty="0"/>
              <a:t>Learning Outcomes</a:t>
            </a:r>
          </a:p>
        </p:txBody>
      </p:sp>
      <p:sp>
        <p:nvSpPr>
          <p:cNvPr id="3" name="Content Placeholder 2">
            <a:extLst>
              <a:ext uri="{FF2B5EF4-FFF2-40B4-BE49-F238E27FC236}">
                <a16:creationId xmlns:a16="http://schemas.microsoft.com/office/drawing/2014/main" id="{736CC254-3A05-42F9-9319-F72717823C13}"/>
              </a:ext>
            </a:extLst>
          </p:cNvPr>
          <p:cNvSpPr>
            <a:spLocks noGrp="1"/>
          </p:cNvSpPr>
          <p:nvPr>
            <p:ph idx="1"/>
          </p:nvPr>
        </p:nvSpPr>
        <p:spPr>
          <a:xfrm>
            <a:off x="421255" y="1457325"/>
            <a:ext cx="8265545" cy="4899026"/>
          </a:xfrm>
        </p:spPr>
        <p:txBody>
          <a:bodyPr>
            <a:normAutofit lnSpcReduction="10000"/>
          </a:bodyPr>
          <a:lstStyle/>
          <a:p>
            <a:pPr marL="0" lvl="0" indent="0" algn="just">
              <a:buNone/>
            </a:pPr>
            <a:r>
              <a:rPr lang="en-GB" sz="2900" b="1" dirty="0"/>
              <a:t>All students will: </a:t>
            </a:r>
          </a:p>
          <a:p>
            <a:pPr marL="0" lvl="0" indent="0" algn="just">
              <a:buNone/>
            </a:pPr>
            <a:r>
              <a:rPr lang="en-GB" sz="2900" dirty="0"/>
              <a:t>• Understand that infection can spread through coughs and sneezes. </a:t>
            </a:r>
          </a:p>
          <a:p>
            <a:pPr marL="0" lvl="0" indent="0" algn="just">
              <a:buNone/>
            </a:pPr>
            <a:endParaRPr lang="en-GB" sz="2900" dirty="0"/>
          </a:p>
          <a:p>
            <a:pPr marL="0" lvl="0" indent="0" algn="just">
              <a:buNone/>
            </a:pPr>
            <a:r>
              <a:rPr lang="en-GB" sz="2900" dirty="0"/>
              <a:t>• Understand that covering your mouth and nose with a tissue or your sleeve (not your hands) when you cough, or sneeze helps prevent the spread of infection. </a:t>
            </a:r>
          </a:p>
          <a:p>
            <a:pPr marL="0" lvl="0" indent="0" algn="just">
              <a:buNone/>
            </a:pPr>
            <a:endParaRPr lang="en-GB" sz="2900" dirty="0"/>
          </a:p>
          <a:p>
            <a:pPr marL="0" lvl="0" indent="0" algn="just">
              <a:buNone/>
            </a:pPr>
            <a:r>
              <a:rPr lang="en-GB" sz="2900" dirty="0"/>
              <a:t>• Understand that coughing and sneezing in your hand can still spread infection.</a:t>
            </a:r>
          </a:p>
          <a:p>
            <a:pPr marL="0" lvl="0" indent="0" algn="just">
              <a:buNone/>
            </a:pPr>
            <a:endParaRPr lang="en-GB" dirty="0"/>
          </a:p>
        </p:txBody>
      </p:sp>
      <p:sp>
        <p:nvSpPr>
          <p:cNvPr id="4" name="Footer Placeholder 3">
            <a:extLst>
              <a:ext uri="{FF2B5EF4-FFF2-40B4-BE49-F238E27FC236}">
                <a16:creationId xmlns:a16="http://schemas.microsoft.com/office/drawing/2014/main" id="{188D15B6-5797-462F-A75B-64B5EA985C87}"/>
              </a:ext>
            </a:extLst>
          </p:cNvPr>
          <p:cNvSpPr>
            <a:spLocks noGrp="1"/>
          </p:cNvSpPr>
          <p:nvPr>
            <p:ph type="ftr" sz="quarter" idx="11"/>
          </p:nvPr>
        </p:nvSpPr>
        <p:spPr/>
        <p:txBody>
          <a:bodyPr/>
          <a:lstStyle/>
          <a:p>
            <a:r>
              <a:rPr lang="en-GB" dirty="0"/>
              <a:t>e-Bug.eu</a:t>
            </a:r>
          </a:p>
        </p:txBody>
      </p:sp>
    </p:spTree>
    <p:extLst>
      <p:ext uri="{BB962C8B-B14F-4D97-AF65-F5344CB8AC3E}">
        <p14:creationId xmlns:p14="http://schemas.microsoft.com/office/powerpoint/2010/main" val="36418119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4B71D0C-5D56-456F-AB42-E251F244E0C3}"/>
              </a:ext>
              <a:ext uri="{C183D7F6-B498-43B3-948B-1728B52AA6E4}">
                <adec:decorative xmlns:adec="http://schemas.microsoft.com/office/drawing/2017/decorative" val="0"/>
              </a:ext>
            </a:extLst>
          </p:cNvPr>
          <p:cNvSpPr>
            <a:spLocks noGrp="1"/>
          </p:cNvSpPr>
          <p:nvPr>
            <p:ph type="title"/>
          </p:nvPr>
        </p:nvSpPr>
        <p:spPr>
          <a:xfrm>
            <a:off x="0" y="-1260084"/>
            <a:ext cx="9124950" cy="1290798"/>
          </a:xfrm>
        </p:spPr>
        <p:txBody>
          <a:bodyPr>
            <a:normAutofit/>
          </a:bodyPr>
          <a:lstStyle/>
          <a:p>
            <a:pPr algn="ctr"/>
            <a:r>
              <a:rPr lang="en-GB" sz="3500" b="1" dirty="0"/>
              <a:t>Respiratory Hygiene Quiz 1 - Answers</a:t>
            </a:r>
          </a:p>
        </p:txBody>
      </p:sp>
      <p:sp>
        <p:nvSpPr>
          <p:cNvPr id="14" name="Title 1">
            <a:extLst>
              <a:ext uri="{FF2B5EF4-FFF2-40B4-BE49-F238E27FC236}">
                <a16:creationId xmlns:a16="http://schemas.microsoft.com/office/drawing/2014/main" id="{639374E1-B204-47CD-89FC-6A896ABBE19A}"/>
              </a:ext>
            </a:extLst>
          </p:cNvPr>
          <p:cNvSpPr txBox="1">
            <a:spLocks/>
          </p:cNvSpPr>
          <p:nvPr/>
        </p:nvSpPr>
        <p:spPr>
          <a:xfrm>
            <a:off x="0" y="0"/>
            <a:ext cx="9124950" cy="12907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Respiratory Hygiene Quiz - Answers</a:t>
            </a:r>
            <a:endParaRPr lang="en-GB" sz="3500" b="1" dirty="0"/>
          </a:p>
        </p:txBody>
      </p:sp>
      <p:sp>
        <p:nvSpPr>
          <p:cNvPr id="6" name="Rectangle: Rounded Corners 5">
            <a:extLst>
              <a:ext uri="{FF2B5EF4-FFF2-40B4-BE49-F238E27FC236}">
                <a16:creationId xmlns:a16="http://schemas.microsoft.com/office/drawing/2014/main" id="{9EE28A39-3A6B-402A-A7B4-BF4206006A87}"/>
              </a:ext>
              <a:ext uri="{C183D7F6-B498-43B3-948B-1728B52AA6E4}">
                <adec:decorative xmlns:adec="http://schemas.microsoft.com/office/drawing/2017/decorative" val="1"/>
              </a:ext>
            </a:extLst>
          </p:cNvPr>
          <p:cNvSpPr/>
          <p:nvPr/>
        </p:nvSpPr>
        <p:spPr>
          <a:xfrm>
            <a:off x="471696" y="1562101"/>
            <a:ext cx="3795504" cy="4203282"/>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Rectangle: Rounded Corners 6">
            <a:extLst>
              <a:ext uri="{FF2B5EF4-FFF2-40B4-BE49-F238E27FC236}">
                <a16:creationId xmlns:a16="http://schemas.microsoft.com/office/drawing/2014/main" id="{DCFD3B66-2D3F-4C13-B4E6-3C3673DE183C}"/>
              </a:ext>
              <a:ext uri="{C183D7F6-B498-43B3-948B-1728B52AA6E4}">
                <adec:decorative xmlns:adec="http://schemas.microsoft.com/office/drawing/2017/decorative" val="1"/>
              </a:ext>
            </a:extLst>
          </p:cNvPr>
          <p:cNvSpPr/>
          <p:nvPr/>
        </p:nvSpPr>
        <p:spPr>
          <a:xfrm>
            <a:off x="4776996" y="1562101"/>
            <a:ext cx="3795504" cy="4203282"/>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F52F90B2-847C-4BC1-9C8C-A72AA8000B48}"/>
              </a:ext>
            </a:extLst>
          </p:cNvPr>
          <p:cNvSpPr txBox="1"/>
          <p:nvPr/>
        </p:nvSpPr>
        <p:spPr>
          <a:xfrm>
            <a:off x="600075" y="1790700"/>
            <a:ext cx="3543300" cy="3539430"/>
          </a:xfrm>
          <a:prstGeom prst="rect">
            <a:avLst/>
          </a:prstGeom>
          <a:noFill/>
        </p:spPr>
        <p:txBody>
          <a:bodyPr wrap="square" rtlCol="0">
            <a:spAutoFit/>
          </a:bodyPr>
          <a:lstStyle/>
          <a:p>
            <a:pPr>
              <a:spcAft>
                <a:spcPts val="0"/>
              </a:spcAf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How can you spread microbes to others? </a:t>
            </a:r>
          </a:p>
          <a:p>
            <a:pPr>
              <a:spcAft>
                <a:spcPts val="0"/>
              </a:spcAf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(3 points)</a:t>
            </a:r>
          </a:p>
          <a:p>
            <a:pPr>
              <a:spcAft>
                <a:spcPts val="0"/>
              </a:spcAft>
            </a:pPr>
            <a:endParaRPr lang="en-GB" sz="28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Touching</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Sleeping</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Sneezing</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Coughing</a:t>
            </a:r>
            <a:endParaRPr lang="en-GB" sz="2800"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B4F1756F-5B5B-4E40-A19C-4C6909DCB145}"/>
              </a:ext>
            </a:extLst>
          </p:cNvPr>
          <p:cNvSpPr txBox="1"/>
          <p:nvPr/>
        </p:nvSpPr>
        <p:spPr>
          <a:xfrm>
            <a:off x="635898" y="3454628"/>
            <a:ext cx="790575" cy="553998"/>
          </a:xfrm>
          <a:prstGeom prst="rect">
            <a:avLst/>
          </a:prstGeom>
          <a:noFill/>
        </p:spPr>
        <p:txBody>
          <a:bodyPr wrap="square" rtlCol="0">
            <a:spAutoFit/>
          </a:bodyPr>
          <a:lstStyle/>
          <a:p>
            <a:r>
              <a:rPr lang="en-GB" sz="3000" b="1" dirty="0">
                <a:solidFill>
                  <a:srgbClr val="117E62"/>
                </a:solidFill>
                <a:latin typeface="Arial" panose="020B0604020202020204" pitchFamily="34" charset="0"/>
                <a:cs typeface="Arial" panose="020B0604020202020204" pitchFamily="34" charset="0"/>
                <a:sym typeface="Wingdings" panose="05000000000000000000" pitchFamily="2" charset="2"/>
              </a:rPr>
              <a:t></a:t>
            </a:r>
            <a:endParaRPr lang="en-GB" sz="3000" b="1" dirty="0">
              <a:solidFill>
                <a:srgbClr val="117E62"/>
              </a:solidFill>
            </a:endParaRPr>
          </a:p>
        </p:txBody>
      </p:sp>
      <p:sp>
        <p:nvSpPr>
          <p:cNvPr id="11" name="TextBox 10">
            <a:extLst>
              <a:ext uri="{FF2B5EF4-FFF2-40B4-BE49-F238E27FC236}">
                <a16:creationId xmlns:a16="http://schemas.microsoft.com/office/drawing/2014/main" id="{9A0ED586-6800-48AD-9A13-2C73F8D81165}"/>
              </a:ext>
            </a:extLst>
          </p:cNvPr>
          <p:cNvSpPr txBox="1"/>
          <p:nvPr/>
        </p:nvSpPr>
        <p:spPr>
          <a:xfrm>
            <a:off x="635899" y="4304110"/>
            <a:ext cx="790575" cy="553998"/>
          </a:xfrm>
          <a:prstGeom prst="rect">
            <a:avLst/>
          </a:prstGeom>
          <a:noFill/>
        </p:spPr>
        <p:txBody>
          <a:bodyPr wrap="square" rtlCol="0">
            <a:spAutoFit/>
          </a:bodyPr>
          <a:lstStyle/>
          <a:p>
            <a:r>
              <a:rPr lang="en-GB" sz="3000" b="1" dirty="0">
                <a:solidFill>
                  <a:srgbClr val="117E62"/>
                </a:solidFill>
                <a:latin typeface="Arial" panose="020B0604020202020204" pitchFamily="34" charset="0"/>
                <a:cs typeface="Arial" panose="020B0604020202020204" pitchFamily="34" charset="0"/>
                <a:sym typeface="Wingdings" panose="05000000000000000000" pitchFamily="2" charset="2"/>
              </a:rPr>
              <a:t></a:t>
            </a:r>
            <a:endParaRPr lang="en-GB" sz="3000" b="1" dirty="0">
              <a:solidFill>
                <a:srgbClr val="117E62"/>
              </a:solidFill>
            </a:endParaRPr>
          </a:p>
        </p:txBody>
      </p:sp>
      <p:sp>
        <p:nvSpPr>
          <p:cNvPr id="12" name="TextBox 11">
            <a:extLst>
              <a:ext uri="{FF2B5EF4-FFF2-40B4-BE49-F238E27FC236}">
                <a16:creationId xmlns:a16="http://schemas.microsoft.com/office/drawing/2014/main" id="{BDAF0D14-49AC-4D86-B511-F64EACD0989B}"/>
              </a:ext>
            </a:extLst>
          </p:cNvPr>
          <p:cNvSpPr txBox="1"/>
          <p:nvPr/>
        </p:nvSpPr>
        <p:spPr>
          <a:xfrm>
            <a:off x="635898" y="4735810"/>
            <a:ext cx="790575" cy="553998"/>
          </a:xfrm>
          <a:prstGeom prst="rect">
            <a:avLst/>
          </a:prstGeom>
          <a:noFill/>
        </p:spPr>
        <p:txBody>
          <a:bodyPr wrap="square" rtlCol="0">
            <a:spAutoFit/>
          </a:bodyPr>
          <a:lstStyle/>
          <a:p>
            <a:r>
              <a:rPr lang="en-GB" sz="3000" b="1" dirty="0">
                <a:solidFill>
                  <a:srgbClr val="117E62"/>
                </a:solidFill>
                <a:latin typeface="Arial" panose="020B0604020202020204" pitchFamily="34" charset="0"/>
                <a:cs typeface="Arial" panose="020B0604020202020204" pitchFamily="34" charset="0"/>
                <a:sym typeface="Wingdings" panose="05000000000000000000" pitchFamily="2" charset="2"/>
              </a:rPr>
              <a:t></a:t>
            </a:r>
            <a:endParaRPr lang="en-GB" sz="3000" b="1" dirty="0">
              <a:solidFill>
                <a:srgbClr val="117E62"/>
              </a:solidFill>
            </a:endParaRPr>
          </a:p>
        </p:txBody>
      </p:sp>
      <p:sp>
        <p:nvSpPr>
          <p:cNvPr id="9" name="TextBox 8">
            <a:extLst>
              <a:ext uri="{FF2B5EF4-FFF2-40B4-BE49-F238E27FC236}">
                <a16:creationId xmlns:a16="http://schemas.microsoft.com/office/drawing/2014/main" id="{E05B1354-750D-4B15-9ED8-19D79DB768E9}"/>
              </a:ext>
            </a:extLst>
          </p:cNvPr>
          <p:cNvSpPr txBox="1"/>
          <p:nvPr/>
        </p:nvSpPr>
        <p:spPr>
          <a:xfrm>
            <a:off x="4907860" y="1621096"/>
            <a:ext cx="3533775" cy="4093428"/>
          </a:xfrm>
          <a:prstGeom prst="rect">
            <a:avLst/>
          </a:prstGeom>
          <a:noFill/>
        </p:spPr>
        <p:txBody>
          <a:bodyPr wrap="square" rtlCol="0">
            <a:spAutoFit/>
          </a:bodyPr>
          <a:lstStyle/>
          <a:p>
            <a:pPr>
              <a:spcAft>
                <a:spcPts val="0"/>
              </a:spcAft>
            </a:pPr>
            <a:r>
              <a:rPr lang="en-GB" sz="2600" dirty="0">
                <a:solidFill>
                  <a:srgbClr val="000000"/>
                </a:solidFill>
                <a:latin typeface="Arial" panose="020B0604020202020204" pitchFamily="34" charset="0"/>
                <a:ea typeface="Calibri" panose="020F0502020204030204" pitchFamily="34" charset="0"/>
                <a:cs typeface="Arial" panose="020B0604020202020204" pitchFamily="34" charset="0"/>
              </a:rPr>
              <a:t>After we sneeze into our hands, we should: </a:t>
            </a:r>
          </a:p>
          <a:p>
            <a:pPr>
              <a:spcAft>
                <a:spcPts val="0"/>
              </a:spcAft>
            </a:pPr>
            <a:r>
              <a:rPr lang="en-GB" sz="2600" dirty="0">
                <a:solidFill>
                  <a:srgbClr val="000000"/>
                </a:solidFill>
                <a:latin typeface="Arial" panose="020B0604020202020204" pitchFamily="34" charset="0"/>
                <a:ea typeface="Calibri" panose="020F0502020204030204" pitchFamily="34" charset="0"/>
                <a:cs typeface="Arial" panose="020B0604020202020204" pitchFamily="34" charset="0"/>
              </a:rPr>
              <a:t>(1 points)</a:t>
            </a:r>
          </a:p>
          <a:p>
            <a:pPr>
              <a:spcAft>
                <a:spcPts val="0"/>
              </a:spcAft>
            </a:pPr>
            <a:endParaRPr lang="en-GB" sz="26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Wash our hands</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Dry our hands on our clothes</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Take antibiotics</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ea typeface="Calibri" panose="020F0502020204030204" pitchFamily="34" charset="0"/>
                <a:cs typeface="Arial" panose="020B0604020202020204" pitchFamily="34" charset="0"/>
              </a:rPr>
              <a:t>None of the above is necessary</a:t>
            </a:r>
            <a:endParaRPr lang="en-GB" sz="260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CDDE4B61-9C79-4D66-8B98-12A0E89EA4F4}"/>
              </a:ext>
            </a:extLst>
          </p:cNvPr>
          <p:cNvSpPr txBox="1"/>
          <p:nvPr/>
        </p:nvSpPr>
        <p:spPr>
          <a:xfrm>
            <a:off x="4927120" y="3152001"/>
            <a:ext cx="790575" cy="553998"/>
          </a:xfrm>
          <a:prstGeom prst="rect">
            <a:avLst/>
          </a:prstGeom>
          <a:noFill/>
        </p:spPr>
        <p:txBody>
          <a:bodyPr wrap="square" rtlCol="0">
            <a:spAutoFit/>
          </a:bodyPr>
          <a:lstStyle/>
          <a:p>
            <a:r>
              <a:rPr lang="en-GB" sz="3000" b="1" dirty="0">
                <a:solidFill>
                  <a:srgbClr val="117E62"/>
                </a:solidFill>
                <a:latin typeface="Arial" panose="020B0604020202020204" pitchFamily="34" charset="0"/>
                <a:cs typeface="Arial" panose="020B0604020202020204" pitchFamily="34" charset="0"/>
                <a:sym typeface="Wingdings" panose="05000000000000000000" pitchFamily="2" charset="2"/>
              </a:rPr>
              <a:t></a:t>
            </a:r>
            <a:endParaRPr lang="en-GB" sz="3000" b="1" dirty="0">
              <a:solidFill>
                <a:srgbClr val="117E62"/>
              </a:solidFill>
            </a:endParaRPr>
          </a:p>
        </p:txBody>
      </p:sp>
      <p:sp>
        <p:nvSpPr>
          <p:cNvPr id="3" name="Footer Placeholder 2">
            <a:extLst>
              <a:ext uri="{FF2B5EF4-FFF2-40B4-BE49-F238E27FC236}">
                <a16:creationId xmlns:a16="http://schemas.microsoft.com/office/drawing/2014/main" id="{38F2C4C2-99CE-468B-8986-C9F37C7D0BFB}"/>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084345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1" grpId="0"/>
      <p:bldP spid="12" grpId="0"/>
      <p:bldP spid="1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4E92096-D249-405E-A8E6-00EF0DCE2C2C}"/>
              </a:ext>
              <a:ext uri="{C183D7F6-B498-43B3-948B-1728B52AA6E4}">
                <adec:decorative xmlns:adec="http://schemas.microsoft.com/office/drawing/2017/decorative" val="0"/>
              </a:ext>
            </a:extLst>
          </p:cNvPr>
          <p:cNvSpPr>
            <a:spLocks noGrp="1"/>
          </p:cNvSpPr>
          <p:nvPr>
            <p:ph type="title"/>
          </p:nvPr>
        </p:nvSpPr>
        <p:spPr>
          <a:xfrm>
            <a:off x="0" y="-1248930"/>
            <a:ext cx="9124950" cy="1290798"/>
          </a:xfrm>
        </p:spPr>
        <p:txBody>
          <a:bodyPr>
            <a:normAutofit/>
          </a:bodyPr>
          <a:lstStyle/>
          <a:p>
            <a:pPr algn="ctr"/>
            <a:r>
              <a:rPr lang="en-GB" sz="3500" b="1" dirty="0"/>
              <a:t>Respiratory Hygiene Quiz 2 - Answers</a:t>
            </a:r>
          </a:p>
        </p:txBody>
      </p:sp>
      <p:sp>
        <p:nvSpPr>
          <p:cNvPr id="13" name="Title 1">
            <a:extLst>
              <a:ext uri="{FF2B5EF4-FFF2-40B4-BE49-F238E27FC236}">
                <a16:creationId xmlns:a16="http://schemas.microsoft.com/office/drawing/2014/main" id="{B40E4A38-E7AD-4FC4-8769-4B763C96F9AF}"/>
              </a:ext>
            </a:extLst>
          </p:cNvPr>
          <p:cNvSpPr txBox="1">
            <a:spLocks/>
          </p:cNvSpPr>
          <p:nvPr/>
        </p:nvSpPr>
        <p:spPr>
          <a:xfrm>
            <a:off x="0" y="0"/>
            <a:ext cx="9124950" cy="12907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Respiratory Hygiene Quiz - Answers</a:t>
            </a:r>
            <a:endParaRPr lang="en-GB" sz="3500" b="1" dirty="0"/>
          </a:p>
        </p:txBody>
      </p:sp>
      <p:sp>
        <p:nvSpPr>
          <p:cNvPr id="6" name="Rectangle: Rounded Corners 5">
            <a:extLst>
              <a:ext uri="{FF2B5EF4-FFF2-40B4-BE49-F238E27FC236}">
                <a16:creationId xmlns:a16="http://schemas.microsoft.com/office/drawing/2014/main" id="{44D933EB-0F00-4CFC-843B-B587E6EF86F4}"/>
              </a:ext>
              <a:ext uri="{C183D7F6-B498-43B3-948B-1728B52AA6E4}">
                <adec:decorative xmlns:adec="http://schemas.microsoft.com/office/drawing/2017/decorative" val="1"/>
              </a:ext>
            </a:extLst>
          </p:cNvPr>
          <p:cNvSpPr/>
          <p:nvPr/>
        </p:nvSpPr>
        <p:spPr>
          <a:xfrm>
            <a:off x="471696" y="1562101"/>
            <a:ext cx="3795504" cy="4203282"/>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Rectangle: Rounded Corners 6">
            <a:extLst>
              <a:ext uri="{FF2B5EF4-FFF2-40B4-BE49-F238E27FC236}">
                <a16:creationId xmlns:a16="http://schemas.microsoft.com/office/drawing/2014/main" id="{486C1928-3602-44BA-856D-4287D3A479C5}"/>
              </a:ext>
              <a:ext uri="{C183D7F6-B498-43B3-948B-1728B52AA6E4}">
                <adec:decorative xmlns:adec="http://schemas.microsoft.com/office/drawing/2017/decorative" val="1"/>
              </a:ext>
            </a:extLst>
          </p:cNvPr>
          <p:cNvSpPr/>
          <p:nvPr/>
        </p:nvSpPr>
        <p:spPr>
          <a:xfrm>
            <a:off x="4748421" y="1562101"/>
            <a:ext cx="3795504" cy="4203282"/>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F08A3DEA-94F4-4B09-9AF3-6BB1D337289A}"/>
              </a:ext>
            </a:extLst>
          </p:cNvPr>
          <p:cNvSpPr txBox="1"/>
          <p:nvPr/>
        </p:nvSpPr>
        <p:spPr>
          <a:xfrm>
            <a:off x="600075" y="1790700"/>
            <a:ext cx="3543300" cy="3785652"/>
          </a:xfrm>
          <a:prstGeom prst="rect">
            <a:avLst/>
          </a:prstGeom>
          <a:noFill/>
        </p:spPr>
        <p:txBody>
          <a:bodyPr wrap="square" rtlCol="0">
            <a:spAutoFit/>
          </a:bodyPr>
          <a:lstStyle/>
          <a:p>
            <a:pPr>
              <a:spcAft>
                <a:spcPts val="0"/>
              </a:spcAft>
            </a:pPr>
            <a:r>
              <a:rPr lang="en-GB" sz="2400" dirty="0">
                <a:solidFill>
                  <a:srgbClr val="000000"/>
                </a:solidFill>
                <a:latin typeface="Arial" panose="020B0604020202020204" pitchFamily="34" charset="0"/>
                <a:ea typeface="Calibri" panose="020F0502020204030204" pitchFamily="34" charset="0"/>
                <a:cs typeface="Arial" panose="020B0604020202020204" pitchFamily="34" charset="0"/>
              </a:rPr>
              <a:t>If you do not have a tissue available, the best option from the following is to sneeze: </a:t>
            </a:r>
          </a:p>
          <a:p>
            <a:pPr>
              <a:spcAft>
                <a:spcPts val="0"/>
              </a:spcAft>
            </a:pPr>
            <a:r>
              <a:rPr lang="en-GB" sz="2400" dirty="0">
                <a:solidFill>
                  <a:srgbClr val="000000"/>
                </a:solidFill>
                <a:latin typeface="Arial" panose="020B0604020202020204" pitchFamily="34" charset="0"/>
                <a:ea typeface="Calibri" panose="020F0502020204030204" pitchFamily="34" charset="0"/>
                <a:cs typeface="Arial" panose="020B0604020202020204" pitchFamily="34" charset="0"/>
              </a:rPr>
              <a:t>(1 point)</a:t>
            </a:r>
          </a:p>
          <a:p>
            <a:pPr>
              <a:spcAft>
                <a:spcPts val="0"/>
              </a:spcAft>
            </a:pPr>
            <a:endParaRPr lang="en-GB" sz="2400" dirty="0">
              <a:latin typeface="Arial" panose="020B0604020202020204" pitchFamily="34" charset="0"/>
              <a:ea typeface="Calibri" panose="020F0502020204030204" pitchFamily="34" charset="0"/>
              <a:cs typeface="Times New Roman" panose="02020603050405020304" pitchFamily="18"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cs typeface="Arial" panose="020B0604020202020204" pitchFamily="34" charset="0"/>
              </a:rPr>
              <a:t>Into your hands</a:t>
            </a:r>
            <a:endParaRPr lang="en-GB" sz="2400" dirty="0"/>
          </a:p>
          <a:p>
            <a:pPr marL="342900" lvl="0" indent="-342900">
              <a:spcAft>
                <a:spcPts val="0"/>
              </a:spcAft>
              <a:buFont typeface="Wingdings" panose="05000000000000000000" pitchFamily="2" charset="2"/>
              <a:buChar char=""/>
              <a:tabLst>
                <a:tab pos="457200" algn="l"/>
              </a:tabLst>
            </a:pPr>
            <a:r>
              <a:rPr lang="en-GB" sz="2400" dirty="0">
                <a:solidFill>
                  <a:srgbClr val="000000"/>
                </a:solidFill>
                <a:cs typeface="Arial" panose="020B0604020202020204" pitchFamily="34" charset="0"/>
              </a:rPr>
              <a:t>Into your sleeve</a:t>
            </a:r>
            <a:endParaRPr lang="en-GB" sz="2400" dirty="0"/>
          </a:p>
          <a:p>
            <a:pPr marL="342900" lvl="0" indent="-342900">
              <a:spcAft>
                <a:spcPts val="0"/>
              </a:spcAft>
              <a:buFont typeface="Wingdings" panose="05000000000000000000" pitchFamily="2" charset="2"/>
              <a:buChar char=""/>
              <a:tabLst>
                <a:tab pos="457200" algn="l"/>
              </a:tabLst>
            </a:pPr>
            <a:r>
              <a:rPr lang="en-GB" sz="2400" dirty="0">
                <a:solidFill>
                  <a:srgbClr val="000000"/>
                </a:solidFill>
                <a:cs typeface="Arial" panose="020B0604020202020204" pitchFamily="34" charset="0"/>
              </a:rPr>
              <a:t>Into an empty space</a:t>
            </a:r>
            <a:endParaRPr lang="en-GB" sz="2400" dirty="0"/>
          </a:p>
          <a:p>
            <a:pPr marL="342900" lvl="0" indent="-342900">
              <a:spcAft>
                <a:spcPts val="0"/>
              </a:spcAft>
              <a:buFont typeface="Wingdings" panose="05000000000000000000" pitchFamily="2" charset="2"/>
              <a:buChar char=""/>
              <a:tabLst>
                <a:tab pos="457200" algn="l"/>
              </a:tabLst>
            </a:pPr>
            <a:r>
              <a:rPr lang="en-GB" sz="2400" dirty="0">
                <a:solidFill>
                  <a:srgbClr val="000000"/>
                </a:solidFill>
                <a:cs typeface="Arial" panose="020B0604020202020204" pitchFamily="34" charset="0"/>
              </a:rPr>
              <a:t>Onto your desk</a:t>
            </a:r>
            <a:endParaRPr lang="en-GB" sz="2400" dirty="0"/>
          </a:p>
        </p:txBody>
      </p:sp>
      <p:sp>
        <p:nvSpPr>
          <p:cNvPr id="10" name="TextBox 9">
            <a:extLst>
              <a:ext uri="{FF2B5EF4-FFF2-40B4-BE49-F238E27FC236}">
                <a16:creationId xmlns:a16="http://schemas.microsoft.com/office/drawing/2014/main" id="{3C8A8B57-E4E3-404C-A696-2F710874C01B}"/>
              </a:ext>
            </a:extLst>
          </p:cNvPr>
          <p:cNvSpPr txBox="1"/>
          <p:nvPr/>
        </p:nvSpPr>
        <p:spPr>
          <a:xfrm>
            <a:off x="626166" y="4257778"/>
            <a:ext cx="790575" cy="553998"/>
          </a:xfrm>
          <a:prstGeom prst="rect">
            <a:avLst/>
          </a:prstGeom>
          <a:noFill/>
        </p:spPr>
        <p:txBody>
          <a:bodyPr wrap="square" rtlCol="0">
            <a:spAutoFit/>
          </a:bodyPr>
          <a:lstStyle/>
          <a:p>
            <a:r>
              <a:rPr lang="en-GB" sz="3000" b="1" dirty="0">
                <a:solidFill>
                  <a:srgbClr val="117E62"/>
                </a:solidFill>
                <a:latin typeface="Arial" panose="020B0604020202020204" pitchFamily="34" charset="0"/>
                <a:cs typeface="Arial" panose="020B0604020202020204" pitchFamily="34" charset="0"/>
                <a:sym typeface="Wingdings" panose="05000000000000000000" pitchFamily="2" charset="2"/>
              </a:rPr>
              <a:t></a:t>
            </a:r>
            <a:endParaRPr lang="en-GB" sz="3000" b="1" dirty="0">
              <a:solidFill>
                <a:srgbClr val="117E62"/>
              </a:solidFill>
            </a:endParaRPr>
          </a:p>
        </p:txBody>
      </p:sp>
      <p:sp>
        <p:nvSpPr>
          <p:cNvPr id="9" name="Rectangle 8">
            <a:extLst>
              <a:ext uri="{FF2B5EF4-FFF2-40B4-BE49-F238E27FC236}">
                <a16:creationId xmlns:a16="http://schemas.microsoft.com/office/drawing/2014/main" id="{CFCCA35C-5763-4716-A56F-F9DD33DEC8B2}"/>
              </a:ext>
            </a:extLst>
          </p:cNvPr>
          <p:cNvSpPr/>
          <p:nvPr/>
        </p:nvSpPr>
        <p:spPr>
          <a:xfrm>
            <a:off x="4812611" y="1755527"/>
            <a:ext cx="3667123" cy="3816429"/>
          </a:xfrm>
          <a:prstGeom prst="rect">
            <a:avLst/>
          </a:prstGeom>
        </p:spPr>
        <p:txBody>
          <a:bodyPr wrap="square">
            <a:spAutoFit/>
          </a:bodyPr>
          <a:lstStyle/>
          <a:p>
            <a:pPr>
              <a:spcAft>
                <a:spcPts val="0"/>
              </a:spcAft>
            </a:pPr>
            <a:r>
              <a:rPr lang="en-GB" sz="2200" dirty="0">
                <a:solidFill>
                  <a:srgbClr val="000000"/>
                </a:solidFill>
                <a:latin typeface="Arial" panose="020B0604020202020204" pitchFamily="34" charset="0"/>
                <a:ea typeface="Calibri" panose="020F0502020204030204" pitchFamily="34" charset="0"/>
                <a:cs typeface="Arial" panose="020B0604020202020204" pitchFamily="34" charset="0"/>
              </a:rPr>
              <a:t>The best way to stop microbes from spreading is: (2 points)</a:t>
            </a:r>
          </a:p>
          <a:p>
            <a:pPr>
              <a:spcAft>
                <a:spcPts val="0"/>
              </a:spcAft>
            </a:pPr>
            <a:endParaRPr lang="en-GB" sz="22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200" dirty="0">
                <a:solidFill>
                  <a:srgbClr val="000000"/>
                </a:solidFill>
                <a:latin typeface="Arial" panose="020B0604020202020204" pitchFamily="34" charset="0"/>
                <a:cs typeface="Arial" panose="020B0604020202020204" pitchFamily="34" charset="0"/>
              </a:rPr>
              <a:t>To use your hand to cover your sneeze</a:t>
            </a:r>
            <a:endParaRPr lang="en-GB" sz="22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200" dirty="0">
                <a:solidFill>
                  <a:srgbClr val="000000"/>
                </a:solidFill>
                <a:latin typeface="Arial" panose="020B0604020202020204" pitchFamily="34" charset="0"/>
                <a:cs typeface="Arial" panose="020B0604020202020204" pitchFamily="34" charset="0"/>
              </a:rPr>
              <a:t>To use a tissue to cover your sneeze</a:t>
            </a:r>
            <a:endParaRPr lang="en-GB" sz="22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200" dirty="0">
                <a:solidFill>
                  <a:srgbClr val="000000"/>
                </a:solidFill>
                <a:latin typeface="Arial" panose="020B0604020202020204" pitchFamily="34" charset="0"/>
                <a:cs typeface="Arial" panose="020B0604020202020204" pitchFamily="34" charset="0"/>
              </a:rPr>
              <a:t>To use a sleeve if you haven’t got a tissue</a:t>
            </a:r>
            <a:endParaRPr lang="en-GB" sz="22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200" dirty="0">
                <a:solidFill>
                  <a:srgbClr val="000000"/>
                </a:solidFill>
                <a:latin typeface="Arial" panose="020B0604020202020204" pitchFamily="34" charset="0"/>
                <a:ea typeface="Calibri" panose="020F0502020204030204" pitchFamily="34" charset="0"/>
                <a:cs typeface="Arial" panose="020B0604020202020204" pitchFamily="34" charset="0"/>
              </a:rPr>
              <a:t>To drink plenty of fluids</a:t>
            </a:r>
            <a:endParaRPr lang="en-GB" sz="22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C23C86B2-7920-4DB6-8460-7F77BB3720F6}"/>
              </a:ext>
            </a:extLst>
          </p:cNvPr>
          <p:cNvSpPr txBox="1"/>
          <p:nvPr/>
        </p:nvSpPr>
        <p:spPr>
          <a:xfrm>
            <a:off x="4812611" y="3683526"/>
            <a:ext cx="790575" cy="553998"/>
          </a:xfrm>
          <a:prstGeom prst="rect">
            <a:avLst/>
          </a:prstGeom>
          <a:noFill/>
        </p:spPr>
        <p:txBody>
          <a:bodyPr wrap="square" rtlCol="0">
            <a:spAutoFit/>
          </a:bodyPr>
          <a:lstStyle/>
          <a:p>
            <a:r>
              <a:rPr lang="en-GB" sz="3000" b="1" dirty="0">
                <a:solidFill>
                  <a:srgbClr val="117E62"/>
                </a:solidFill>
                <a:latin typeface="Arial" panose="020B0604020202020204" pitchFamily="34" charset="0"/>
                <a:cs typeface="Arial" panose="020B0604020202020204" pitchFamily="34" charset="0"/>
                <a:sym typeface="Wingdings" panose="05000000000000000000" pitchFamily="2" charset="2"/>
              </a:rPr>
              <a:t></a:t>
            </a:r>
            <a:endParaRPr lang="en-GB" sz="3000" b="1" dirty="0">
              <a:solidFill>
                <a:srgbClr val="117E62"/>
              </a:solidFill>
            </a:endParaRPr>
          </a:p>
        </p:txBody>
      </p:sp>
      <p:sp>
        <p:nvSpPr>
          <p:cNvPr id="12" name="TextBox 11">
            <a:extLst>
              <a:ext uri="{FF2B5EF4-FFF2-40B4-BE49-F238E27FC236}">
                <a16:creationId xmlns:a16="http://schemas.microsoft.com/office/drawing/2014/main" id="{364E317C-69B6-4860-BCED-BEF6B2B520B7}"/>
              </a:ext>
            </a:extLst>
          </p:cNvPr>
          <p:cNvSpPr txBox="1"/>
          <p:nvPr/>
        </p:nvSpPr>
        <p:spPr>
          <a:xfrm>
            <a:off x="4820891" y="4341217"/>
            <a:ext cx="790575" cy="553998"/>
          </a:xfrm>
          <a:prstGeom prst="rect">
            <a:avLst/>
          </a:prstGeom>
          <a:noFill/>
        </p:spPr>
        <p:txBody>
          <a:bodyPr wrap="square" rtlCol="0">
            <a:spAutoFit/>
          </a:bodyPr>
          <a:lstStyle/>
          <a:p>
            <a:r>
              <a:rPr lang="en-GB" sz="3000" b="1" dirty="0">
                <a:solidFill>
                  <a:srgbClr val="117E62"/>
                </a:solidFill>
                <a:latin typeface="Arial" panose="020B0604020202020204" pitchFamily="34" charset="0"/>
                <a:cs typeface="Arial" panose="020B0604020202020204" pitchFamily="34" charset="0"/>
                <a:sym typeface="Wingdings" panose="05000000000000000000" pitchFamily="2" charset="2"/>
              </a:rPr>
              <a:t></a:t>
            </a:r>
            <a:endParaRPr lang="en-GB" sz="3000" b="1" dirty="0">
              <a:solidFill>
                <a:srgbClr val="117E62"/>
              </a:solidFill>
            </a:endParaRPr>
          </a:p>
        </p:txBody>
      </p:sp>
      <p:sp>
        <p:nvSpPr>
          <p:cNvPr id="3" name="Footer Placeholder 2">
            <a:extLst>
              <a:ext uri="{FF2B5EF4-FFF2-40B4-BE49-F238E27FC236}">
                <a16:creationId xmlns:a16="http://schemas.microsoft.com/office/drawing/2014/main" id="{CAB7448C-19E6-4660-BAF3-4599775BFFF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668928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A054208-EB3E-4D34-8525-0A67AB15E4BF}"/>
              </a:ext>
              <a:ext uri="{C183D7F6-B498-43B3-948B-1728B52AA6E4}">
                <adec:decorative xmlns:adec="http://schemas.microsoft.com/office/drawing/2017/decorative" val="0"/>
              </a:ext>
            </a:extLst>
          </p:cNvPr>
          <p:cNvSpPr>
            <a:spLocks noGrp="1"/>
          </p:cNvSpPr>
          <p:nvPr>
            <p:ph type="title"/>
          </p:nvPr>
        </p:nvSpPr>
        <p:spPr>
          <a:xfrm>
            <a:off x="0" y="-1115120"/>
            <a:ext cx="9124950" cy="1290798"/>
          </a:xfrm>
        </p:spPr>
        <p:txBody>
          <a:bodyPr>
            <a:normAutofit/>
          </a:bodyPr>
          <a:lstStyle/>
          <a:p>
            <a:pPr algn="ctr"/>
            <a:r>
              <a:rPr lang="en-GB" sz="3500" b="1" dirty="0"/>
              <a:t>Respiratory Hygiene Quiz 3 - Answers</a:t>
            </a:r>
          </a:p>
        </p:txBody>
      </p:sp>
      <p:sp>
        <p:nvSpPr>
          <p:cNvPr id="12" name="Title 1">
            <a:extLst>
              <a:ext uri="{FF2B5EF4-FFF2-40B4-BE49-F238E27FC236}">
                <a16:creationId xmlns:a16="http://schemas.microsoft.com/office/drawing/2014/main" id="{7FF3E3E1-0B61-4CA4-92EE-DE8211C21C52}"/>
              </a:ext>
            </a:extLst>
          </p:cNvPr>
          <p:cNvSpPr txBox="1">
            <a:spLocks/>
          </p:cNvSpPr>
          <p:nvPr/>
        </p:nvSpPr>
        <p:spPr>
          <a:xfrm>
            <a:off x="0" y="0"/>
            <a:ext cx="9124950" cy="12907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Respiratory Hygiene Quiz - Answers</a:t>
            </a:r>
            <a:endParaRPr lang="en-GB" sz="3500" b="1" dirty="0"/>
          </a:p>
        </p:txBody>
      </p:sp>
      <p:sp>
        <p:nvSpPr>
          <p:cNvPr id="6" name="Rectangle: Rounded Corners 5">
            <a:extLst>
              <a:ext uri="{FF2B5EF4-FFF2-40B4-BE49-F238E27FC236}">
                <a16:creationId xmlns:a16="http://schemas.microsoft.com/office/drawing/2014/main" id="{A3A7B25E-15BE-4A2B-9682-A9B4D4D256ED}"/>
              </a:ext>
              <a:ext uri="{C183D7F6-B498-43B3-948B-1728B52AA6E4}">
                <adec:decorative xmlns:adec="http://schemas.microsoft.com/office/drawing/2017/decorative" val="1"/>
              </a:ext>
            </a:extLst>
          </p:cNvPr>
          <p:cNvSpPr/>
          <p:nvPr/>
        </p:nvSpPr>
        <p:spPr>
          <a:xfrm>
            <a:off x="471696" y="1562101"/>
            <a:ext cx="3795504" cy="4203282"/>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Rectangle: Rounded Corners 6">
            <a:extLst>
              <a:ext uri="{FF2B5EF4-FFF2-40B4-BE49-F238E27FC236}">
                <a16:creationId xmlns:a16="http://schemas.microsoft.com/office/drawing/2014/main" id="{72E1C829-4464-4C6D-917F-314F002F4B74}"/>
              </a:ext>
              <a:ext uri="{C183D7F6-B498-43B3-948B-1728B52AA6E4}">
                <adec:decorative xmlns:adec="http://schemas.microsoft.com/office/drawing/2017/decorative" val="1"/>
              </a:ext>
            </a:extLst>
          </p:cNvPr>
          <p:cNvSpPr/>
          <p:nvPr/>
        </p:nvSpPr>
        <p:spPr>
          <a:xfrm>
            <a:off x="4738896" y="1562101"/>
            <a:ext cx="3795504" cy="4203282"/>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70001B9D-7099-43DA-9EBC-2A84BC450DC6}"/>
              </a:ext>
            </a:extLst>
          </p:cNvPr>
          <p:cNvSpPr/>
          <p:nvPr/>
        </p:nvSpPr>
        <p:spPr>
          <a:xfrm>
            <a:off x="540648" y="1665624"/>
            <a:ext cx="3726552" cy="3985706"/>
          </a:xfrm>
          <a:prstGeom prst="rect">
            <a:avLst/>
          </a:prstGeom>
        </p:spPr>
        <p:txBody>
          <a:bodyPr wrap="square">
            <a:spAutoFit/>
          </a:bodyPr>
          <a:lstStyle/>
          <a:p>
            <a:pPr>
              <a:spcAft>
                <a:spcPts val="0"/>
              </a:spcAft>
            </a:pPr>
            <a:r>
              <a:rPr lang="en-GB" sz="2300" dirty="0">
                <a:solidFill>
                  <a:srgbClr val="000000"/>
                </a:solidFill>
                <a:latin typeface="Arial" panose="020B0604020202020204" pitchFamily="34" charset="0"/>
                <a:ea typeface="Calibri" panose="020F0502020204030204" pitchFamily="34" charset="0"/>
                <a:cs typeface="Arial" panose="020B0604020202020204" pitchFamily="34" charset="0"/>
              </a:rPr>
              <a:t>What should you do with a tissue after sneezing into it? </a:t>
            </a:r>
          </a:p>
          <a:p>
            <a:pPr>
              <a:spcAft>
                <a:spcPts val="0"/>
              </a:spcAft>
            </a:pPr>
            <a:r>
              <a:rPr lang="en-GB" sz="2300" dirty="0">
                <a:solidFill>
                  <a:srgbClr val="000000"/>
                </a:solidFill>
                <a:latin typeface="Arial" panose="020B0604020202020204" pitchFamily="34" charset="0"/>
                <a:ea typeface="Calibri" panose="020F0502020204030204" pitchFamily="34" charset="0"/>
                <a:cs typeface="Arial" panose="020B0604020202020204" pitchFamily="34" charset="0"/>
              </a:rPr>
              <a:t>(1 point) </a:t>
            </a:r>
          </a:p>
          <a:p>
            <a:pPr>
              <a:spcAft>
                <a:spcPts val="0"/>
              </a:spcAft>
            </a:pPr>
            <a:endParaRPr lang="en-GB" sz="23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300" dirty="0">
                <a:solidFill>
                  <a:srgbClr val="000000"/>
                </a:solidFill>
                <a:latin typeface="Arial" panose="020B0604020202020204" pitchFamily="34" charset="0"/>
                <a:cs typeface="Arial" panose="020B0604020202020204" pitchFamily="34" charset="0"/>
              </a:rPr>
              <a:t>Put it in your pocket for next time</a:t>
            </a:r>
            <a:endParaRPr lang="en-GB" sz="23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300" dirty="0">
                <a:solidFill>
                  <a:srgbClr val="000000"/>
                </a:solidFill>
                <a:latin typeface="Arial" panose="020B0604020202020204" pitchFamily="34" charset="0"/>
                <a:cs typeface="Arial" panose="020B0604020202020204" pitchFamily="34" charset="0"/>
              </a:rPr>
              <a:t>Put it straight in the bin</a:t>
            </a:r>
            <a:endParaRPr lang="en-GB" sz="23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300" dirty="0">
                <a:solidFill>
                  <a:srgbClr val="000000"/>
                </a:solidFill>
                <a:latin typeface="Arial" panose="020B0604020202020204" pitchFamily="34" charset="0"/>
                <a:cs typeface="Arial" panose="020B0604020202020204" pitchFamily="34" charset="0"/>
              </a:rPr>
              <a:t>Put it up your sleeve for next time</a:t>
            </a:r>
            <a:endParaRPr lang="en-GB" sz="23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300" dirty="0">
                <a:solidFill>
                  <a:srgbClr val="000000"/>
                </a:solidFill>
                <a:latin typeface="Arial" panose="020B0604020202020204" pitchFamily="34" charset="0"/>
                <a:ea typeface="Calibri" panose="020F0502020204030204" pitchFamily="34" charset="0"/>
                <a:cs typeface="Arial" panose="020B0604020202020204" pitchFamily="34" charset="0"/>
              </a:rPr>
              <a:t>Any of the above</a:t>
            </a:r>
            <a:endParaRPr lang="en-GB" sz="230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A3D4B0D8-29E4-45D3-8522-279C5E1BB95B}"/>
              </a:ext>
            </a:extLst>
          </p:cNvPr>
          <p:cNvSpPr txBox="1"/>
          <p:nvPr/>
        </p:nvSpPr>
        <p:spPr>
          <a:xfrm>
            <a:off x="566946" y="4029178"/>
            <a:ext cx="790575" cy="553998"/>
          </a:xfrm>
          <a:prstGeom prst="rect">
            <a:avLst/>
          </a:prstGeom>
          <a:noFill/>
        </p:spPr>
        <p:txBody>
          <a:bodyPr wrap="square" rtlCol="0">
            <a:spAutoFit/>
          </a:bodyPr>
          <a:lstStyle/>
          <a:p>
            <a:r>
              <a:rPr lang="en-GB" sz="3000" b="1" dirty="0">
                <a:solidFill>
                  <a:srgbClr val="117E62"/>
                </a:solidFill>
                <a:latin typeface="Arial" panose="020B0604020202020204" pitchFamily="34" charset="0"/>
                <a:cs typeface="Arial" panose="020B0604020202020204" pitchFamily="34" charset="0"/>
                <a:sym typeface="Wingdings" panose="05000000000000000000" pitchFamily="2" charset="2"/>
              </a:rPr>
              <a:t></a:t>
            </a:r>
            <a:endParaRPr lang="en-GB" sz="3000" b="1" dirty="0">
              <a:solidFill>
                <a:srgbClr val="117E62"/>
              </a:solidFill>
            </a:endParaRPr>
          </a:p>
        </p:txBody>
      </p:sp>
      <p:sp>
        <p:nvSpPr>
          <p:cNvPr id="9" name="Rectangle 8">
            <a:extLst>
              <a:ext uri="{FF2B5EF4-FFF2-40B4-BE49-F238E27FC236}">
                <a16:creationId xmlns:a16="http://schemas.microsoft.com/office/drawing/2014/main" id="{FAD6BCD7-BE32-44C2-BF79-9C464A606EDA}"/>
              </a:ext>
            </a:extLst>
          </p:cNvPr>
          <p:cNvSpPr/>
          <p:nvPr/>
        </p:nvSpPr>
        <p:spPr>
          <a:xfrm>
            <a:off x="4845948" y="1665624"/>
            <a:ext cx="3581400" cy="3985706"/>
          </a:xfrm>
          <a:prstGeom prst="rect">
            <a:avLst/>
          </a:prstGeom>
        </p:spPr>
        <p:txBody>
          <a:bodyPr wrap="square">
            <a:spAutoFit/>
          </a:bodyPr>
          <a:lstStyle/>
          <a:p>
            <a:pPr>
              <a:spcAft>
                <a:spcPts val="0"/>
              </a:spcAft>
            </a:pPr>
            <a:r>
              <a:rPr lang="en-GB" sz="2300" dirty="0">
                <a:solidFill>
                  <a:srgbClr val="000000"/>
                </a:solidFill>
                <a:latin typeface="Arial" panose="020B0604020202020204" pitchFamily="34" charset="0"/>
                <a:ea typeface="Calibri" panose="020F0502020204030204" pitchFamily="34" charset="0"/>
                <a:cs typeface="Arial" panose="020B0604020202020204" pitchFamily="34" charset="0"/>
              </a:rPr>
              <a:t>What might happen if we don’t wash our hands after sneezing into them?</a:t>
            </a:r>
          </a:p>
          <a:p>
            <a:pPr>
              <a:spcAft>
                <a:spcPts val="0"/>
              </a:spcAft>
            </a:pPr>
            <a:r>
              <a:rPr lang="en-GB" sz="2300" dirty="0">
                <a:solidFill>
                  <a:srgbClr val="000000"/>
                </a:solidFill>
                <a:latin typeface="Arial" panose="020B0604020202020204" pitchFamily="34" charset="0"/>
                <a:ea typeface="Calibri" panose="020F0502020204030204" pitchFamily="34" charset="0"/>
                <a:cs typeface="Arial" panose="020B0604020202020204" pitchFamily="34" charset="0"/>
              </a:rPr>
              <a:t>(1 point) </a:t>
            </a:r>
          </a:p>
          <a:p>
            <a:pPr>
              <a:spcAft>
                <a:spcPts val="0"/>
              </a:spcAft>
            </a:pPr>
            <a:endParaRPr lang="en-GB" sz="23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300" dirty="0">
                <a:solidFill>
                  <a:srgbClr val="000000"/>
                </a:solidFill>
                <a:latin typeface="Arial" panose="020B0604020202020204" pitchFamily="34" charset="0"/>
                <a:cs typeface="Arial" panose="020B0604020202020204" pitchFamily="34" charset="0"/>
              </a:rPr>
              <a:t>Nothing</a:t>
            </a:r>
            <a:endParaRPr lang="en-GB" sz="23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300" dirty="0">
                <a:solidFill>
                  <a:srgbClr val="000000"/>
                </a:solidFill>
                <a:latin typeface="Arial" panose="020B0604020202020204" pitchFamily="34" charset="0"/>
                <a:cs typeface="Arial" panose="020B0604020202020204" pitchFamily="34" charset="0"/>
              </a:rPr>
              <a:t>Transfer harmful microbes to other people</a:t>
            </a:r>
            <a:endParaRPr lang="en-GB" sz="23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300" dirty="0">
                <a:solidFill>
                  <a:srgbClr val="000000"/>
                </a:solidFill>
                <a:latin typeface="Arial" panose="020B0604020202020204" pitchFamily="34" charset="0"/>
                <a:cs typeface="Arial" panose="020B0604020202020204" pitchFamily="34" charset="0"/>
              </a:rPr>
              <a:t>Help protect our microbes</a:t>
            </a:r>
            <a:endParaRPr lang="en-GB" sz="23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82CB950F-412D-4447-95A4-96D954A14560}"/>
              </a:ext>
            </a:extLst>
          </p:cNvPr>
          <p:cNvSpPr txBox="1"/>
          <p:nvPr/>
        </p:nvSpPr>
        <p:spPr>
          <a:xfrm>
            <a:off x="4860444" y="3694149"/>
            <a:ext cx="790575" cy="553998"/>
          </a:xfrm>
          <a:prstGeom prst="rect">
            <a:avLst/>
          </a:prstGeom>
          <a:noFill/>
        </p:spPr>
        <p:txBody>
          <a:bodyPr wrap="square" rtlCol="0">
            <a:spAutoFit/>
          </a:bodyPr>
          <a:lstStyle/>
          <a:p>
            <a:r>
              <a:rPr lang="en-GB" sz="3000" b="1" dirty="0">
                <a:solidFill>
                  <a:srgbClr val="117E62"/>
                </a:solidFill>
                <a:latin typeface="Arial" panose="020B0604020202020204" pitchFamily="34" charset="0"/>
                <a:cs typeface="Arial" panose="020B0604020202020204" pitchFamily="34" charset="0"/>
                <a:sym typeface="Wingdings" panose="05000000000000000000" pitchFamily="2" charset="2"/>
              </a:rPr>
              <a:t></a:t>
            </a:r>
            <a:endParaRPr lang="en-GB" sz="3000" b="1" dirty="0">
              <a:solidFill>
                <a:srgbClr val="117E62"/>
              </a:solidFill>
            </a:endParaRPr>
          </a:p>
        </p:txBody>
      </p:sp>
      <p:sp>
        <p:nvSpPr>
          <p:cNvPr id="3" name="Footer Placeholder 2">
            <a:extLst>
              <a:ext uri="{FF2B5EF4-FFF2-40B4-BE49-F238E27FC236}">
                <a16:creationId xmlns:a16="http://schemas.microsoft.com/office/drawing/2014/main" id="{8BB0655B-7330-431C-A3E3-7463613AD374}"/>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860457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C9F74A6-4DC5-490D-8D6E-C878349E2BC5}"/>
              </a:ext>
            </a:extLst>
          </p:cNvPr>
          <p:cNvSpPr>
            <a:spLocks noGrp="1"/>
          </p:cNvSpPr>
          <p:nvPr>
            <p:ph type="title"/>
          </p:nvPr>
        </p:nvSpPr>
        <p:spPr>
          <a:xfrm>
            <a:off x="276226" y="136524"/>
            <a:ext cx="3086100" cy="2016126"/>
          </a:xfrm>
        </p:spPr>
        <p:txBody>
          <a:bodyPr>
            <a:normAutofit/>
          </a:bodyPr>
          <a:lstStyle/>
          <a:p>
            <a:r>
              <a:rPr lang="en-GB" sz="3500" b="1" dirty="0"/>
              <a:t>Respiratory Hygiene Fill in the Blanks</a:t>
            </a:r>
          </a:p>
        </p:txBody>
      </p:sp>
      <p:sp>
        <p:nvSpPr>
          <p:cNvPr id="5" name="Rectangle: Rounded Corners 4">
            <a:extLst>
              <a:ext uri="{FF2B5EF4-FFF2-40B4-BE49-F238E27FC236}">
                <a16:creationId xmlns:a16="http://schemas.microsoft.com/office/drawing/2014/main" id="{A62AE9B6-F9A7-44CC-B262-37F94453CF5E}"/>
              </a:ext>
              <a:ext uri="{C183D7F6-B498-43B3-948B-1728B52AA6E4}">
                <adec:decorative xmlns:adec="http://schemas.microsoft.com/office/drawing/2017/decorative" val="1"/>
              </a:ext>
            </a:extLst>
          </p:cNvPr>
          <p:cNvSpPr/>
          <p:nvPr/>
        </p:nvSpPr>
        <p:spPr>
          <a:xfrm>
            <a:off x="276226" y="4022725"/>
            <a:ext cx="2886073" cy="2016126"/>
          </a:xfrm>
          <a:prstGeom prst="roundRect">
            <a:avLst>
              <a:gd name="adj" fmla="val 5476"/>
            </a:avLst>
          </a:prstGeom>
          <a:solidFill>
            <a:srgbClr val="99D5C7"/>
          </a:solidFill>
          <a:ln w="12700" cap="flat" cmpd="sng" algn="ctr">
            <a:solidFill>
              <a:srgbClr val="000000"/>
            </a:solidFill>
            <a:prstDash val="solid"/>
            <a:miter lim="800000"/>
          </a:ln>
          <a:effectLst/>
        </p:spPr>
        <p:txBody>
          <a:bodyPr rtlCol="0" anchor="ctr"/>
          <a:lstStyle/>
          <a:p>
            <a:r>
              <a:rPr lang="en-GB" b="1" dirty="0">
                <a:solidFill>
                  <a:prstClr val="black"/>
                </a:solidFill>
                <a:latin typeface="Arial" panose="020B0604020202020204" pitchFamily="34" charset="0"/>
                <a:cs typeface="Arial" panose="020B0604020202020204" pitchFamily="34" charset="0"/>
              </a:rPr>
              <a:t>Key words:</a:t>
            </a:r>
          </a:p>
          <a:p>
            <a:r>
              <a:rPr lang="en-GB" dirty="0">
                <a:solidFill>
                  <a:prstClr val="black"/>
                </a:solidFill>
                <a:latin typeface="Arial" panose="020B0604020202020204" pitchFamily="34" charset="0"/>
                <a:cs typeface="Arial" panose="020B0604020202020204" pitchFamily="34" charset="0"/>
              </a:rPr>
              <a:t>headaches, hand sanitiser, fever, vaccinations, symptoms, microbes, sneezes, coughs, harmful, contagious</a:t>
            </a: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Rectangle: Rounded Corners 7">
            <a:extLst>
              <a:ext uri="{FF2B5EF4-FFF2-40B4-BE49-F238E27FC236}">
                <a16:creationId xmlns:a16="http://schemas.microsoft.com/office/drawing/2014/main" id="{0664E6BD-A9E3-43E9-8B44-C0F9B5A9D322}"/>
              </a:ext>
              <a:ext uri="{C183D7F6-B498-43B3-948B-1728B52AA6E4}">
                <adec:decorative xmlns:adec="http://schemas.microsoft.com/office/drawing/2017/decorative" val="1"/>
              </a:ext>
            </a:extLst>
          </p:cNvPr>
          <p:cNvSpPr/>
          <p:nvPr/>
        </p:nvSpPr>
        <p:spPr>
          <a:xfrm>
            <a:off x="3618154" y="270734"/>
            <a:ext cx="5059122" cy="6263416"/>
          </a:xfrm>
          <a:prstGeom prst="roundRect">
            <a:avLst>
              <a:gd name="adj" fmla="val 2575"/>
            </a:avLst>
          </a:prstGeom>
          <a:noFill/>
          <a:ln w="76200" cap="sq">
            <a:solidFill>
              <a:srgbClr val="117E62"/>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10000"/>
                </a:schemeClr>
              </a:solidFill>
            </a:endParaRPr>
          </a:p>
        </p:txBody>
      </p:sp>
      <p:sp>
        <p:nvSpPr>
          <p:cNvPr id="9" name="Oval 8">
            <a:extLst>
              <a:ext uri="{FF2B5EF4-FFF2-40B4-BE49-F238E27FC236}">
                <a16:creationId xmlns:a16="http://schemas.microsoft.com/office/drawing/2014/main" id="{8B16F8B0-C193-46CE-8925-17FFE2F8C328}"/>
              </a:ext>
              <a:ext uri="{C183D7F6-B498-43B3-948B-1728B52AA6E4}">
                <adec:decorative xmlns:adec="http://schemas.microsoft.com/office/drawing/2017/decorative" val="1"/>
              </a:ext>
            </a:extLst>
          </p:cNvPr>
          <p:cNvSpPr/>
          <p:nvPr/>
        </p:nvSpPr>
        <p:spPr>
          <a:xfrm>
            <a:off x="8304562" y="136524"/>
            <a:ext cx="563212" cy="563212"/>
          </a:xfrm>
          <a:prstGeom prst="ellipse">
            <a:avLst/>
          </a:prstGeom>
          <a:solidFill>
            <a:schemeClr val="bg1"/>
          </a:solidFill>
          <a:ln w="38100">
            <a:solidFill>
              <a:srgbClr val="1DB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10000"/>
                </a:schemeClr>
              </a:solidFill>
            </a:endParaRPr>
          </a:p>
        </p:txBody>
      </p:sp>
      <p:pic>
        <p:nvPicPr>
          <p:cNvPr id="10" name="Picture 9">
            <a:extLst>
              <a:ext uri="{FF2B5EF4-FFF2-40B4-BE49-F238E27FC236}">
                <a16:creationId xmlns:a16="http://schemas.microsoft.com/office/drawing/2014/main" id="{09DF7768-90CB-4568-ADF7-80BFB3A88281}"/>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52187" y="157466"/>
            <a:ext cx="478960" cy="523220"/>
          </a:xfrm>
          <a:prstGeom prst="rect">
            <a:avLst/>
          </a:prstGeom>
        </p:spPr>
      </p:pic>
      <p:sp>
        <p:nvSpPr>
          <p:cNvPr id="7" name="TextBox 6" descr="_______________ can spread from person to person through the air, through person-to-person contact (touching hands, hugging,&#10;kissing) or by touching contaminated surfaces.&#10;&#10;Colds and flus are the most common type of infection in the&#10;classroom and among the most _______________.&#10;&#10;Common _______________ of a respiratory infection can include&#10;_______________, sore throat, _______________, and sometimes a runny or blocked nose.&#10;&#10;We can prevent microbes being transmitted from person to person&#10;by covering our _______________ and _______________ with a tissue and throwing away the tissue immediately.&#10;&#10;We should always wash our hands with soap and water, or&#10;_______________ if soap and water are not available, immediately&#10;after throwing away the tissue.&#10;&#10;Although there are many _______________ microbes that can make us ill, we can prevent some infections by getting _______________.&#10;">
            <a:extLst>
              <a:ext uri="{FF2B5EF4-FFF2-40B4-BE49-F238E27FC236}">
                <a16:creationId xmlns:a16="http://schemas.microsoft.com/office/drawing/2014/main" id="{FCB788E7-4B89-4B24-953F-6294F02A2559}"/>
              </a:ext>
            </a:extLst>
          </p:cNvPr>
          <p:cNvSpPr txBox="1"/>
          <p:nvPr/>
        </p:nvSpPr>
        <p:spPr>
          <a:xfrm>
            <a:off x="3665779" y="532430"/>
            <a:ext cx="4862936" cy="5950860"/>
          </a:xfrm>
          <a:prstGeom prst="rect">
            <a:avLst/>
          </a:prstGeom>
          <a:noFill/>
        </p:spPr>
        <p:txBody>
          <a:bodyPr wrap="square" rtlCol="0">
            <a:spAutoFit/>
          </a:bodyPr>
          <a:lstStyle/>
          <a:p>
            <a:pPr algn="just"/>
            <a:r>
              <a:rPr lang="en-GB" sz="1410" dirty="0">
                <a:solidFill>
                  <a:schemeClr val="bg2">
                    <a:lumMod val="10000"/>
                  </a:schemeClr>
                </a:solidFill>
                <a:latin typeface="Arial" panose="020B0604020202020204" pitchFamily="34" charset="0"/>
                <a:cs typeface="Arial" panose="020B0604020202020204" pitchFamily="34" charset="0"/>
              </a:rPr>
              <a:t>_______________ can spread from person to person through the air, through person-to-person contact (touching hands, hugging,</a:t>
            </a:r>
          </a:p>
          <a:p>
            <a:pPr algn="just"/>
            <a:r>
              <a:rPr lang="en-GB" sz="1410" dirty="0">
                <a:solidFill>
                  <a:schemeClr val="bg2">
                    <a:lumMod val="10000"/>
                  </a:schemeClr>
                </a:solidFill>
                <a:latin typeface="Arial" panose="020B0604020202020204" pitchFamily="34" charset="0"/>
                <a:cs typeface="Arial" panose="020B0604020202020204" pitchFamily="34" charset="0"/>
              </a:rPr>
              <a:t>kissing) or by touching contaminated surfaces.</a:t>
            </a:r>
          </a:p>
          <a:p>
            <a:pPr algn="just"/>
            <a:endParaRPr lang="en-GB" sz="1410" dirty="0">
              <a:solidFill>
                <a:schemeClr val="bg2">
                  <a:lumMod val="10000"/>
                </a:schemeClr>
              </a:solidFill>
              <a:latin typeface="Arial" panose="020B0604020202020204" pitchFamily="34" charset="0"/>
              <a:cs typeface="Arial" panose="020B0604020202020204" pitchFamily="34" charset="0"/>
            </a:endParaRPr>
          </a:p>
          <a:p>
            <a:pPr algn="just"/>
            <a:r>
              <a:rPr lang="en-GB" sz="1410" dirty="0">
                <a:solidFill>
                  <a:schemeClr val="bg2">
                    <a:lumMod val="10000"/>
                  </a:schemeClr>
                </a:solidFill>
                <a:latin typeface="Arial" panose="020B0604020202020204" pitchFamily="34" charset="0"/>
                <a:cs typeface="Arial" panose="020B0604020202020204" pitchFamily="34" charset="0"/>
              </a:rPr>
              <a:t>Colds and flus are the most common type of infection in the</a:t>
            </a:r>
          </a:p>
          <a:p>
            <a:pPr algn="just"/>
            <a:r>
              <a:rPr lang="en-GB" sz="1410" dirty="0">
                <a:solidFill>
                  <a:schemeClr val="bg2">
                    <a:lumMod val="10000"/>
                  </a:schemeClr>
                </a:solidFill>
                <a:latin typeface="Arial" panose="020B0604020202020204" pitchFamily="34" charset="0"/>
                <a:cs typeface="Arial" panose="020B0604020202020204" pitchFamily="34" charset="0"/>
              </a:rPr>
              <a:t>classroom and among the most _______________.</a:t>
            </a:r>
          </a:p>
          <a:p>
            <a:pPr algn="just"/>
            <a:endParaRPr lang="en-GB" sz="1410" dirty="0">
              <a:solidFill>
                <a:schemeClr val="bg2">
                  <a:lumMod val="10000"/>
                </a:schemeClr>
              </a:solidFill>
              <a:latin typeface="Arial" panose="020B0604020202020204" pitchFamily="34" charset="0"/>
              <a:cs typeface="Arial" panose="020B0604020202020204" pitchFamily="34" charset="0"/>
            </a:endParaRPr>
          </a:p>
          <a:p>
            <a:pPr algn="just"/>
            <a:r>
              <a:rPr lang="en-GB" sz="1410" dirty="0">
                <a:solidFill>
                  <a:schemeClr val="bg2">
                    <a:lumMod val="10000"/>
                  </a:schemeClr>
                </a:solidFill>
                <a:latin typeface="Arial" panose="020B0604020202020204" pitchFamily="34" charset="0"/>
                <a:cs typeface="Arial" panose="020B0604020202020204" pitchFamily="34" charset="0"/>
              </a:rPr>
              <a:t>Common _______________ of a respiratory infection can include</a:t>
            </a:r>
          </a:p>
          <a:p>
            <a:pPr algn="just"/>
            <a:r>
              <a:rPr lang="en-GB" sz="1410" dirty="0">
                <a:solidFill>
                  <a:schemeClr val="bg2">
                    <a:lumMod val="10000"/>
                  </a:schemeClr>
                </a:solidFill>
                <a:latin typeface="Arial" panose="020B0604020202020204" pitchFamily="34" charset="0"/>
                <a:cs typeface="Arial" panose="020B0604020202020204" pitchFamily="34" charset="0"/>
              </a:rPr>
              <a:t>_______________, sore throat, _______________, and sometimes a runny or blocked nose.</a:t>
            </a:r>
          </a:p>
          <a:p>
            <a:pPr algn="just"/>
            <a:endParaRPr lang="en-GB" sz="1410" dirty="0">
              <a:solidFill>
                <a:schemeClr val="bg2">
                  <a:lumMod val="10000"/>
                </a:schemeClr>
              </a:solidFill>
              <a:latin typeface="Arial" panose="020B0604020202020204" pitchFamily="34" charset="0"/>
              <a:cs typeface="Arial" panose="020B0604020202020204" pitchFamily="34" charset="0"/>
            </a:endParaRPr>
          </a:p>
          <a:p>
            <a:pPr algn="just"/>
            <a:r>
              <a:rPr lang="en-GB" sz="1410" dirty="0">
                <a:solidFill>
                  <a:schemeClr val="bg2">
                    <a:lumMod val="10000"/>
                  </a:schemeClr>
                </a:solidFill>
                <a:latin typeface="Arial" panose="020B0604020202020204" pitchFamily="34" charset="0"/>
                <a:cs typeface="Arial" panose="020B0604020202020204" pitchFamily="34" charset="0"/>
              </a:rPr>
              <a:t>We can prevent microbes being transmitted from person to person</a:t>
            </a:r>
          </a:p>
          <a:p>
            <a:pPr algn="just"/>
            <a:r>
              <a:rPr lang="en-GB" sz="1410" dirty="0">
                <a:solidFill>
                  <a:schemeClr val="bg2">
                    <a:lumMod val="10000"/>
                  </a:schemeClr>
                </a:solidFill>
                <a:latin typeface="Arial" panose="020B0604020202020204" pitchFamily="34" charset="0"/>
                <a:cs typeface="Arial" panose="020B0604020202020204" pitchFamily="34" charset="0"/>
              </a:rPr>
              <a:t>by covering our _______________ and _______________ with a tissue and throwing away the tissue immediately.</a:t>
            </a:r>
          </a:p>
          <a:p>
            <a:pPr algn="just"/>
            <a:endParaRPr lang="en-GB" sz="1410" dirty="0">
              <a:solidFill>
                <a:schemeClr val="bg2">
                  <a:lumMod val="10000"/>
                </a:schemeClr>
              </a:solidFill>
              <a:latin typeface="Arial" panose="020B0604020202020204" pitchFamily="34" charset="0"/>
              <a:cs typeface="Arial" panose="020B0604020202020204" pitchFamily="34" charset="0"/>
            </a:endParaRPr>
          </a:p>
          <a:p>
            <a:pPr algn="just"/>
            <a:r>
              <a:rPr lang="en-GB" sz="1410" dirty="0">
                <a:solidFill>
                  <a:schemeClr val="bg2">
                    <a:lumMod val="10000"/>
                  </a:schemeClr>
                </a:solidFill>
                <a:latin typeface="Arial" panose="020B0604020202020204" pitchFamily="34" charset="0"/>
                <a:cs typeface="Arial" panose="020B0604020202020204" pitchFamily="34" charset="0"/>
              </a:rPr>
              <a:t>We should always wash our hands with soap and water, or</a:t>
            </a:r>
          </a:p>
          <a:p>
            <a:pPr algn="just"/>
            <a:r>
              <a:rPr lang="en-GB" sz="1410" dirty="0">
                <a:solidFill>
                  <a:schemeClr val="bg2">
                    <a:lumMod val="10000"/>
                  </a:schemeClr>
                </a:solidFill>
                <a:latin typeface="Arial" panose="020B0604020202020204" pitchFamily="34" charset="0"/>
                <a:cs typeface="Arial" panose="020B0604020202020204" pitchFamily="34" charset="0"/>
              </a:rPr>
              <a:t>_______________ if soap and water are not available, immediately</a:t>
            </a:r>
          </a:p>
          <a:p>
            <a:pPr algn="just"/>
            <a:r>
              <a:rPr lang="en-GB" sz="1410" dirty="0">
                <a:solidFill>
                  <a:schemeClr val="bg2">
                    <a:lumMod val="10000"/>
                  </a:schemeClr>
                </a:solidFill>
                <a:latin typeface="Arial" panose="020B0604020202020204" pitchFamily="34" charset="0"/>
                <a:cs typeface="Arial" panose="020B0604020202020204" pitchFamily="34" charset="0"/>
              </a:rPr>
              <a:t>after throwing away the tissue.</a:t>
            </a:r>
          </a:p>
          <a:p>
            <a:pPr algn="just"/>
            <a:endParaRPr lang="en-GB" sz="1410" dirty="0">
              <a:solidFill>
                <a:schemeClr val="bg2">
                  <a:lumMod val="10000"/>
                </a:schemeClr>
              </a:solidFill>
              <a:latin typeface="Arial" panose="020B0604020202020204" pitchFamily="34" charset="0"/>
              <a:cs typeface="Arial" panose="020B0604020202020204" pitchFamily="34" charset="0"/>
            </a:endParaRPr>
          </a:p>
          <a:p>
            <a:pPr algn="just"/>
            <a:r>
              <a:rPr lang="en-GB" sz="1410" dirty="0">
                <a:solidFill>
                  <a:schemeClr val="bg2">
                    <a:lumMod val="10000"/>
                  </a:schemeClr>
                </a:solidFill>
                <a:latin typeface="Arial" panose="020B0604020202020204" pitchFamily="34" charset="0"/>
                <a:cs typeface="Arial" panose="020B0604020202020204" pitchFamily="34" charset="0"/>
              </a:rPr>
              <a:t>Although there are many _______________ microbes that can make us ill, we can prevent some infections by getting _______________.</a:t>
            </a:r>
          </a:p>
        </p:txBody>
      </p:sp>
      <p:sp>
        <p:nvSpPr>
          <p:cNvPr id="3" name="Footer Placeholder 2">
            <a:extLst>
              <a:ext uri="{FF2B5EF4-FFF2-40B4-BE49-F238E27FC236}">
                <a16:creationId xmlns:a16="http://schemas.microsoft.com/office/drawing/2014/main" id="{3E8DC34C-9581-4B70-8E49-C9D2B4F096E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4958953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537FC1A-42AB-446C-B818-E61CA027E860}"/>
              </a:ext>
            </a:extLst>
          </p:cNvPr>
          <p:cNvSpPr>
            <a:spLocks noGrp="1"/>
          </p:cNvSpPr>
          <p:nvPr>
            <p:ph type="title"/>
          </p:nvPr>
        </p:nvSpPr>
        <p:spPr>
          <a:xfrm>
            <a:off x="212041" y="372050"/>
            <a:ext cx="3267074" cy="2016126"/>
          </a:xfrm>
        </p:spPr>
        <p:txBody>
          <a:bodyPr>
            <a:normAutofit/>
          </a:bodyPr>
          <a:lstStyle/>
          <a:p>
            <a:r>
              <a:rPr lang="en-GB" sz="3500" b="1" dirty="0"/>
              <a:t>Respiratory Hygiene Fill in the Blanks - Answers</a:t>
            </a:r>
          </a:p>
        </p:txBody>
      </p:sp>
      <p:sp>
        <p:nvSpPr>
          <p:cNvPr id="5" name="Rectangle: Rounded Corners 4">
            <a:extLst>
              <a:ext uri="{FF2B5EF4-FFF2-40B4-BE49-F238E27FC236}">
                <a16:creationId xmlns:a16="http://schemas.microsoft.com/office/drawing/2014/main" id="{3A6D9E0F-8463-4969-8AA0-F9E67553EAB4}"/>
              </a:ext>
              <a:ext uri="{C183D7F6-B498-43B3-948B-1728B52AA6E4}">
                <adec:decorative xmlns:adec="http://schemas.microsoft.com/office/drawing/2017/decorative" val="1"/>
              </a:ext>
            </a:extLst>
          </p:cNvPr>
          <p:cNvSpPr/>
          <p:nvPr/>
        </p:nvSpPr>
        <p:spPr>
          <a:xfrm>
            <a:off x="267064" y="3898923"/>
            <a:ext cx="2886073" cy="2016126"/>
          </a:xfrm>
          <a:prstGeom prst="roundRect">
            <a:avLst>
              <a:gd name="adj" fmla="val 5476"/>
            </a:avLst>
          </a:prstGeom>
          <a:solidFill>
            <a:srgbClr val="99D5C7"/>
          </a:solidFill>
          <a:ln w="12700" cap="flat" cmpd="sng" algn="ctr">
            <a:solidFill>
              <a:srgbClr val="000000"/>
            </a:solidFill>
            <a:prstDash val="solid"/>
            <a:miter lim="800000"/>
          </a:ln>
          <a:effectLst/>
        </p:spPr>
        <p:txBody>
          <a:bodyPr rtlCol="0" anchor="ctr"/>
          <a:lstStyle/>
          <a:p>
            <a:r>
              <a:rPr lang="en-GB" b="1" dirty="0">
                <a:solidFill>
                  <a:prstClr val="black"/>
                </a:solidFill>
                <a:latin typeface="Arial" panose="020B0604020202020204" pitchFamily="34" charset="0"/>
                <a:cs typeface="Arial" panose="020B0604020202020204" pitchFamily="34" charset="0"/>
              </a:rPr>
              <a:t>Key words:</a:t>
            </a:r>
          </a:p>
          <a:p>
            <a:r>
              <a:rPr lang="en-GB" dirty="0">
                <a:solidFill>
                  <a:prstClr val="black"/>
                </a:solidFill>
                <a:latin typeface="Arial" panose="020B0604020202020204" pitchFamily="34" charset="0"/>
                <a:cs typeface="Arial" panose="020B0604020202020204" pitchFamily="34" charset="0"/>
              </a:rPr>
              <a:t>headaches, hand sanitiser, fever, vaccinations, symptoms, microbes, sneezes, coughs, harmful, contagious</a:t>
            </a:r>
          </a:p>
        </p:txBody>
      </p:sp>
      <p:sp>
        <p:nvSpPr>
          <p:cNvPr id="8" name="Rectangle: Rounded Corners 7">
            <a:extLst>
              <a:ext uri="{FF2B5EF4-FFF2-40B4-BE49-F238E27FC236}">
                <a16:creationId xmlns:a16="http://schemas.microsoft.com/office/drawing/2014/main" id="{8C22A426-59EA-4B06-ADE5-337E2494F2A0}"/>
              </a:ext>
              <a:ext uri="{C183D7F6-B498-43B3-948B-1728B52AA6E4}">
                <adec:decorative xmlns:adec="http://schemas.microsoft.com/office/drawing/2017/decorative" val="1"/>
              </a:ext>
            </a:extLst>
          </p:cNvPr>
          <p:cNvSpPr/>
          <p:nvPr/>
        </p:nvSpPr>
        <p:spPr>
          <a:xfrm>
            <a:off x="3618154" y="270734"/>
            <a:ext cx="5059122" cy="6263416"/>
          </a:xfrm>
          <a:prstGeom prst="roundRect">
            <a:avLst>
              <a:gd name="adj" fmla="val 2575"/>
            </a:avLst>
          </a:prstGeom>
          <a:noFill/>
          <a:ln w="76200" cap="sq">
            <a:solidFill>
              <a:srgbClr val="117E62"/>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10000"/>
                </a:schemeClr>
              </a:solidFill>
            </a:endParaRPr>
          </a:p>
        </p:txBody>
      </p:sp>
      <p:sp>
        <p:nvSpPr>
          <p:cNvPr id="9" name="Oval 8">
            <a:extLst>
              <a:ext uri="{FF2B5EF4-FFF2-40B4-BE49-F238E27FC236}">
                <a16:creationId xmlns:a16="http://schemas.microsoft.com/office/drawing/2014/main" id="{C4EC463C-5523-46E1-9B26-321F191EF4DA}"/>
              </a:ext>
              <a:ext uri="{C183D7F6-B498-43B3-948B-1728B52AA6E4}">
                <adec:decorative xmlns:adec="http://schemas.microsoft.com/office/drawing/2017/decorative" val="1"/>
              </a:ext>
            </a:extLst>
          </p:cNvPr>
          <p:cNvSpPr/>
          <p:nvPr/>
        </p:nvSpPr>
        <p:spPr>
          <a:xfrm>
            <a:off x="8304562" y="136524"/>
            <a:ext cx="563212" cy="563212"/>
          </a:xfrm>
          <a:prstGeom prst="ellipse">
            <a:avLst/>
          </a:prstGeom>
          <a:solidFill>
            <a:schemeClr val="bg1"/>
          </a:solidFill>
          <a:ln w="38100">
            <a:solidFill>
              <a:srgbClr val="1DB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10000"/>
                </a:schemeClr>
              </a:solidFill>
            </a:endParaRPr>
          </a:p>
        </p:txBody>
      </p:sp>
      <p:pic>
        <p:nvPicPr>
          <p:cNvPr id="10" name="Picture 9">
            <a:extLst>
              <a:ext uri="{FF2B5EF4-FFF2-40B4-BE49-F238E27FC236}">
                <a16:creationId xmlns:a16="http://schemas.microsoft.com/office/drawing/2014/main" id="{ADA5D3A5-B791-4057-8C1D-B635A941E122}"/>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52187" y="157466"/>
            <a:ext cx="478960" cy="523220"/>
          </a:xfrm>
          <a:prstGeom prst="rect">
            <a:avLst/>
          </a:prstGeom>
        </p:spPr>
      </p:pic>
      <p:sp>
        <p:nvSpPr>
          <p:cNvPr id="7" name="TextBox 6" descr="_______________ can spread from person to person through the air, through person-to-person contact (touching hands, hugging,&#10;kissing) or by touching contaminated surfaces.&#10;&#10;Colds and flus are the most common type of infection in the&#10;classroom and among the most _______________.&#10;&#10;Common _______________ of a respiratory infection can include&#10;_______________, sore throat, _______________, and sometimes a runny or blocked nose.&#10;&#10;We can prevent microbes being transmitted from person to person&#10;by covering our _______________ and _______________ with a tissue and throwing away the tissue immediately.&#10;&#10;We should always wash our hands with soap and water, or&#10;_______________ if soap and water are not available, immediately&#10;after throwing away the tissue.&#10;&#10;Although there are many _______________ microbes that can make us ill, we can prevent some infections by getting _______________.&#10;">
            <a:extLst>
              <a:ext uri="{FF2B5EF4-FFF2-40B4-BE49-F238E27FC236}">
                <a16:creationId xmlns:a16="http://schemas.microsoft.com/office/drawing/2014/main" id="{16215C65-7250-40D5-A8CC-20171031D27D}"/>
              </a:ext>
            </a:extLst>
          </p:cNvPr>
          <p:cNvSpPr txBox="1"/>
          <p:nvPr/>
        </p:nvSpPr>
        <p:spPr>
          <a:xfrm>
            <a:off x="3665779" y="532430"/>
            <a:ext cx="4862936" cy="5950860"/>
          </a:xfrm>
          <a:prstGeom prst="rect">
            <a:avLst/>
          </a:prstGeom>
          <a:noFill/>
        </p:spPr>
        <p:txBody>
          <a:bodyPr wrap="square" rtlCol="0">
            <a:spAutoFit/>
          </a:bodyPr>
          <a:lstStyle/>
          <a:p>
            <a:pPr algn="just"/>
            <a:r>
              <a:rPr lang="en-GB" sz="1410" dirty="0">
                <a:solidFill>
                  <a:schemeClr val="bg2">
                    <a:lumMod val="10000"/>
                  </a:schemeClr>
                </a:solidFill>
                <a:latin typeface="Arial" panose="020B0604020202020204" pitchFamily="34" charset="0"/>
                <a:cs typeface="Arial" panose="020B0604020202020204" pitchFamily="34" charset="0"/>
              </a:rPr>
              <a:t>_______________ can spread from person to person through the air, through person-to-person contact (touching hands, hugging,</a:t>
            </a:r>
          </a:p>
          <a:p>
            <a:pPr algn="just"/>
            <a:r>
              <a:rPr lang="en-GB" sz="1410" dirty="0">
                <a:solidFill>
                  <a:schemeClr val="bg2">
                    <a:lumMod val="10000"/>
                  </a:schemeClr>
                </a:solidFill>
                <a:latin typeface="Arial" panose="020B0604020202020204" pitchFamily="34" charset="0"/>
                <a:cs typeface="Arial" panose="020B0604020202020204" pitchFamily="34" charset="0"/>
              </a:rPr>
              <a:t>kissing) or by touching contaminated surfaces.</a:t>
            </a:r>
          </a:p>
          <a:p>
            <a:pPr algn="just"/>
            <a:endParaRPr lang="en-GB" sz="1410" dirty="0">
              <a:solidFill>
                <a:schemeClr val="bg2">
                  <a:lumMod val="10000"/>
                </a:schemeClr>
              </a:solidFill>
              <a:latin typeface="Arial" panose="020B0604020202020204" pitchFamily="34" charset="0"/>
              <a:cs typeface="Arial" panose="020B0604020202020204" pitchFamily="34" charset="0"/>
            </a:endParaRPr>
          </a:p>
          <a:p>
            <a:pPr algn="just"/>
            <a:r>
              <a:rPr lang="en-GB" sz="1410" dirty="0">
                <a:solidFill>
                  <a:schemeClr val="bg2">
                    <a:lumMod val="10000"/>
                  </a:schemeClr>
                </a:solidFill>
                <a:latin typeface="Arial" panose="020B0604020202020204" pitchFamily="34" charset="0"/>
                <a:cs typeface="Arial" panose="020B0604020202020204" pitchFamily="34" charset="0"/>
              </a:rPr>
              <a:t>Colds and flus are the most common type of infection in the</a:t>
            </a:r>
          </a:p>
          <a:p>
            <a:pPr algn="just"/>
            <a:r>
              <a:rPr lang="en-GB" sz="1410" dirty="0">
                <a:solidFill>
                  <a:schemeClr val="bg2">
                    <a:lumMod val="10000"/>
                  </a:schemeClr>
                </a:solidFill>
                <a:latin typeface="Arial" panose="020B0604020202020204" pitchFamily="34" charset="0"/>
                <a:cs typeface="Arial" panose="020B0604020202020204" pitchFamily="34" charset="0"/>
              </a:rPr>
              <a:t>classroom and among the most _______________.</a:t>
            </a:r>
          </a:p>
          <a:p>
            <a:pPr algn="just"/>
            <a:endParaRPr lang="en-GB" sz="1410" dirty="0">
              <a:solidFill>
                <a:schemeClr val="bg2">
                  <a:lumMod val="10000"/>
                </a:schemeClr>
              </a:solidFill>
              <a:latin typeface="Arial" panose="020B0604020202020204" pitchFamily="34" charset="0"/>
              <a:cs typeface="Arial" panose="020B0604020202020204" pitchFamily="34" charset="0"/>
            </a:endParaRPr>
          </a:p>
          <a:p>
            <a:pPr algn="just"/>
            <a:r>
              <a:rPr lang="en-GB" sz="1410" dirty="0">
                <a:solidFill>
                  <a:schemeClr val="bg2">
                    <a:lumMod val="10000"/>
                  </a:schemeClr>
                </a:solidFill>
                <a:latin typeface="Arial" panose="020B0604020202020204" pitchFamily="34" charset="0"/>
                <a:cs typeface="Arial" panose="020B0604020202020204" pitchFamily="34" charset="0"/>
              </a:rPr>
              <a:t>Common _______________ of a respiratory infection can include</a:t>
            </a:r>
          </a:p>
          <a:p>
            <a:pPr algn="just"/>
            <a:r>
              <a:rPr lang="en-GB" sz="1410" dirty="0">
                <a:solidFill>
                  <a:schemeClr val="bg2">
                    <a:lumMod val="10000"/>
                  </a:schemeClr>
                </a:solidFill>
                <a:latin typeface="Arial" panose="020B0604020202020204" pitchFamily="34" charset="0"/>
                <a:cs typeface="Arial" panose="020B0604020202020204" pitchFamily="34" charset="0"/>
              </a:rPr>
              <a:t>_______________, sore throat, _______________, and sometimes a runny or blocked nose.</a:t>
            </a:r>
          </a:p>
          <a:p>
            <a:pPr algn="just"/>
            <a:endParaRPr lang="en-GB" sz="1410" dirty="0">
              <a:solidFill>
                <a:schemeClr val="bg2">
                  <a:lumMod val="10000"/>
                </a:schemeClr>
              </a:solidFill>
              <a:latin typeface="Arial" panose="020B0604020202020204" pitchFamily="34" charset="0"/>
              <a:cs typeface="Arial" panose="020B0604020202020204" pitchFamily="34" charset="0"/>
            </a:endParaRPr>
          </a:p>
          <a:p>
            <a:pPr algn="just"/>
            <a:r>
              <a:rPr lang="en-GB" sz="1410" dirty="0">
                <a:solidFill>
                  <a:schemeClr val="bg2">
                    <a:lumMod val="10000"/>
                  </a:schemeClr>
                </a:solidFill>
                <a:latin typeface="Arial" panose="020B0604020202020204" pitchFamily="34" charset="0"/>
                <a:cs typeface="Arial" panose="020B0604020202020204" pitchFamily="34" charset="0"/>
              </a:rPr>
              <a:t>We can prevent microbes being transmitted from person to person</a:t>
            </a:r>
          </a:p>
          <a:p>
            <a:pPr algn="just"/>
            <a:r>
              <a:rPr lang="en-GB" sz="1410" dirty="0">
                <a:solidFill>
                  <a:schemeClr val="bg2">
                    <a:lumMod val="10000"/>
                  </a:schemeClr>
                </a:solidFill>
                <a:latin typeface="Arial" panose="020B0604020202020204" pitchFamily="34" charset="0"/>
                <a:cs typeface="Arial" panose="020B0604020202020204" pitchFamily="34" charset="0"/>
              </a:rPr>
              <a:t>by covering our _______________ and _______________ with a tissue and throwing away the tissue immediately.</a:t>
            </a:r>
          </a:p>
          <a:p>
            <a:pPr algn="just"/>
            <a:endParaRPr lang="en-GB" sz="1410" dirty="0">
              <a:solidFill>
                <a:schemeClr val="bg2">
                  <a:lumMod val="10000"/>
                </a:schemeClr>
              </a:solidFill>
              <a:latin typeface="Arial" panose="020B0604020202020204" pitchFamily="34" charset="0"/>
              <a:cs typeface="Arial" panose="020B0604020202020204" pitchFamily="34" charset="0"/>
            </a:endParaRPr>
          </a:p>
          <a:p>
            <a:pPr algn="just"/>
            <a:r>
              <a:rPr lang="en-GB" sz="1410" dirty="0">
                <a:solidFill>
                  <a:schemeClr val="bg2">
                    <a:lumMod val="10000"/>
                  </a:schemeClr>
                </a:solidFill>
                <a:latin typeface="Arial" panose="020B0604020202020204" pitchFamily="34" charset="0"/>
                <a:cs typeface="Arial" panose="020B0604020202020204" pitchFamily="34" charset="0"/>
              </a:rPr>
              <a:t>We should always wash our hands with soap and water, or</a:t>
            </a:r>
          </a:p>
          <a:p>
            <a:pPr algn="just"/>
            <a:r>
              <a:rPr lang="en-GB" sz="1410" dirty="0">
                <a:solidFill>
                  <a:schemeClr val="bg2">
                    <a:lumMod val="10000"/>
                  </a:schemeClr>
                </a:solidFill>
                <a:latin typeface="Arial" panose="020B0604020202020204" pitchFamily="34" charset="0"/>
                <a:cs typeface="Arial" panose="020B0604020202020204" pitchFamily="34" charset="0"/>
              </a:rPr>
              <a:t>_______________ if soap and water are not available, immediately</a:t>
            </a:r>
          </a:p>
          <a:p>
            <a:pPr algn="just"/>
            <a:r>
              <a:rPr lang="en-GB" sz="1410" dirty="0">
                <a:solidFill>
                  <a:schemeClr val="bg2">
                    <a:lumMod val="10000"/>
                  </a:schemeClr>
                </a:solidFill>
                <a:latin typeface="Arial" panose="020B0604020202020204" pitchFamily="34" charset="0"/>
                <a:cs typeface="Arial" panose="020B0604020202020204" pitchFamily="34" charset="0"/>
              </a:rPr>
              <a:t>after throwing away the tissue.</a:t>
            </a:r>
          </a:p>
          <a:p>
            <a:pPr algn="just"/>
            <a:endParaRPr lang="en-GB" sz="1410" dirty="0">
              <a:solidFill>
                <a:schemeClr val="bg2">
                  <a:lumMod val="10000"/>
                </a:schemeClr>
              </a:solidFill>
              <a:latin typeface="Arial" panose="020B0604020202020204" pitchFamily="34" charset="0"/>
              <a:cs typeface="Arial" panose="020B0604020202020204" pitchFamily="34" charset="0"/>
            </a:endParaRPr>
          </a:p>
          <a:p>
            <a:pPr algn="just"/>
            <a:r>
              <a:rPr lang="en-GB" sz="1410" dirty="0">
                <a:solidFill>
                  <a:schemeClr val="bg2">
                    <a:lumMod val="10000"/>
                  </a:schemeClr>
                </a:solidFill>
                <a:latin typeface="Arial" panose="020B0604020202020204" pitchFamily="34" charset="0"/>
                <a:cs typeface="Arial" panose="020B0604020202020204" pitchFamily="34" charset="0"/>
              </a:rPr>
              <a:t>Although there are many _______________ microbes that can make us ill, we can prevent some infections by getting _______________.</a:t>
            </a:r>
          </a:p>
        </p:txBody>
      </p:sp>
      <p:sp>
        <p:nvSpPr>
          <p:cNvPr id="11" name="TextBox 10">
            <a:extLst>
              <a:ext uri="{FF2B5EF4-FFF2-40B4-BE49-F238E27FC236}">
                <a16:creationId xmlns:a16="http://schemas.microsoft.com/office/drawing/2014/main" id="{67DB048F-6F06-4599-A7B1-AE431F9EBDA0}"/>
              </a:ext>
            </a:extLst>
          </p:cNvPr>
          <p:cNvSpPr txBox="1"/>
          <p:nvPr/>
        </p:nvSpPr>
        <p:spPr>
          <a:xfrm>
            <a:off x="3858871" y="481570"/>
            <a:ext cx="2238376" cy="369332"/>
          </a:xfrm>
          <a:prstGeom prst="rect">
            <a:avLst/>
          </a:prstGeom>
          <a:noFill/>
        </p:spPr>
        <p:txBody>
          <a:bodyPr wrap="square" rtlCol="0">
            <a:spAutoFit/>
          </a:bodyPr>
          <a:lstStyle/>
          <a:p>
            <a:r>
              <a:rPr lang="en-GB" b="1" dirty="0">
                <a:solidFill>
                  <a:srgbClr val="302564"/>
                </a:solidFill>
                <a:latin typeface="Arial" panose="020B0604020202020204" pitchFamily="34" charset="0"/>
                <a:cs typeface="Arial" panose="020B0604020202020204" pitchFamily="34" charset="0"/>
              </a:rPr>
              <a:t>Infections</a:t>
            </a:r>
          </a:p>
        </p:txBody>
      </p:sp>
      <p:sp>
        <p:nvSpPr>
          <p:cNvPr id="12" name="TextBox 11">
            <a:extLst>
              <a:ext uri="{FF2B5EF4-FFF2-40B4-BE49-F238E27FC236}">
                <a16:creationId xmlns:a16="http://schemas.microsoft.com/office/drawing/2014/main" id="{F05ECD7F-A932-4AD7-A60B-B87C1FFF9630}"/>
              </a:ext>
            </a:extLst>
          </p:cNvPr>
          <p:cNvSpPr txBox="1"/>
          <p:nvPr/>
        </p:nvSpPr>
        <p:spPr>
          <a:xfrm>
            <a:off x="6330623" y="1967984"/>
            <a:ext cx="2238376" cy="369332"/>
          </a:xfrm>
          <a:prstGeom prst="rect">
            <a:avLst/>
          </a:prstGeom>
          <a:noFill/>
        </p:spPr>
        <p:txBody>
          <a:bodyPr wrap="square" rtlCol="0">
            <a:spAutoFit/>
          </a:bodyPr>
          <a:lstStyle/>
          <a:p>
            <a:r>
              <a:rPr lang="en-GB" b="1" dirty="0">
                <a:solidFill>
                  <a:srgbClr val="302564"/>
                </a:solidFill>
                <a:latin typeface="Arial" panose="020B0604020202020204" pitchFamily="34" charset="0"/>
                <a:cs typeface="Arial" panose="020B0604020202020204" pitchFamily="34" charset="0"/>
              </a:rPr>
              <a:t>contagious</a:t>
            </a:r>
          </a:p>
        </p:txBody>
      </p:sp>
      <p:sp>
        <p:nvSpPr>
          <p:cNvPr id="13" name="TextBox 12">
            <a:extLst>
              <a:ext uri="{FF2B5EF4-FFF2-40B4-BE49-F238E27FC236}">
                <a16:creationId xmlns:a16="http://schemas.microsoft.com/office/drawing/2014/main" id="{1398458D-2424-40A5-BEBB-4712AB4F6222}"/>
              </a:ext>
            </a:extLst>
          </p:cNvPr>
          <p:cNvSpPr txBox="1"/>
          <p:nvPr/>
        </p:nvSpPr>
        <p:spPr>
          <a:xfrm>
            <a:off x="4582772" y="2388176"/>
            <a:ext cx="2238376" cy="369332"/>
          </a:xfrm>
          <a:prstGeom prst="rect">
            <a:avLst/>
          </a:prstGeom>
          <a:noFill/>
        </p:spPr>
        <p:txBody>
          <a:bodyPr wrap="square" rtlCol="0">
            <a:spAutoFit/>
          </a:bodyPr>
          <a:lstStyle/>
          <a:p>
            <a:r>
              <a:rPr lang="en-GB" b="1" dirty="0">
                <a:solidFill>
                  <a:srgbClr val="302564"/>
                </a:solidFill>
                <a:latin typeface="Arial" panose="020B0604020202020204" pitchFamily="34" charset="0"/>
                <a:cs typeface="Arial" panose="020B0604020202020204" pitchFamily="34" charset="0"/>
              </a:rPr>
              <a:t>symptoms</a:t>
            </a:r>
          </a:p>
        </p:txBody>
      </p:sp>
      <p:sp>
        <p:nvSpPr>
          <p:cNvPr id="14" name="TextBox 13">
            <a:extLst>
              <a:ext uri="{FF2B5EF4-FFF2-40B4-BE49-F238E27FC236}">
                <a16:creationId xmlns:a16="http://schemas.microsoft.com/office/drawing/2014/main" id="{14DBD863-2010-4457-8A00-C7AC6D0D00DE}"/>
              </a:ext>
            </a:extLst>
          </p:cNvPr>
          <p:cNvSpPr txBox="1"/>
          <p:nvPr/>
        </p:nvSpPr>
        <p:spPr>
          <a:xfrm>
            <a:off x="3973171" y="2846238"/>
            <a:ext cx="2238376" cy="369332"/>
          </a:xfrm>
          <a:prstGeom prst="rect">
            <a:avLst/>
          </a:prstGeom>
          <a:noFill/>
        </p:spPr>
        <p:txBody>
          <a:bodyPr wrap="square" rtlCol="0">
            <a:spAutoFit/>
          </a:bodyPr>
          <a:lstStyle/>
          <a:p>
            <a:r>
              <a:rPr lang="en-GB" b="1" dirty="0">
                <a:solidFill>
                  <a:srgbClr val="302564"/>
                </a:solidFill>
                <a:latin typeface="Arial" panose="020B0604020202020204" pitchFamily="34" charset="0"/>
                <a:cs typeface="Arial" panose="020B0604020202020204" pitchFamily="34" charset="0"/>
              </a:rPr>
              <a:t>fever</a:t>
            </a:r>
          </a:p>
        </p:txBody>
      </p:sp>
      <p:sp>
        <p:nvSpPr>
          <p:cNvPr id="15" name="TextBox 14">
            <a:extLst>
              <a:ext uri="{FF2B5EF4-FFF2-40B4-BE49-F238E27FC236}">
                <a16:creationId xmlns:a16="http://schemas.microsoft.com/office/drawing/2014/main" id="{E0321936-8113-428B-9B5C-D8B70AD5502A}"/>
              </a:ext>
            </a:extLst>
          </p:cNvPr>
          <p:cNvSpPr txBox="1"/>
          <p:nvPr/>
        </p:nvSpPr>
        <p:spPr>
          <a:xfrm>
            <a:off x="6513181" y="2826425"/>
            <a:ext cx="2238376" cy="369332"/>
          </a:xfrm>
          <a:prstGeom prst="rect">
            <a:avLst/>
          </a:prstGeom>
          <a:noFill/>
        </p:spPr>
        <p:txBody>
          <a:bodyPr wrap="square" rtlCol="0">
            <a:spAutoFit/>
          </a:bodyPr>
          <a:lstStyle/>
          <a:p>
            <a:r>
              <a:rPr lang="en-GB" b="1" dirty="0">
                <a:solidFill>
                  <a:srgbClr val="302564"/>
                </a:solidFill>
                <a:latin typeface="Arial" panose="020B0604020202020204" pitchFamily="34" charset="0"/>
                <a:cs typeface="Arial" panose="020B0604020202020204" pitchFamily="34" charset="0"/>
              </a:rPr>
              <a:t>headaches</a:t>
            </a:r>
          </a:p>
        </p:txBody>
      </p:sp>
      <p:sp>
        <p:nvSpPr>
          <p:cNvPr id="16" name="TextBox 15">
            <a:extLst>
              <a:ext uri="{FF2B5EF4-FFF2-40B4-BE49-F238E27FC236}">
                <a16:creationId xmlns:a16="http://schemas.microsoft.com/office/drawing/2014/main" id="{ACA1A336-F2EF-4BF2-8F23-A0CD1C854DAC}"/>
              </a:ext>
            </a:extLst>
          </p:cNvPr>
          <p:cNvSpPr txBox="1"/>
          <p:nvPr/>
        </p:nvSpPr>
        <p:spPr>
          <a:xfrm>
            <a:off x="5185858" y="3908721"/>
            <a:ext cx="2238376" cy="369332"/>
          </a:xfrm>
          <a:prstGeom prst="rect">
            <a:avLst/>
          </a:prstGeom>
          <a:noFill/>
        </p:spPr>
        <p:txBody>
          <a:bodyPr wrap="square" rtlCol="0">
            <a:spAutoFit/>
          </a:bodyPr>
          <a:lstStyle/>
          <a:p>
            <a:r>
              <a:rPr lang="en-GB" b="1" dirty="0">
                <a:solidFill>
                  <a:srgbClr val="302564"/>
                </a:solidFill>
                <a:latin typeface="Arial" panose="020B0604020202020204" pitchFamily="34" charset="0"/>
                <a:cs typeface="Arial" panose="020B0604020202020204" pitchFamily="34" charset="0"/>
              </a:rPr>
              <a:t>coughs</a:t>
            </a:r>
          </a:p>
        </p:txBody>
      </p:sp>
      <p:sp>
        <p:nvSpPr>
          <p:cNvPr id="17" name="TextBox 16">
            <a:extLst>
              <a:ext uri="{FF2B5EF4-FFF2-40B4-BE49-F238E27FC236}">
                <a16:creationId xmlns:a16="http://schemas.microsoft.com/office/drawing/2014/main" id="{4A3C8651-3F19-423C-A27B-0D4799F386AA}"/>
              </a:ext>
            </a:extLst>
          </p:cNvPr>
          <p:cNvSpPr txBox="1"/>
          <p:nvPr/>
        </p:nvSpPr>
        <p:spPr>
          <a:xfrm>
            <a:off x="7078321" y="3900468"/>
            <a:ext cx="2238376" cy="369332"/>
          </a:xfrm>
          <a:prstGeom prst="rect">
            <a:avLst/>
          </a:prstGeom>
          <a:noFill/>
        </p:spPr>
        <p:txBody>
          <a:bodyPr wrap="square" rtlCol="0">
            <a:spAutoFit/>
          </a:bodyPr>
          <a:lstStyle/>
          <a:p>
            <a:r>
              <a:rPr lang="en-GB" b="1" dirty="0">
                <a:solidFill>
                  <a:srgbClr val="302564"/>
                </a:solidFill>
                <a:latin typeface="Arial" panose="020B0604020202020204" pitchFamily="34" charset="0"/>
                <a:cs typeface="Arial" panose="020B0604020202020204" pitchFamily="34" charset="0"/>
              </a:rPr>
              <a:t>sneezes</a:t>
            </a:r>
          </a:p>
        </p:txBody>
      </p:sp>
      <p:sp>
        <p:nvSpPr>
          <p:cNvPr id="18" name="TextBox 17">
            <a:extLst>
              <a:ext uri="{FF2B5EF4-FFF2-40B4-BE49-F238E27FC236}">
                <a16:creationId xmlns:a16="http://schemas.microsoft.com/office/drawing/2014/main" id="{D4B37528-2250-404C-813D-4E69DECC9344}"/>
              </a:ext>
            </a:extLst>
          </p:cNvPr>
          <p:cNvSpPr txBox="1"/>
          <p:nvPr/>
        </p:nvSpPr>
        <p:spPr>
          <a:xfrm>
            <a:off x="3639796" y="4775931"/>
            <a:ext cx="2238376" cy="369332"/>
          </a:xfrm>
          <a:prstGeom prst="rect">
            <a:avLst/>
          </a:prstGeom>
          <a:noFill/>
        </p:spPr>
        <p:txBody>
          <a:bodyPr wrap="square" rtlCol="0">
            <a:spAutoFit/>
          </a:bodyPr>
          <a:lstStyle/>
          <a:p>
            <a:r>
              <a:rPr lang="en-GB" b="1" dirty="0">
                <a:solidFill>
                  <a:srgbClr val="302564"/>
                </a:solidFill>
                <a:latin typeface="Arial" panose="020B0604020202020204" pitchFamily="34" charset="0"/>
                <a:cs typeface="Arial" panose="020B0604020202020204" pitchFamily="34" charset="0"/>
              </a:rPr>
              <a:t>hand sanitiser</a:t>
            </a:r>
          </a:p>
        </p:txBody>
      </p:sp>
      <p:sp>
        <p:nvSpPr>
          <p:cNvPr id="19" name="TextBox 18">
            <a:extLst>
              <a:ext uri="{FF2B5EF4-FFF2-40B4-BE49-F238E27FC236}">
                <a16:creationId xmlns:a16="http://schemas.microsoft.com/office/drawing/2014/main" id="{CE5219E3-C548-4071-8113-695B6FEB594D}"/>
              </a:ext>
            </a:extLst>
          </p:cNvPr>
          <p:cNvSpPr txBox="1"/>
          <p:nvPr/>
        </p:nvSpPr>
        <p:spPr>
          <a:xfrm>
            <a:off x="5978197" y="5631755"/>
            <a:ext cx="2238376" cy="369332"/>
          </a:xfrm>
          <a:prstGeom prst="rect">
            <a:avLst/>
          </a:prstGeom>
          <a:noFill/>
        </p:spPr>
        <p:txBody>
          <a:bodyPr wrap="square" rtlCol="0">
            <a:spAutoFit/>
          </a:bodyPr>
          <a:lstStyle/>
          <a:p>
            <a:r>
              <a:rPr lang="en-GB" b="1" dirty="0">
                <a:solidFill>
                  <a:srgbClr val="302564"/>
                </a:solidFill>
                <a:latin typeface="Arial" panose="020B0604020202020204" pitchFamily="34" charset="0"/>
                <a:cs typeface="Arial" panose="020B0604020202020204" pitchFamily="34" charset="0"/>
              </a:rPr>
              <a:t>harmful</a:t>
            </a:r>
          </a:p>
        </p:txBody>
      </p:sp>
      <p:sp>
        <p:nvSpPr>
          <p:cNvPr id="20" name="TextBox 19">
            <a:extLst>
              <a:ext uri="{FF2B5EF4-FFF2-40B4-BE49-F238E27FC236}">
                <a16:creationId xmlns:a16="http://schemas.microsoft.com/office/drawing/2014/main" id="{412AA458-DC3F-4C32-A27B-3165EE15713F}"/>
              </a:ext>
            </a:extLst>
          </p:cNvPr>
          <p:cNvSpPr txBox="1"/>
          <p:nvPr/>
        </p:nvSpPr>
        <p:spPr>
          <a:xfrm>
            <a:off x="3716509" y="6078117"/>
            <a:ext cx="2238376" cy="369332"/>
          </a:xfrm>
          <a:prstGeom prst="rect">
            <a:avLst/>
          </a:prstGeom>
          <a:noFill/>
        </p:spPr>
        <p:txBody>
          <a:bodyPr wrap="square" rtlCol="0">
            <a:spAutoFit/>
          </a:bodyPr>
          <a:lstStyle/>
          <a:p>
            <a:r>
              <a:rPr lang="en-GB" b="1" dirty="0">
                <a:solidFill>
                  <a:srgbClr val="302564"/>
                </a:solidFill>
                <a:latin typeface="Arial" panose="020B0604020202020204" pitchFamily="34" charset="0"/>
                <a:cs typeface="Arial" panose="020B0604020202020204" pitchFamily="34" charset="0"/>
              </a:rPr>
              <a:t>vaccinations</a:t>
            </a:r>
          </a:p>
        </p:txBody>
      </p:sp>
      <p:sp>
        <p:nvSpPr>
          <p:cNvPr id="3" name="Footer Placeholder 2">
            <a:extLst>
              <a:ext uri="{FF2B5EF4-FFF2-40B4-BE49-F238E27FC236}">
                <a16:creationId xmlns:a16="http://schemas.microsoft.com/office/drawing/2014/main" id="{9FCF97C6-462A-45C4-9772-3931F142A21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427731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P spid="16" grpId="0"/>
      <p:bldP spid="17" grpId="0"/>
      <p:bldP spid="18" grpId="0"/>
      <p:bldP spid="19" grpId="0"/>
      <p:bldP spid="20" grpId="0"/>
    </p:bld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117E62"/>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4AC83266-8CA9-4B71-BA51-A2F164430BF5}"/>
              </a:ext>
            </a:extLst>
          </p:cNvPr>
          <p:cNvSpPr>
            <a:spLocks noGrp="1"/>
          </p:cNvSpPr>
          <p:nvPr>
            <p:ph type="title"/>
          </p:nvPr>
        </p:nvSpPr>
        <p:spPr>
          <a:xfrm>
            <a:off x="202406" y="1785939"/>
            <a:ext cx="8739187" cy="2852737"/>
          </a:xfrm>
        </p:spPr>
        <p:txBody>
          <a:bodyPr/>
          <a:lstStyle/>
          <a:p>
            <a:r>
              <a:rPr lang="en-GB" b="1" dirty="0"/>
              <a:t>Learning Consolidation</a:t>
            </a:r>
          </a:p>
        </p:txBody>
      </p:sp>
      <p:sp>
        <p:nvSpPr>
          <p:cNvPr id="4" name="Footer Placeholder 3">
            <a:extLst>
              <a:ext uri="{FF2B5EF4-FFF2-40B4-BE49-F238E27FC236}">
                <a16:creationId xmlns:a16="http://schemas.microsoft.com/office/drawing/2014/main" id="{275535E6-3406-4508-A62B-DA18C28EB3BD}"/>
              </a:ext>
            </a:extLst>
          </p:cNvPr>
          <p:cNvSpPr>
            <a:spLocks noGrp="1"/>
          </p:cNvSpPr>
          <p:nvPr>
            <p:ph type="ftr" sz="quarter" idx="11"/>
          </p:nvPr>
        </p:nvSpPr>
        <p:spPr/>
        <p:txBody>
          <a:bodyPr/>
          <a:lstStyle/>
          <a:p>
            <a:r>
              <a:rPr lang="en-GB" dirty="0"/>
              <a:t>e-Bug.eu</a:t>
            </a:r>
          </a:p>
        </p:txBody>
      </p:sp>
    </p:spTree>
    <p:extLst>
      <p:ext uri="{BB962C8B-B14F-4D97-AF65-F5344CB8AC3E}">
        <p14:creationId xmlns:p14="http://schemas.microsoft.com/office/powerpoint/2010/main" val="32154321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CCBC53-0FAC-4E1B-A213-2F88B95B726C}"/>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Discussion Question</a:t>
            </a:r>
          </a:p>
        </p:txBody>
      </p:sp>
      <p:sp>
        <p:nvSpPr>
          <p:cNvPr id="4" name="TextBox 3">
            <a:extLst>
              <a:ext uri="{FF2B5EF4-FFF2-40B4-BE49-F238E27FC236}">
                <a16:creationId xmlns:a16="http://schemas.microsoft.com/office/drawing/2014/main" id="{3C3128E7-157A-47AD-8D05-8359D48E99D4}"/>
              </a:ext>
            </a:extLst>
          </p:cNvPr>
          <p:cNvSpPr txBox="1"/>
          <p:nvPr/>
        </p:nvSpPr>
        <p:spPr>
          <a:xfrm>
            <a:off x="294921" y="371259"/>
            <a:ext cx="8497885" cy="1015663"/>
          </a:xfrm>
          <a:prstGeom prst="rect">
            <a:avLst/>
          </a:prstGeom>
          <a:ln w="57150">
            <a:solidFill>
              <a:srgbClr val="117E62"/>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lvl="0" algn="ctr">
              <a:spcBef>
                <a:spcPts val="600"/>
              </a:spcBef>
              <a:spcAft>
                <a:spcPts val="600"/>
              </a:spcAft>
            </a:pPr>
            <a:r>
              <a:rPr lang="en-GB" sz="3000" b="1" dirty="0">
                <a:solidFill>
                  <a:schemeClr val="tx1"/>
                </a:solidFill>
                <a:latin typeface="Arial" panose="020B0604020202020204" pitchFamily="34" charset="0"/>
                <a:ea typeface="Calibri" panose="020F0502020204030204" pitchFamily="34" charset="0"/>
                <a:cs typeface="Arial" panose="020B0604020202020204" pitchFamily="34" charset="0"/>
              </a:rPr>
              <a:t>Create some simple rules or messages to reduce the spread of coughs, colds and flu</a:t>
            </a:r>
          </a:p>
        </p:txBody>
      </p:sp>
      <p:sp>
        <p:nvSpPr>
          <p:cNvPr id="7" name="Freeform: Shape 6">
            <a:extLst>
              <a:ext uri="{FF2B5EF4-FFF2-40B4-BE49-F238E27FC236}">
                <a16:creationId xmlns:a16="http://schemas.microsoft.com/office/drawing/2014/main" id="{DE1CFB50-A38C-442D-A9DE-6A9C42133DF1}"/>
              </a:ext>
            </a:extLst>
          </p:cNvPr>
          <p:cNvSpPr/>
          <p:nvPr/>
        </p:nvSpPr>
        <p:spPr>
          <a:xfrm>
            <a:off x="2362193" y="2066775"/>
            <a:ext cx="4267200" cy="560880"/>
          </a:xfrm>
          <a:custGeom>
            <a:avLst/>
            <a:gdLst>
              <a:gd name="connsiteX0" fmla="*/ 0 w 4267200"/>
              <a:gd name="connsiteY0" fmla="*/ 93482 h 560880"/>
              <a:gd name="connsiteX1" fmla="*/ 93482 w 4267200"/>
              <a:gd name="connsiteY1" fmla="*/ 0 h 560880"/>
              <a:gd name="connsiteX2" fmla="*/ 4173718 w 4267200"/>
              <a:gd name="connsiteY2" fmla="*/ 0 h 560880"/>
              <a:gd name="connsiteX3" fmla="*/ 4267200 w 4267200"/>
              <a:gd name="connsiteY3" fmla="*/ 93482 h 560880"/>
              <a:gd name="connsiteX4" fmla="*/ 4267200 w 4267200"/>
              <a:gd name="connsiteY4" fmla="*/ 467398 h 560880"/>
              <a:gd name="connsiteX5" fmla="*/ 4173718 w 4267200"/>
              <a:gd name="connsiteY5" fmla="*/ 560880 h 560880"/>
              <a:gd name="connsiteX6" fmla="*/ 93482 w 4267200"/>
              <a:gd name="connsiteY6" fmla="*/ 560880 h 560880"/>
              <a:gd name="connsiteX7" fmla="*/ 0 w 4267200"/>
              <a:gd name="connsiteY7" fmla="*/ 467398 h 560880"/>
              <a:gd name="connsiteX8" fmla="*/ 0 w 4267200"/>
              <a:gd name="connsiteY8" fmla="*/ 93482 h 560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0" h="560880">
                <a:moveTo>
                  <a:pt x="0" y="93482"/>
                </a:moveTo>
                <a:cubicBezTo>
                  <a:pt x="0" y="41853"/>
                  <a:pt x="41853" y="0"/>
                  <a:pt x="93482" y="0"/>
                </a:cubicBezTo>
                <a:lnTo>
                  <a:pt x="4173718" y="0"/>
                </a:lnTo>
                <a:cubicBezTo>
                  <a:pt x="4225347" y="0"/>
                  <a:pt x="4267200" y="41853"/>
                  <a:pt x="4267200" y="93482"/>
                </a:cubicBezTo>
                <a:lnTo>
                  <a:pt x="4267200" y="467398"/>
                </a:lnTo>
                <a:cubicBezTo>
                  <a:pt x="4267200" y="519027"/>
                  <a:pt x="4225347" y="560880"/>
                  <a:pt x="4173718" y="560880"/>
                </a:cubicBezTo>
                <a:lnTo>
                  <a:pt x="93482" y="560880"/>
                </a:lnTo>
                <a:cubicBezTo>
                  <a:pt x="41853" y="560880"/>
                  <a:pt x="0" y="519027"/>
                  <a:pt x="0" y="467398"/>
                </a:cubicBezTo>
                <a:lnTo>
                  <a:pt x="0" y="93482"/>
                </a:lnTo>
                <a:close/>
              </a:path>
            </a:pathLst>
          </a:custGeom>
          <a:solidFill>
            <a:schemeClr val="accent2"/>
          </a:solidFill>
          <a:ln>
            <a:solidFill>
              <a:srgbClr val="000000"/>
            </a:solidFill>
          </a:ln>
          <a:scene3d>
            <a:camera prst="orthographicFront"/>
            <a:lightRig rig="flat" dir="t"/>
          </a:scene3d>
          <a:sp3d prstMaterial="plastic">
            <a:bevelB w="88900" h="31750" prst="angle"/>
          </a:sp3d>
        </p:spPr>
        <p:style>
          <a:lnRef idx="0">
            <a:schemeClr val="lt1">
              <a:hueOff val="0"/>
              <a:satOff val="0"/>
              <a:lumOff val="0"/>
              <a:alphaOff val="0"/>
            </a:schemeClr>
          </a:lnRef>
          <a:fillRef idx="3">
            <a:schemeClr val="accent3">
              <a:hueOff val="0"/>
              <a:satOff val="0"/>
              <a:lumOff val="0"/>
              <a:alphaOff val="0"/>
            </a:schemeClr>
          </a:fillRef>
          <a:effectRef idx="2">
            <a:schemeClr val="accent3">
              <a:hueOff val="0"/>
              <a:satOff val="0"/>
              <a:lumOff val="0"/>
              <a:alphaOff val="0"/>
            </a:schemeClr>
          </a:effectRef>
          <a:fontRef idx="minor">
            <a:schemeClr val="lt1"/>
          </a:fontRef>
        </p:style>
        <p:txBody>
          <a:bodyPr spcFirstLastPara="0" vert="horz" wrap="square" lIns="188670" tIns="27380" rIns="188670" bIns="27380" numCol="1" spcCol="1270" anchor="ctr" anchorCtr="0">
            <a:noAutofit/>
          </a:bodyPr>
          <a:lstStyle/>
          <a:p>
            <a:pPr marL="0" lvl="0" indent="0" algn="ctr" defTabSz="844550">
              <a:lnSpc>
                <a:spcPct val="90000"/>
              </a:lnSpc>
              <a:spcBef>
                <a:spcPct val="0"/>
              </a:spcBef>
              <a:spcAft>
                <a:spcPct val="35000"/>
              </a:spcAft>
              <a:buNone/>
            </a:pPr>
            <a:r>
              <a:rPr lang="en-GB" sz="1900" b="1" kern="1200" dirty="0">
                <a:solidFill>
                  <a:srgbClr val="000000"/>
                </a:solidFill>
              </a:rPr>
              <a:t>Catch it, bin it, kill it</a:t>
            </a:r>
          </a:p>
        </p:txBody>
      </p:sp>
      <p:sp>
        <p:nvSpPr>
          <p:cNvPr id="9" name="Freeform: Shape 8">
            <a:extLst>
              <a:ext uri="{FF2B5EF4-FFF2-40B4-BE49-F238E27FC236}">
                <a16:creationId xmlns:a16="http://schemas.microsoft.com/office/drawing/2014/main" id="{FD9C1254-755F-4660-87E1-EBC56E3B51C3}"/>
              </a:ext>
            </a:extLst>
          </p:cNvPr>
          <p:cNvSpPr/>
          <p:nvPr/>
        </p:nvSpPr>
        <p:spPr>
          <a:xfrm>
            <a:off x="2371709" y="2919568"/>
            <a:ext cx="4267200" cy="560880"/>
          </a:xfrm>
          <a:custGeom>
            <a:avLst/>
            <a:gdLst>
              <a:gd name="connsiteX0" fmla="*/ 0 w 4267200"/>
              <a:gd name="connsiteY0" fmla="*/ 93482 h 560880"/>
              <a:gd name="connsiteX1" fmla="*/ 93482 w 4267200"/>
              <a:gd name="connsiteY1" fmla="*/ 0 h 560880"/>
              <a:gd name="connsiteX2" fmla="*/ 4173718 w 4267200"/>
              <a:gd name="connsiteY2" fmla="*/ 0 h 560880"/>
              <a:gd name="connsiteX3" fmla="*/ 4267200 w 4267200"/>
              <a:gd name="connsiteY3" fmla="*/ 93482 h 560880"/>
              <a:gd name="connsiteX4" fmla="*/ 4267200 w 4267200"/>
              <a:gd name="connsiteY4" fmla="*/ 467398 h 560880"/>
              <a:gd name="connsiteX5" fmla="*/ 4173718 w 4267200"/>
              <a:gd name="connsiteY5" fmla="*/ 560880 h 560880"/>
              <a:gd name="connsiteX6" fmla="*/ 93482 w 4267200"/>
              <a:gd name="connsiteY6" fmla="*/ 560880 h 560880"/>
              <a:gd name="connsiteX7" fmla="*/ 0 w 4267200"/>
              <a:gd name="connsiteY7" fmla="*/ 467398 h 560880"/>
              <a:gd name="connsiteX8" fmla="*/ 0 w 4267200"/>
              <a:gd name="connsiteY8" fmla="*/ 93482 h 560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0" h="560880">
                <a:moveTo>
                  <a:pt x="0" y="93482"/>
                </a:moveTo>
                <a:cubicBezTo>
                  <a:pt x="0" y="41853"/>
                  <a:pt x="41853" y="0"/>
                  <a:pt x="93482" y="0"/>
                </a:cubicBezTo>
                <a:lnTo>
                  <a:pt x="4173718" y="0"/>
                </a:lnTo>
                <a:cubicBezTo>
                  <a:pt x="4225347" y="0"/>
                  <a:pt x="4267200" y="41853"/>
                  <a:pt x="4267200" y="93482"/>
                </a:cubicBezTo>
                <a:lnTo>
                  <a:pt x="4267200" y="467398"/>
                </a:lnTo>
                <a:cubicBezTo>
                  <a:pt x="4267200" y="519027"/>
                  <a:pt x="4225347" y="560880"/>
                  <a:pt x="4173718" y="560880"/>
                </a:cubicBezTo>
                <a:lnTo>
                  <a:pt x="93482" y="560880"/>
                </a:lnTo>
                <a:cubicBezTo>
                  <a:pt x="41853" y="560880"/>
                  <a:pt x="0" y="519027"/>
                  <a:pt x="0" y="467398"/>
                </a:cubicBezTo>
                <a:lnTo>
                  <a:pt x="0" y="93482"/>
                </a:lnTo>
                <a:close/>
              </a:path>
            </a:pathLst>
          </a:custGeom>
          <a:solidFill>
            <a:schemeClr val="accent2"/>
          </a:solidFill>
          <a:ln>
            <a:solidFill>
              <a:srgbClr val="000000"/>
            </a:solidFill>
          </a:ln>
          <a:scene3d>
            <a:camera prst="orthographicFront"/>
            <a:lightRig rig="flat" dir="t"/>
          </a:scene3d>
          <a:sp3d prstMaterial="plastic">
            <a:bevelB w="88900" h="31750" prst="angle"/>
          </a:sp3d>
        </p:spPr>
        <p:style>
          <a:lnRef idx="0">
            <a:schemeClr val="lt1">
              <a:hueOff val="0"/>
              <a:satOff val="0"/>
              <a:lumOff val="0"/>
              <a:alphaOff val="0"/>
            </a:schemeClr>
          </a:lnRef>
          <a:fillRef idx="3">
            <a:schemeClr val="accent3">
              <a:hueOff val="1617400"/>
              <a:satOff val="9293"/>
              <a:lumOff val="-4313"/>
              <a:alphaOff val="0"/>
            </a:schemeClr>
          </a:fillRef>
          <a:effectRef idx="2">
            <a:schemeClr val="accent3">
              <a:hueOff val="1617400"/>
              <a:satOff val="9293"/>
              <a:lumOff val="-4313"/>
              <a:alphaOff val="0"/>
            </a:schemeClr>
          </a:effectRef>
          <a:fontRef idx="minor">
            <a:schemeClr val="lt1"/>
          </a:fontRef>
        </p:style>
        <p:txBody>
          <a:bodyPr spcFirstLastPara="0" vert="horz" wrap="square" lIns="188670" tIns="27380" rIns="188670" bIns="27380" numCol="1" spcCol="1270" anchor="ctr" anchorCtr="0">
            <a:noAutofit/>
          </a:bodyPr>
          <a:lstStyle/>
          <a:p>
            <a:pPr marL="0" lvl="0" indent="0" algn="ctr" defTabSz="844550">
              <a:lnSpc>
                <a:spcPct val="90000"/>
              </a:lnSpc>
              <a:spcBef>
                <a:spcPct val="0"/>
              </a:spcBef>
              <a:spcAft>
                <a:spcPct val="35000"/>
              </a:spcAft>
              <a:buNone/>
            </a:pPr>
            <a:r>
              <a:rPr lang="en-GB" sz="1900" b="1" kern="1200" dirty="0">
                <a:solidFill>
                  <a:srgbClr val="000000"/>
                </a:solidFill>
              </a:rPr>
              <a:t>Coughs and sneezes spread diseases</a:t>
            </a:r>
          </a:p>
        </p:txBody>
      </p:sp>
      <p:sp>
        <p:nvSpPr>
          <p:cNvPr id="11" name="Freeform: Shape 10">
            <a:extLst>
              <a:ext uri="{FF2B5EF4-FFF2-40B4-BE49-F238E27FC236}">
                <a16:creationId xmlns:a16="http://schemas.microsoft.com/office/drawing/2014/main" id="{3C3D2B0B-A024-4EE7-88A9-AB83728342AF}"/>
              </a:ext>
            </a:extLst>
          </p:cNvPr>
          <p:cNvSpPr/>
          <p:nvPr/>
        </p:nvSpPr>
        <p:spPr>
          <a:xfrm>
            <a:off x="2400300" y="3799514"/>
            <a:ext cx="4267200" cy="970916"/>
          </a:xfrm>
          <a:custGeom>
            <a:avLst/>
            <a:gdLst>
              <a:gd name="connsiteX0" fmla="*/ 0 w 4267200"/>
              <a:gd name="connsiteY0" fmla="*/ 161823 h 970916"/>
              <a:gd name="connsiteX1" fmla="*/ 161823 w 4267200"/>
              <a:gd name="connsiteY1" fmla="*/ 0 h 970916"/>
              <a:gd name="connsiteX2" fmla="*/ 4105377 w 4267200"/>
              <a:gd name="connsiteY2" fmla="*/ 0 h 970916"/>
              <a:gd name="connsiteX3" fmla="*/ 4267200 w 4267200"/>
              <a:gd name="connsiteY3" fmla="*/ 161823 h 970916"/>
              <a:gd name="connsiteX4" fmla="*/ 4267200 w 4267200"/>
              <a:gd name="connsiteY4" fmla="*/ 809093 h 970916"/>
              <a:gd name="connsiteX5" fmla="*/ 4105377 w 4267200"/>
              <a:gd name="connsiteY5" fmla="*/ 970916 h 970916"/>
              <a:gd name="connsiteX6" fmla="*/ 161823 w 4267200"/>
              <a:gd name="connsiteY6" fmla="*/ 970916 h 970916"/>
              <a:gd name="connsiteX7" fmla="*/ 0 w 4267200"/>
              <a:gd name="connsiteY7" fmla="*/ 809093 h 970916"/>
              <a:gd name="connsiteX8" fmla="*/ 0 w 4267200"/>
              <a:gd name="connsiteY8" fmla="*/ 161823 h 9709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0" h="970916">
                <a:moveTo>
                  <a:pt x="0" y="161823"/>
                </a:moveTo>
                <a:cubicBezTo>
                  <a:pt x="0" y="72451"/>
                  <a:pt x="72451" y="0"/>
                  <a:pt x="161823" y="0"/>
                </a:cubicBezTo>
                <a:lnTo>
                  <a:pt x="4105377" y="0"/>
                </a:lnTo>
                <a:cubicBezTo>
                  <a:pt x="4194749" y="0"/>
                  <a:pt x="4267200" y="72451"/>
                  <a:pt x="4267200" y="161823"/>
                </a:cubicBezTo>
                <a:lnTo>
                  <a:pt x="4267200" y="809093"/>
                </a:lnTo>
                <a:cubicBezTo>
                  <a:pt x="4267200" y="898465"/>
                  <a:pt x="4194749" y="970916"/>
                  <a:pt x="4105377" y="970916"/>
                </a:cubicBezTo>
                <a:lnTo>
                  <a:pt x="161823" y="970916"/>
                </a:lnTo>
                <a:cubicBezTo>
                  <a:pt x="72451" y="970916"/>
                  <a:pt x="0" y="898465"/>
                  <a:pt x="0" y="809093"/>
                </a:cubicBezTo>
                <a:lnTo>
                  <a:pt x="0" y="161823"/>
                </a:lnTo>
                <a:close/>
              </a:path>
            </a:pathLst>
          </a:custGeom>
          <a:solidFill>
            <a:schemeClr val="accent3"/>
          </a:solidFill>
          <a:ln>
            <a:solidFill>
              <a:srgbClr val="000000"/>
            </a:solidFill>
          </a:ln>
          <a:scene3d>
            <a:camera prst="orthographicFront"/>
            <a:lightRig rig="flat" dir="t"/>
          </a:scene3d>
          <a:sp3d prstMaterial="plastic">
            <a:bevelB w="88900" h="31750" prst="angle"/>
          </a:sp3d>
        </p:spPr>
        <p:style>
          <a:lnRef idx="0">
            <a:schemeClr val="lt1">
              <a:hueOff val="0"/>
              <a:satOff val="0"/>
              <a:lumOff val="0"/>
              <a:alphaOff val="0"/>
            </a:schemeClr>
          </a:lnRef>
          <a:fillRef idx="3">
            <a:schemeClr val="accent3">
              <a:hueOff val="3234799"/>
              <a:satOff val="18585"/>
              <a:lumOff val="-8627"/>
              <a:alphaOff val="0"/>
            </a:schemeClr>
          </a:fillRef>
          <a:effectRef idx="2">
            <a:schemeClr val="accent3">
              <a:hueOff val="3234799"/>
              <a:satOff val="18585"/>
              <a:lumOff val="-8627"/>
              <a:alphaOff val="0"/>
            </a:schemeClr>
          </a:effectRef>
          <a:fontRef idx="minor">
            <a:schemeClr val="lt1"/>
          </a:fontRef>
        </p:style>
        <p:txBody>
          <a:bodyPr spcFirstLastPara="0" vert="horz" wrap="square" lIns="208686" tIns="47396" rIns="208686" bIns="47396" numCol="1" spcCol="1270" anchor="ctr" anchorCtr="0">
            <a:noAutofit/>
          </a:bodyPr>
          <a:lstStyle/>
          <a:p>
            <a:pPr marL="0" lvl="0" indent="0" algn="ctr" defTabSz="889000">
              <a:lnSpc>
                <a:spcPct val="90000"/>
              </a:lnSpc>
              <a:spcBef>
                <a:spcPct val="0"/>
              </a:spcBef>
              <a:spcAft>
                <a:spcPct val="35000"/>
              </a:spcAft>
              <a:buNone/>
            </a:pPr>
            <a:r>
              <a:rPr lang="en-GB" sz="2000" b="1" kern="1200" dirty="0">
                <a:solidFill>
                  <a:srgbClr val="000000"/>
                </a:solidFill>
              </a:rPr>
              <a:t>Cover my coughs and sneezes with a tissue or cough/sneeze into the crook of my elbow (not my hand)</a:t>
            </a:r>
          </a:p>
        </p:txBody>
      </p:sp>
      <p:sp>
        <p:nvSpPr>
          <p:cNvPr id="13" name="Freeform: Shape 12">
            <a:extLst>
              <a:ext uri="{FF2B5EF4-FFF2-40B4-BE49-F238E27FC236}">
                <a16:creationId xmlns:a16="http://schemas.microsoft.com/office/drawing/2014/main" id="{2FEA47E6-04B5-4081-8D36-E8E4D4A1ED89}"/>
              </a:ext>
            </a:extLst>
          </p:cNvPr>
          <p:cNvSpPr/>
          <p:nvPr/>
        </p:nvSpPr>
        <p:spPr>
          <a:xfrm>
            <a:off x="2438406" y="5080449"/>
            <a:ext cx="4267200" cy="690802"/>
          </a:xfrm>
          <a:custGeom>
            <a:avLst/>
            <a:gdLst>
              <a:gd name="connsiteX0" fmla="*/ 0 w 4267200"/>
              <a:gd name="connsiteY0" fmla="*/ 115136 h 690802"/>
              <a:gd name="connsiteX1" fmla="*/ 115136 w 4267200"/>
              <a:gd name="connsiteY1" fmla="*/ 0 h 690802"/>
              <a:gd name="connsiteX2" fmla="*/ 4152064 w 4267200"/>
              <a:gd name="connsiteY2" fmla="*/ 0 h 690802"/>
              <a:gd name="connsiteX3" fmla="*/ 4267200 w 4267200"/>
              <a:gd name="connsiteY3" fmla="*/ 115136 h 690802"/>
              <a:gd name="connsiteX4" fmla="*/ 4267200 w 4267200"/>
              <a:gd name="connsiteY4" fmla="*/ 575666 h 690802"/>
              <a:gd name="connsiteX5" fmla="*/ 4152064 w 4267200"/>
              <a:gd name="connsiteY5" fmla="*/ 690802 h 690802"/>
              <a:gd name="connsiteX6" fmla="*/ 115136 w 4267200"/>
              <a:gd name="connsiteY6" fmla="*/ 690802 h 690802"/>
              <a:gd name="connsiteX7" fmla="*/ 0 w 4267200"/>
              <a:gd name="connsiteY7" fmla="*/ 575666 h 690802"/>
              <a:gd name="connsiteX8" fmla="*/ 0 w 4267200"/>
              <a:gd name="connsiteY8" fmla="*/ 115136 h 690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0" h="690802">
                <a:moveTo>
                  <a:pt x="0" y="115136"/>
                </a:moveTo>
                <a:cubicBezTo>
                  <a:pt x="0" y="51548"/>
                  <a:pt x="51548" y="0"/>
                  <a:pt x="115136" y="0"/>
                </a:cubicBezTo>
                <a:lnTo>
                  <a:pt x="4152064" y="0"/>
                </a:lnTo>
                <a:cubicBezTo>
                  <a:pt x="4215652" y="0"/>
                  <a:pt x="4267200" y="51548"/>
                  <a:pt x="4267200" y="115136"/>
                </a:cubicBezTo>
                <a:lnTo>
                  <a:pt x="4267200" y="575666"/>
                </a:lnTo>
                <a:cubicBezTo>
                  <a:pt x="4267200" y="639254"/>
                  <a:pt x="4215652" y="690802"/>
                  <a:pt x="4152064" y="690802"/>
                </a:cubicBezTo>
                <a:lnTo>
                  <a:pt x="115136" y="690802"/>
                </a:lnTo>
                <a:cubicBezTo>
                  <a:pt x="51548" y="690802"/>
                  <a:pt x="0" y="639254"/>
                  <a:pt x="0" y="575666"/>
                </a:cubicBezTo>
                <a:lnTo>
                  <a:pt x="0" y="115136"/>
                </a:lnTo>
                <a:close/>
              </a:path>
            </a:pathLst>
          </a:custGeom>
          <a:solidFill>
            <a:schemeClr val="accent4"/>
          </a:solidFill>
          <a:ln>
            <a:solidFill>
              <a:srgbClr val="000000"/>
            </a:solidFill>
          </a:ln>
          <a:scene3d>
            <a:camera prst="orthographicFront"/>
            <a:lightRig rig="flat" dir="t"/>
          </a:scene3d>
          <a:sp3d prstMaterial="plastic">
            <a:bevelB w="88900" h="31750" prst="angle"/>
          </a:sp3d>
        </p:spPr>
        <p:style>
          <a:lnRef idx="0">
            <a:schemeClr val="lt1">
              <a:hueOff val="0"/>
              <a:satOff val="0"/>
              <a:lumOff val="0"/>
              <a:alphaOff val="0"/>
            </a:schemeClr>
          </a:lnRef>
          <a:fillRef idx="3">
            <a:schemeClr val="accent3">
              <a:hueOff val="4852199"/>
              <a:satOff val="27878"/>
              <a:lumOff val="-12940"/>
              <a:alphaOff val="0"/>
            </a:schemeClr>
          </a:fillRef>
          <a:effectRef idx="2">
            <a:schemeClr val="accent3">
              <a:hueOff val="4852199"/>
              <a:satOff val="27878"/>
              <a:lumOff val="-12940"/>
              <a:alphaOff val="0"/>
            </a:schemeClr>
          </a:effectRef>
          <a:fontRef idx="minor">
            <a:schemeClr val="lt1"/>
          </a:fontRef>
        </p:style>
        <p:txBody>
          <a:bodyPr spcFirstLastPara="0" vert="horz" wrap="square" lIns="195012" tIns="33722" rIns="195012" bIns="33722" numCol="1" spcCol="1270" anchor="ctr" anchorCtr="0">
            <a:noAutofit/>
          </a:bodyPr>
          <a:lstStyle/>
          <a:p>
            <a:pPr marL="0" lvl="0" indent="0" algn="ctr" defTabSz="889000">
              <a:lnSpc>
                <a:spcPct val="90000"/>
              </a:lnSpc>
              <a:spcBef>
                <a:spcPct val="0"/>
              </a:spcBef>
              <a:spcAft>
                <a:spcPct val="35000"/>
              </a:spcAft>
              <a:buNone/>
            </a:pPr>
            <a:r>
              <a:rPr lang="en-GB" sz="2000" b="1" kern="1200" dirty="0">
                <a:solidFill>
                  <a:srgbClr val="000000"/>
                </a:solidFill>
              </a:rPr>
              <a:t>Wash my hands after a cough or a sneeze or use hand sanitiser</a:t>
            </a:r>
          </a:p>
        </p:txBody>
      </p:sp>
      <p:sp>
        <p:nvSpPr>
          <p:cNvPr id="3" name="Footer Placeholder 2">
            <a:extLst>
              <a:ext uri="{FF2B5EF4-FFF2-40B4-BE49-F238E27FC236}">
                <a16:creationId xmlns:a16="http://schemas.microsoft.com/office/drawing/2014/main" id="{2A3F9123-2B40-4525-82B6-D640397CDB01}"/>
              </a:ext>
            </a:extLst>
          </p:cNvPr>
          <p:cNvSpPr>
            <a:spLocks noGrp="1"/>
          </p:cNvSpPr>
          <p:nvPr>
            <p:ph type="ftr" sz="quarter" idx="11"/>
          </p:nvPr>
        </p:nvSpPr>
        <p:spPr/>
        <p:txBody>
          <a:bodyPr/>
          <a:lstStyle/>
          <a:p>
            <a:r>
              <a:rPr lang="en-GB" dirty="0"/>
              <a:t>e-Bug.eu</a:t>
            </a:r>
          </a:p>
        </p:txBody>
      </p:sp>
    </p:spTree>
    <p:extLst>
      <p:ext uri="{BB962C8B-B14F-4D97-AF65-F5344CB8AC3E}">
        <p14:creationId xmlns:p14="http://schemas.microsoft.com/office/powerpoint/2010/main" val="2492708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A11B2-8075-4534-A494-0F1ED6521F72}"/>
              </a:ext>
            </a:extLst>
          </p:cNvPr>
          <p:cNvSpPr>
            <a:spLocks noGrp="1"/>
          </p:cNvSpPr>
          <p:nvPr>
            <p:ph type="title"/>
          </p:nvPr>
        </p:nvSpPr>
        <p:spPr>
          <a:xfrm>
            <a:off x="628650" y="0"/>
            <a:ext cx="7886700" cy="1325563"/>
          </a:xfrm>
        </p:spPr>
        <p:txBody>
          <a:bodyPr>
            <a:normAutofit/>
          </a:bodyPr>
          <a:lstStyle/>
          <a:p>
            <a:pPr algn="ctr"/>
            <a:r>
              <a:rPr lang="en-GB" sz="3500" b="1" dirty="0"/>
              <a:t>Curriculum Links</a:t>
            </a:r>
          </a:p>
        </p:txBody>
      </p:sp>
      <p:sp>
        <p:nvSpPr>
          <p:cNvPr id="3" name="Content Placeholder 2">
            <a:extLst>
              <a:ext uri="{FF2B5EF4-FFF2-40B4-BE49-F238E27FC236}">
                <a16:creationId xmlns:a16="http://schemas.microsoft.com/office/drawing/2014/main" id="{FD6B9ECD-6D6B-4706-AFED-F75C1A0CA0AD}"/>
              </a:ext>
            </a:extLst>
          </p:cNvPr>
          <p:cNvSpPr>
            <a:spLocks noGrp="1"/>
          </p:cNvSpPr>
          <p:nvPr>
            <p:ph idx="1"/>
          </p:nvPr>
        </p:nvSpPr>
        <p:spPr>
          <a:xfrm>
            <a:off x="628650" y="1243012"/>
            <a:ext cx="7886700" cy="4351338"/>
          </a:xfrm>
        </p:spPr>
        <p:txBody>
          <a:bodyPr>
            <a:noAutofit/>
          </a:bodyPr>
          <a:lstStyle/>
          <a:p>
            <a:pPr marL="0" indent="0">
              <a:buNone/>
            </a:pPr>
            <a:r>
              <a:rPr lang="en-GB" sz="2400" b="1" dirty="0"/>
              <a:t>PHSE/RHSE </a:t>
            </a:r>
          </a:p>
          <a:p>
            <a:pPr marL="0" indent="0">
              <a:buNone/>
            </a:pPr>
            <a:r>
              <a:rPr lang="en-GB" sz="2400" dirty="0"/>
              <a:t>• Health and prevention</a:t>
            </a:r>
          </a:p>
          <a:p>
            <a:pPr marL="0" indent="0">
              <a:buNone/>
            </a:pPr>
            <a:r>
              <a:rPr lang="en-GB" sz="2400" b="1" dirty="0"/>
              <a:t>Science</a:t>
            </a:r>
            <a:r>
              <a:rPr lang="en-GB" sz="2400" dirty="0"/>
              <a:t> </a:t>
            </a:r>
          </a:p>
          <a:p>
            <a:pPr marL="0" indent="0">
              <a:buNone/>
            </a:pPr>
            <a:r>
              <a:rPr lang="en-GB" sz="2400" dirty="0"/>
              <a:t>• Working scientifically</a:t>
            </a:r>
          </a:p>
          <a:p>
            <a:pPr marL="0" indent="0">
              <a:buNone/>
            </a:pPr>
            <a:r>
              <a:rPr lang="en-GB" sz="2400" dirty="0"/>
              <a:t>• Living things and their habitats</a:t>
            </a:r>
          </a:p>
          <a:p>
            <a:pPr marL="0" indent="0">
              <a:buNone/>
            </a:pPr>
            <a:r>
              <a:rPr lang="en-GB" sz="2400" dirty="0"/>
              <a:t>• Animals, including humans</a:t>
            </a:r>
          </a:p>
          <a:p>
            <a:pPr marL="0" indent="0">
              <a:buNone/>
            </a:pPr>
            <a:r>
              <a:rPr lang="en-GB" sz="2400" b="1" dirty="0"/>
              <a:t>English </a:t>
            </a:r>
          </a:p>
          <a:p>
            <a:pPr marL="0" indent="0">
              <a:buNone/>
            </a:pPr>
            <a:r>
              <a:rPr lang="en-GB" sz="2400" dirty="0"/>
              <a:t>• Reading &amp; comprehension </a:t>
            </a:r>
          </a:p>
          <a:p>
            <a:pPr marL="0" indent="0">
              <a:buNone/>
            </a:pPr>
            <a:r>
              <a:rPr lang="en-GB" sz="2400" dirty="0"/>
              <a:t>• Spoken language</a:t>
            </a:r>
          </a:p>
          <a:p>
            <a:pPr marL="0" indent="0">
              <a:buNone/>
            </a:pPr>
            <a:r>
              <a:rPr lang="en-GB" sz="2400" b="1" dirty="0"/>
              <a:t>Mathematics</a:t>
            </a:r>
          </a:p>
          <a:p>
            <a:pPr marL="0" indent="0">
              <a:buNone/>
            </a:pPr>
            <a:r>
              <a:rPr lang="en-GB" sz="2400" dirty="0"/>
              <a:t>• Comparing measurements</a:t>
            </a:r>
          </a:p>
          <a:p>
            <a:pPr marL="0" indent="0">
              <a:buNone/>
            </a:pPr>
            <a:endParaRPr lang="en-GB" sz="2400" dirty="0"/>
          </a:p>
        </p:txBody>
      </p:sp>
      <p:sp>
        <p:nvSpPr>
          <p:cNvPr id="4" name="Footer Placeholder 3">
            <a:extLst>
              <a:ext uri="{FF2B5EF4-FFF2-40B4-BE49-F238E27FC236}">
                <a16:creationId xmlns:a16="http://schemas.microsoft.com/office/drawing/2014/main" id="{E239E9D1-1D86-449E-83D9-C62F5CB0813F}"/>
              </a:ext>
            </a:extLst>
          </p:cNvPr>
          <p:cNvSpPr>
            <a:spLocks noGrp="1"/>
          </p:cNvSpPr>
          <p:nvPr>
            <p:ph type="ftr" sz="quarter" idx="11"/>
          </p:nvPr>
        </p:nvSpPr>
        <p:spPr/>
        <p:txBody>
          <a:bodyPr/>
          <a:lstStyle/>
          <a:p>
            <a:r>
              <a:rPr lang="en-GB" dirty="0"/>
              <a:t>e-Bug.eu</a:t>
            </a:r>
          </a:p>
        </p:txBody>
      </p:sp>
    </p:spTree>
    <p:extLst>
      <p:ext uri="{BB962C8B-B14F-4D97-AF65-F5344CB8AC3E}">
        <p14:creationId xmlns:p14="http://schemas.microsoft.com/office/powerpoint/2010/main" val="4007384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988F3-1CDB-432E-ACB4-6ABF432BB161}"/>
              </a:ext>
            </a:extLst>
          </p:cNvPr>
          <p:cNvSpPr>
            <a:spLocks noGrp="1"/>
          </p:cNvSpPr>
          <p:nvPr>
            <p:ph type="title"/>
          </p:nvPr>
        </p:nvSpPr>
        <p:spPr>
          <a:xfrm>
            <a:off x="443288" y="-1345199"/>
            <a:ext cx="7886700" cy="1325563"/>
          </a:xfrm>
        </p:spPr>
        <p:txBody>
          <a:bodyPr>
            <a:normAutofit/>
          </a:bodyPr>
          <a:lstStyle/>
          <a:p>
            <a:pPr algn="ctr"/>
            <a:r>
              <a:rPr lang="en-GB" sz="3500" b="1" dirty="0"/>
              <a:t>How Can Microbes be Passed From Person to Person? (1/2)</a:t>
            </a:r>
          </a:p>
        </p:txBody>
      </p:sp>
      <p:sp>
        <p:nvSpPr>
          <p:cNvPr id="4" name="Footer Placeholder 3">
            <a:extLst>
              <a:ext uri="{FF2B5EF4-FFF2-40B4-BE49-F238E27FC236}">
                <a16:creationId xmlns:a16="http://schemas.microsoft.com/office/drawing/2014/main" id="{24F20DC4-83EC-40B7-8A22-3E70A660F7A7}"/>
              </a:ext>
            </a:extLst>
          </p:cNvPr>
          <p:cNvSpPr>
            <a:spLocks noGrp="1"/>
          </p:cNvSpPr>
          <p:nvPr>
            <p:ph type="ftr" sz="quarter" idx="11"/>
          </p:nvPr>
        </p:nvSpPr>
        <p:spPr/>
        <p:txBody>
          <a:bodyPr/>
          <a:lstStyle/>
          <a:p>
            <a:r>
              <a:rPr lang="en-GB" dirty="0"/>
              <a:t>e-Bug.eu</a:t>
            </a:r>
          </a:p>
        </p:txBody>
      </p:sp>
      <p:sp>
        <p:nvSpPr>
          <p:cNvPr id="6" name="Rectangle: Rounded Corners 5">
            <a:extLst>
              <a:ext uri="{FF2B5EF4-FFF2-40B4-BE49-F238E27FC236}">
                <a16:creationId xmlns:a16="http://schemas.microsoft.com/office/drawing/2014/main" id="{FC9FDEF3-F100-4275-94D9-06427CE18B74}"/>
              </a:ext>
            </a:extLst>
          </p:cNvPr>
          <p:cNvSpPr/>
          <p:nvPr/>
        </p:nvSpPr>
        <p:spPr>
          <a:xfrm>
            <a:off x="397041" y="1594860"/>
            <a:ext cx="7948362" cy="838816"/>
          </a:xfrm>
          <a:prstGeom prst="roundRect">
            <a:avLst/>
          </a:prstGeom>
          <a:solidFill>
            <a:srgbClr val="117E62"/>
          </a:solidFill>
          <a:ln>
            <a:solidFill>
              <a:srgbClr val="117E62"/>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2200" dirty="0">
                <a:latin typeface="Arial" panose="020B0604020202020204" pitchFamily="34" charset="0"/>
                <a:cs typeface="Arial" panose="020B0604020202020204" pitchFamily="34" charset="0"/>
              </a:rPr>
              <a:t>Germs (microbes) can be passed from person to person through coughing and sneezing.</a:t>
            </a:r>
          </a:p>
        </p:txBody>
      </p:sp>
      <p:sp>
        <p:nvSpPr>
          <p:cNvPr id="7" name="Rectangle: Rounded Corners 6">
            <a:extLst>
              <a:ext uri="{FF2B5EF4-FFF2-40B4-BE49-F238E27FC236}">
                <a16:creationId xmlns:a16="http://schemas.microsoft.com/office/drawing/2014/main" id="{C3553325-B2C0-42B8-A18F-06E265B10E0B}"/>
              </a:ext>
            </a:extLst>
          </p:cNvPr>
          <p:cNvSpPr/>
          <p:nvPr/>
        </p:nvSpPr>
        <p:spPr>
          <a:xfrm>
            <a:off x="412457" y="2625265"/>
            <a:ext cx="7948362" cy="1263335"/>
          </a:xfrm>
          <a:prstGeom prst="roundRect">
            <a:avLst/>
          </a:prstGeom>
          <a:solidFill>
            <a:srgbClr val="117E62"/>
          </a:solidFill>
          <a:ln>
            <a:solidFill>
              <a:srgbClr val="117E62"/>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lvl="0" algn="ctr"/>
            <a:r>
              <a:rPr lang="en-GB" sz="2200" dirty="0">
                <a:latin typeface="Arial" panose="020B0604020202020204" pitchFamily="34" charset="0"/>
                <a:cs typeface="Arial" panose="020B0604020202020204" pitchFamily="34" charset="0"/>
              </a:rPr>
              <a:t>Although infections can spread from person to person, there are usually a few different ways that we could have been exposed to the germs that caused it. </a:t>
            </a:r>
          </a:p>
        </p:txBody>
      </p:sp>
      <p:sp>
        <p:nvSpPr>
          <p:cNvPr id="8" name="Rectangle: Rounded Corners 7">
            <a:extLst>
              <a:ext uri="{FF2B5EF4-FFF2-40B4-BE49-F238E27FC236}">
                <a16:creationId xmlns:a16="http://schemas.microsoft.com/office/drawing/2014/main" id="{172BC8F9-1EBE-4120-B57C-FCC0C1D51A52}"/>
              </a:ext>
            </a:extLst>
          </p:cNvPr>
          <p:cNvSpPr/>
          <p:nvPr/>
        </p:nvSpPr>
        <p:spPr>
          <a:xfrm>
            <a:off x="397041" y="4080189"/>
            <a:ext cx="7979193" cy="1771337"/>
          </a:xfrm>
          <a:prstGeom prst="roundRect">
            <a:avLst/>
          </a:prstGeom>
          <a:solidFill>
            <a:srgbClr val="117E62"/>
          </a:solidFill>
          <a:ln>
            <a:solidFill>
              <a:srgbClr val="117E62"/>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lvl="0" algn="ctr"/>
            <a:r>
              <a:rPr lang="en-GB" sz="2200" dirty="0">
                <a:latin typeface="Arial" panose="020B0604020202020204" pitchFamily="34" charset="0"/>
                <a:cs typeface="Arial" panose="020B0604020202020204" pitchFamily="34" charset="0"/>
              </a:rPr>
              <a:t>It is usually impossible to know who we caught the infection from and it is important that we all take responsibility for preventing the spread of these germs by properly covering coughs/sneezes, good hand washing and not touching our eyes and face with unwashed hands. </a:t>
            </a:r>
          </a:p>
        </p:txBody>
      </p:sp>
      <p:sp>
        <p:nvSpPr>
          <p:cNvPr id="9" name="Title 1">
            <a:extLst>
              <a:ext uri="{FF2B5EF4-FFF2-40B4-BE49-F238E27FC236}">
                <a16:creationId xmlns:a16="http://schemas.microsoft.com/office/drawing/2014/main" id="{57BC5D27-6141-4B3C-9936-B3ED3D186D1C}"/>
              </a:ext>
            </a:extLst>
          </p:cNvPr>
          <p:cNvSpPr txBox="1">
            <a:spLocks/>
          </p:cNvSpPr>
          <p:nvPr/>
        </p:nvSpPr>
        <p:spPr>
          <a:xfrm>
            <a:off x="443288" y="4870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How Can Microbes be Passed From Person to Person?</a:t>
            </a:r>
            <a:endParaRPr lang="en-GB" sz="3500" b="1" dirty="0"/>
          </a:p>
        </p:txBody>
      </p:sp>
    </p:spTree>
    <p:extLst>
      <p:ext uri="{BB962C8B-B14F-4D97-AF65-F5344CB8AC3E}">
        <p14:creationId xmlns:p14="http://schemas.microsoft.com/office/powerpoint/2010/main" val="407901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31E32189-43F5-49B1-8A23-5E233722FBC9}"/>
              </a:ext>
              <a:ext uri="{C183D7F6-B498-43B3-948B-1728B52AA6E4}">
                <adec:decorative xmlns:adec="http://schemas.microsoft.com/office/drawing/2017/decorative" val="0"/>
              </a:ext>
            </a:extLst>
          </p:cNvPr>
          <p:cNvSpPr txBox="1">
            <a:spLocks noGrp="1"/>
          </p:cNvSpPr>
          <p:nvPr>
            <p:ph type="title" idx="4294967295"/>
          </p:nvPr>
        </p:nvSpPr>
        <p:spPr>
          <a:xfrm>
            <a:off x="443288" y="-1356345"/>
            <a:ext cx="78867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5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How Can Microbes be Passed From Person to Person? (2/2)</a:t>
            </a:r>
          </a:p>
        </p:txBody>
      </p:sp>
      <p:sp>
        <p:nvSpPr>
          <p:cNvPr id="8" name="Title 1">
            <a:extLst>
              <a:ext uri="{FF2B5EF4-FFF2-40B4-BE49-F238E27FC236}">
                <a16:creationId xmlns:a16="http://schemas.microsoft.com/office/drawing/2014/main" id="{AE3ADE88-AAD8-4898-A3E9-7FD03411C4F0}"/>
              </a:ext>
            </a:extLst>
          </p:cNvPr>
          <p:cNvSpPr>
            <a:spLocks noGrp="1"/>
          </p:cNvSpPr>
          <p:nvPr>
            <p:ph type="title"/>
          </p:nvPr>
        </p:nvSpPr>
        <p:spPr>
          <a:xfrm>
            <a:off x="443288" y="48706"/>
            <a:ext cx="7886700" cy="1325563"/>
          </a:xfrm>
        </p:spPr>
        <p:txBody>
          <a:bodyPr>
            <a:normAutofit/>
          </a:bodyPr>
          <a:lstStyle/>
          <a:p>
            <a:pPr algn="ctr"/>
            <a:r>
              <a:rPr lang="en-GB" sz="3500" b="1" dirty="0"/>
              <a:t>How Can Microbes be Passed From Person to Person?</a:t>
            </a:r>
          </a:p>
        </p:txBody>
      </p:sp>
      <p:sp>
        <p:nvSpPr>
          <p:cNvPr id="6" name="Rectangle: Rounded Corners 5">
            <a:extLst>
              <a:ext uri="{FF2B5EF4-FFF2-40B4-BE49-F238E27FC236}">
                <a16:creationId xmlns:a16="http://schemas.microsoft.com/office/drawing/2014/main" id="{AE0E2C73-84AF-4783-BFA2-F27DE39AA9FB}"/>
              </a:ext>
            </a:extLst>
          </p:cNvPr>
          <p:cNvSpPr/>
          <p:nvPr/>
        </p:nvSpPr>
        <p:spPr>
          <a:xfrm>
            <a:off x="397041" y="1527893"/>
            <a:ext cx="7979193" cy="1059296"/>
          </a:xfrm>
          <a:prstGeom prst="roundRect">
            <a:avLst/>
          </a:prstGeom>
          <a:solidFill>
            <a:srgbClr val="117E62"/>
          </a:solidFill>
          <a:ln>
            <a:solidFill>
              <a:srgbClr val="117E62"/>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lvl="0" algn="ctr"/>
            <a:r>
              <a:rPr lang="en-GB" sz="2200" dirty="0">
                <a:latin typeface="Arial" panose="020B0604020202020204" pitchFamily="34" charset="0"/>
                <a:cs typeface="Arial" panose="020B0604020202020204" pitchFamily="34" charset="0"/>
              </a:rPr>
              <a:t>Germs that cause some diseases are so small that they can travel through the air in water droplets when people cough or sneeze.</a:t>
            </a:r>
          </a:p>
        </p:txBody>
      </p:sp>
      <p:sp>
        <p:nvSpPr>
          <p:cNvPr id="5" name="Rectangle: Rounded Corners 4">
            <a:extLst>
              <a:ext uri="{FF2B5EF4-FFF2-40B4-BE49-F238E27FC236}">
                <a16:creationId xmlns:a16="http://schemas.microsoft.com/office/drawing/2014/main" id="{08F326A3-A742-40BA-AE61-1EBF6FAC88CD}"/>
              </a:ext>
            </a:extLst>
          </p:cNvPr>
          <p:cNvSpPr/>
          <p:nvPr/>
        </p:nvSpPr>
        <p:spPr>
          <a:xfrm>
            <a:off x="379370" y="2740813"/>
            <a:ext cx="7979193" cy="872620"/>
          </a:xfrm>
          <a:prstGeom prst="roundRect">
            <a:avLst/>
          </a:prstGeom>
          <a:solidFill>
            <a:srgbClr val="117E62"/>
          </a:solidFill>
          <a:ln>
            <a:solidFill>
              <a:srgbClr val="117E62"/>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lvl="0" algn="ctr"/>
            <a:r>
              <a:rPr lang="en-GB" sz="2200" dirty="0">
                <a:latin typeface="Arial" panose="020B0604020202020204" pitchFamily="34" charset="0"/>
                <a:cs typeface="Arial" panose="020B0604020202020204" pitchFamily="34" charset="0"/>
              </a:rPr>
              <a:t>Diseases spread in this way range from the common cold to rarer or more serious infections such as tuberculosis (TB). </a:t>
            </a:r>
          </a:p>
        </p:txBody>
      </p:sp>
      <p:sp>
        <p:nvSpPr>
          <p:cNvPr id="7" name="Rectangle: Rounded Corners 6">
            <a:extLst>
              <a:ext uri="{FF2B5EF4-FFF2-40B4-BE49-F238E27FC236}">
                <a16:creationId xmlns:a16="http://schemas.microsoft.com/office/drawing/2014/main" id="{49D601BE-1EC8-4D88-B324-FE7EE8B166DE}"/>
              </a:ext>
            </a:extLst>
          </p:cNvPr>
          <p:cNvSpPr/>
          <p:nvPr/>
        </p:nvSpPr>
        <p:spPr>
          <a:xfrm>
            <a:off x="397041" y="3789283"/>
            <a:ext cx="7932947" cy="2366892"/>
          </a:xfrm>
          <a:prstGeom prst="roundRect">
            <a:avLst/>
          </a:prstGeom>
          <a:solidFill>
            <a:srgbClr val="117E62"/>
          </a:solidFill>
          <a:ln>
            <a:solidFill>
              <a:srgbClr val="117E62"/>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lvl="0" algn="ctr"/>
            <a:r>
              <a:rPr lang="en-GB" sz="2200" dirty="0">
                <a:latin typeface="Arial" panose="020B0604020202020204" pitchFamily="34" charset="0"/>
                <a:cs typeface="Arial" panose="020B0604020202020204" pitchFamily="34" charset="0"/>
              </a:rPr>
              <a:t>Cold and flu, are caused by viruses and not bacteria. It is very important for everyone’s health that people cover their mouth and nose with a tissue when they cough and sneeze, or to sneeze into the crook of their elbow if they do not have a tissue. The spread of infection can be reduced through good respiratory hygiene.</a:t>
            </a:r>
          </a:p>
        </p:txBody>
      </p:sp>
      <p:sp>
        <p:nvSpPr>
          <p:cNvPr id="3" name="Footer Placeholder 2">
            <a:extLst>
              <a:ext uri="{FF2B5EF4-FFF2-40B4-BE49-F238E27FC236}">
                <a16:creationId xmlns:a16="http://schemas.microsoft.com/office/drawing/2014/main" id="{27015A5B-5547-4E26-BF12-822293125750}"/>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544534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117E62"/>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ECBE6E70-8D6B-46AA-868A-0419D38170A3}"/>
              </a:ext>
            </a:extLst>
          </p:cNvPr>
          <p:cNvSpPr txBox="1">
            <a:spLocks noGrp="1"/>
          </p:cNvSpPr>
          <p:nvPr>
            <p:ph type="title" idx="4294967295"/>
          </p:nvPr>
        </p:nvSpPr>
        <p:spPr>
          <a:xfrm>
            <a:off x="195263" y="2174081"/>
            <a:ext cx="8948737" cy="2852737"/>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90000"/>
              </a:lnSpc>
              <a:spcBef>
                <a:spcPct val="0"/>
              </a:spcBef>
              <a:buNone/>
              <a:defRPr sz="6000" kern="1200">
                <a:solidFill>
                  <a:schemeClr val="bg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65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Main Activity:</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65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Super Sneeze</a:t>
            </a:r>
          </a:p>
        </p:txBody>
      </p:sp>
      <p:sp>
        <p:nvSpPr>
          <p:cNvPr id="4" name="Footer Placeholder 3">
            <a:extLst>
              <a:ext uri="{FF2B5EF4-FFF2-40B4-BE49-F238E27FC236}">
                <a16:creationId xmlns:a16="http://schemas.microsoft.com/office/drawing/2014/main" id="{84A2E192-C8EB-4A37-A845-F34BE87BB950}"/>
              </a:ext>
            </a:extLst>
          </p:cNvPr>
          <p:cNvSpPr>
            <a:spLocks noGrp="1"/>
          </p:cNvSpPr>
          <p:nvPr>
            <p:ph type="ftr" sz="quarter" idx="11"/>
          </p:nvPr>
        </p:nvSpPr>
        <p:spPr/>
        <p:txBody>
          <a:bodyPr/>
          <a:lstStyle/>
          <a:p>
            <a:r>
              <a:rPr lang="en-GB" dirty="0"/>
              <a:t>e-Bug.eu</a:t>
            </a:r>
          </a:p>
        </p:txBody>
      </p:sp>
    </p:spTree>
    <p:extLst>
      <p:ext uri="{BB962C8B-B14F-4D97-AF65-F5344CB8AC3E}">
        <p14:creationId xmlns:p14="http://schemas.microsoft.com/office/powerpoint/2010/main" val="34105168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117E6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D461C-2DA7-438F-9F40-4AA49AAA5F40}"/>
              </a:ext>
              <a:ext uri="{C183D7F6-B498-43B3-948B-1728B52AA6E4}">
                <adec:decorative xmlns:adec="http://schemas.microsoft.com/office/drawing/2017/decorative" val="0"/>
              </a:ext>
            </a:extLst>
          </p:cNvPr>
          <p:cNvSpPr>
            <a:spLocks noGrp="1"/>
          </p:cNvSpPr>
          <p:nvPr>
            <p:ph type="title"/>
          </p:nvPr>
        </p:nvSpPr>
        <p:spPr>
          <a:xfrm>
            <a:off x="623888" y="-2852737"/>
            <a:ext cx="7886700" cy="2852737"/>
          </a:xfrm>
        </p:spPr>
        <p:txBody>
          <a:bodyPr vert="horz" lIns="91440" tIns="45720" rIns="91440" bIns="45720" rtlCol="0" anchor="b">
            <a:normAutofit/>
          </a:bodyPr>
          <a:lstStyle/>
          <a:p>
            <a:r>
              <a:rPr lang="en-GB" dirty="0"/>
              <a:t>Super Sneeze Activity</a:t>
            </a:r>
          </a:p>
        </p:txBody>
      </p:sp>
      <p:pic>
        <p:nvPicPr>
          <p:cNvPr id="5" name="Picture 4">
            <a:extLst>
              <a:ext uri="{FF2B5EF4-FFF2-40B4-BE49-F238E27FC236}">
                <a16:creationId xmlns:a16="http://schemas.microsoft.com/office/drawing/2014/main" id="{D1B676A5-8695-4EA9-994E-CA0636731CB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19062" y="717947"/>
            <a:ext cx="8905875" cy="5216128"/>
          </a:xfrm>
          <a:prstGeom prst="rect">
            <a:avLst/>
          </a:prstGeom>
        </p:spPr>
      </p:pic>
      <p:pic>
        <p:nvPicPr>
          <p:cNvPr id="11" name="Picture 10" descr="Sticky note with a face drawn, spray bottle spraying water, table with the sticky note on, and a ruler">
            <a:extLst>
              <a:ext uri="{FF2B5EF4-FFF2-40B4-BE49-F238E27FC236}">
                <a16:creationId xmlns:a16="http://schemas.microsoft.com/office/drawing/2014/main" id="{C1C399DA-5F15-470B-9974-413A209A7AFB}"/>
              </a:ext>
            </a:extLst>
          </p:cNvPr>
          <p:cNvPicPr>
            <a:picLocks noChangeAspect="1"/>
          </p:cNvPicPr>
          <p:nvPr/>
        </p:nvPicPr>
        <p:blipFill>
          <a:blip r:embed="rId3"/>
          <a:srcRect/>
          <a:stretch/>
        </p:blipFill>
        <p:spPr>
          <a:xfrm>
            <a:off x="405434" y="1585040"/>
            <a:ext cx="8333131" cy="3687920"/>
          </a:xfrm>
          <a:prstGeom prst="rect">
            <a:avLst/>
          </a:prstGeom>
        </p:spPr>
      </p:pic>
      <p:sp>
        <p:nvSpPr>
          <p:cNvPr id="12" name="TextBox 11">
            <a:extLst>
              <a:ext uri="{FF2B5EF4-FFF2-40B4-BE49-F238E27FC236}">
                <a16:creationId xmlns:a16="http://schemas.microsoft.com/office/drawing/2014/main" id="{70D01A6F-2A83-40B4-BBB1-7C4CFCD78A15}"/>
              </a:ext>
            </a:extLst>
          </p:cNvPr>
          <p:cNvSpPr txBox="1"/>
          <p:nvPr/>
        </p:nvSpPr>
        <p:spPr>
          <a:xfrm>
            <a:off x="659829" y="1798760"/>
            <a:ext cx="1556697" cy="1938992"/>
          </a:xfrm>
          <a:prstGeom prst="rect">
            <a:avLst/>
          </a:prstGeom>
          <a:noFill/>
        </p:spPr>
        <p:txBody>
          <a:bodyPr wrap="square" rtlCol="0">
            <a:spAutoFit/>
          </a:bodyPr>
          <a:lstStyle/>
          <a:p>
            <a:pPr defTabSz="914400"/>
            <a:r>
              <a:rPr lang="en-GB" sz="2000" dirty="0">
                <a:solidFill>
                  <a:schemeClr val="accent6">
                    <a:lumMod val="75000"/>
                  </a:schemeClr>
                </a:solidFill>
                <a:latin typeface="Raleway" panose="020B0503030101060003" pitchFamily="34" charset="0"/>
              </a:rPr>
              <a:t>1. Write your name on a sticky note and place on runway</a:t>
            </a:r>
          </a:p>
        </p:txBody>
      </p:sp>
      <p:sp>
        <p:nvSpPr>
          <p:cNvPr id="13" name="TextBox 12">
            <a:extLst>
              <a:ext uri="{FF2B5EF4-FFF2-40B4-BE49-F238E27FC236}">
                <a16:creationId xmlns:a16="http://schemas.microsoft.com/office/drawing/2014/main" id="{2B64083F-3E4B-4913-AD85-94A7A5044871}"/>
              </a:ext>
            </a:extLst>
          </p:cNvPr>
          <p:cNvSpPr txBox="1"/>
          <p:nvPr/>
        </p:nvSpPr>
        <p:spPr>
          <a:xfrm>
            <a:off x="2075837" y="1796810"/>
            <a:ext cx="1918004" cy="1323439"/>
          </a:xfrm>
          <a:prstGeom prst="rect">
            <a:avLst/>
          </a:prstGeom>
          <a:noFill/>
        </p:spPr>
        <p:txBody>
          <a:bodyPr wrap="square" rtlCol="0">
            <a:spAutoFit/>
          </a:bodyPr>
          <a:lstStyle/>
          <a:p>
            <a:pPr defTabSz="914400"/>
            <a:r>
              <a:rPr lang="en-GB" sz="2000" dirty="0">
                <a:solidFill>
                  <a:schemeClr val="accent6">
                    <a:lumMod val="75000"/>
                  </a:schemeClr>
                </a:solidFill>
                <a:latin typeface="Raleway" panose="020B0503030101060003" pitchFamily="34" charset="0"/>
              </a:rPr>
              <a:t>2. Spray the bottle from the end of runway</a:t>
            </a:r>
          </a:p>
        </p:txBody>
      </p:sp>
      <p:sp>
        <p:nvSpPr>
          <p:cNvPr id="14" name="TextBox 13">
            <a:extLst>
              <a:ext uri="{FF2B5EF4-FFF2-40B4-BE49-F238E27FC236}">
                <a16:creationId xmlns:a16="http://schemas.microsoft.com/office/drawing/2014/main" id="{E02E0B83-B48F-49A4-A625-51E22A48FEC1}"/>
              </a:ext>
            </a:extLst>
          </p:cNvPr>
          <p:cNvSpPr txBox="1"/>
          <p:nvPr/>
        </p:nvSpPr>
        <p:spPr>
          <a:xfrm>
            <a:off x="3574180" y="1797784"/>
            <a:ext cx="1732002" cy="707886"/>
          </a:xfrm>
          <a:prstGeom prst="rect">
            <a:avLst/>
          </a:prstGeom>
          <a:noFill/>
        </p:spPr>
        <p:txBody>
          <a:bodyPr wrap="square" rtlCol="0">
            <a:spAutoFit/>
          </a:bodyPr>
          <a:lstStyle/>
          <a:p>
            <a:pPr defTabSz="914400"/>
            <a:r>
              <a:rPr lang="en-GB" sz="2000" dirty="0">
                <a:solidFill>
                  <a:schemeClr val="accent6">
                    <a:lumMod val="75000"/>
                  </a:schemeClr>
                </a:solidFill>
                <a:latin typeface="Raleway" panose="020B0503030101060003" pitchFamily="34" charset="0"/>
              </a:rPr>
              <a:t>3. Measure the distance</a:t>
            </a:r>
          </a:p>
        </p:txBody>
      </p:sp>
      <p:sp>
        <p:nvSpPr>
          <p:cNvPr id="15" name="TextBox 14">
            <a:extLst>
              <a:ext uri="{FF2B5EF4-FFF2-40B4-BE49-F238E27FC236}">
                <a16:creationId xmlns:a16="http://schemas.microsoft.com/office/drawing/2014/main" id="{410A43F3-4F29-409F-84AF-4CC7BFF3114A}"/>
              </a:ext>
            </a:extLst>
          </p:cNvPr>
          <p:cNvSpPr txBox="1"/>
          <p:nvPr/>
        </p:nvSpPr>
        <p:spPr>
          <a:xfrm>
            <a:off x="5109680" y="1797784"/>
            <a:ext cx="2066881" cy="1323439"/>
          </a:xfrm>
          <a:prstGeom prst="rect">
            <a:avLst/>
          </a:prstGeom>
          <a:noFill/>
        </p:spPr>
        <p:txBody>
          <a:bodyPr wrap="square" rtlCol="0">
            <a:spAutoFit/>
          </a:bodyPr>
          <a:lstStyle/>
          <a:p>
            <a:pPr defTabSz="914400"/>
            <a:r>
              <a:rPr lang="en-GB" sz="2000" dirty="0">
                <a:solidFill>
                  <a:schemeClr val="accent6">
                    <a:lumMod val="75000"/>
                  </a:schemeClr>
                </a:solidFill>
                <a:latin typeface="Raleway" panose="020B0503030101060003" pitchFamily="34" charset="0"/>
              </a:rPr>
              <a:t>4. Spray the bottle with hand of glove over nozzle</a:t>
            </a:r>
          </a:p>
        </p:txBody>
      </p:sp>
      <p:sp>
        <p:nvSpPr>
          <p:cNvPr id="16" name="TextBox 15">
            <a:extLst>
              <a:ext uri="{FF2B5EF4-FFF2-40B4-BE49-F238E27FC236}">
                <a16:creationId xmlns:a16="http://schemas.microsoft.com/office/drawing/2014/main" id="{42A90627-9784-486B-9C09-86E302E6F968}"/>
              </a:ext>
            </a:extLst>
          </p:cNvPr>
          <p:cNvSpPr txBox="1"/>
          <p:nvPr/>
        </p:nvSpPr>
        <p:spPr>
          <a:xfrm>
            <a:off x="6737723" y="1797784"/>
            <a:ext cx="1836169" cy="1631216"/>
          </a:xfrm>
          <a:prstGeom prst="rect">
            <a:avLst/>
          </a:prstGeom>
          <a:noFill/>
        </p:spPr>
        <p:txBody>
          <a:bodyPr wrap="square" rtlCol="0">
            <a:spAutoFit/>
          </a:bodyPr>
          <a:lstStyle/>
          <a:p>
            <a:pPr defTabSz="914400"/>
            <a:r>
              <a:rPr lang="en-GB" sz="2000" dirty="0">
                <a:solidFill>
                  <a:schemeClr val="accent6">
                    <a:lumMod val="75000"/>
                  </a:schemeClr>
                </a:solidFill>
                <a:latin typeface="Raleway" panose="020B0503030101060003" pitchFamily="34" charset="0"/>
              </a:rPr>
              <a:t>5. Spray the bottle with kitchen towel over the nozzle</a:t>
            </a:r>
          </a:p>
        </p:txBody>
      </p:sp>
      <p:sp>
        <p:nvSpPr>
          <p:cNvPr id="4" name="Footer Placeholder 3">
            <a:extLst>
              <a:ext uri="{FF2B5EF4-FFF2-40B4-BE49-F238E27FC236}">
                <a16:creationId xmlns:a16="http://schemas.microsoft.com/office/drawing/2014/main" id="{197E3A02-5B3C-4B6E-97FE-66E7EF80F436}"/>
              </a:ext>
            </a:extLst>
          </p:cNvPr>
          <p:cNvSpPr>
            <a:spLocks noGrp="1"/>
          </p:cNvSpPr>
          <p:nvPr>
            <p:ph type="ftr" sz="quarter" idx="11"/>
          </p:nvPr>
        </p:nvSpPr>
        <p:spPr/>
        <p:txBody>
          <a:bodyPr/>
          <a:lstStyle/>
          <a:p>
            <a:r>
              <a:rPr lang="en-GB" dirty="0"/>
              <a:t>e-Bug.eu</a:t>
            </a:r>
          </a:p>
        </p:txBody>
      </p:sp>
    </p:spTree>
    <p:extLst>
      <p:ext uri="{BB962C8B-B14F-4D97-AF65-F5344CB8AC3E}">
        <p14:creationId xmlns:p14="http://schemas.microsoft.com/office/powerpoint/2010/main" val="10389127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117E62"/>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011F8C9-A0AA-42DF-9A2A-17E2088002EB}"/>
              </a:ext>
            </a:extLst>
          </p:cNvPr>
          <p:cNvSpPr>
            <a:spLocks noGrp="1"/>
          </p:cNvSpPr>
          <p:nvPr>
            <p:ph type="title"/>
          </p:nvPr>
        </p:nvSpPr>
        <p:spPr>
          <a:xfrm>
            <a:off x="471488" y="1690689"/>
            <a:ext cx="7886700" cy="2852737"/>
          </a:xfrm>
        </p:spPr>
        <p:txBody>
          <a:bodyPr>
            <a:normAutofit/>
          </a:bodyPr>
          <a:lstStyle/>
          <a:p>
            <a:r>
              <a:rPr lang="en-GB" sz="7000" b="1" dirty="0"/>
              <a:t>Discussion</a:t>
            </a:r>
          </a:p>
        </p:txBody>
      </p:sp>
      <p:sp>
        <p:nvSpPr>
          <p:cNvPr id="4" name="Footer Placeholder 3">
            <a:extLst>
              <a:ext uri="{FF2B5EF4-FFF2-40B4-BE49-F238E27FC236}">
                <a16:creationId xmlns:a16="http://schemas.microsoft.com/office/drawing/2014/main" id="{30281A2D-5974-4126-9F29-9AAF97681FF6}"/>
              </a:ext>
            </a:extLst>
          </p:cNvPr>
          <p:cNvSpPr>
            <a:spLocks noGrp="1"/>
          </p:cNvSpPr>
          <p:nvPr>
            <p:ph type="ftr" sz="quarter" idx="11"/>
          </p:nvPr>
        </p:nvSpPr>
        <p:spPr/>
        <p:txBody>
          <a:bodyPr/>
          <a:lstStyle/>
          <a:p>
            <a:r>
              <a:rPr lang="en-GB" dirty="0"/>
              <a:t>e-Bug.eu</a:t>
            </a:r>
          </a:p>
        </p:txBody>
      </p:sp>
    </p:spTree>
    <p:extLst>
      <p:ext uri="{BB962C8B-B14F-4D97-AF65-F5344CB8AC3E}">
        <p14:creationId xmlns:p14="http://schemas.microsoft.com/office/powerpoint/2010/main" val="3299835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047D5-953C-4EFC-86FB-9E2307B99B8C}"/>
              </a:ext>
            </a:extLst>
          </p:cNvPr>
          <p:cNvSpPr>
            <a:spLocks noGrp="1"/>
          </p:cNvSpPr>
          <p:nvPr>
            <p:ph type="title"/>
          </p:nvPr>
        </p:nvSpPr>
        <p:spPr>
          <a:xfrm>
            <a:off x="249508" y="239338"/>
            <a:ext cx="7886700" cy="939337"/>
          </a:xfrm>
        </p:spPr>
        <p:txBody>
          <a:bodyPr>
            <a:normAutofit/>
          </a:bodyPr>
          <a:lstStyle/>
          <a:p>
            <a:r>
              <a:rPr lang="en-GB" sz="4500" b="1" dirty="0"/>
              <a:t>Discussion Points</a:t>
            </a:r>
          </a:p>
        </p:txBody>
      </p:sp>
      <p:sp>
        <p:nvSpPr>
          <p:cNvPr id="5" name="Speech Bubble: Rectangle 4">
            <a:extLst>
              <a:ext uri="{FF2B5EF4-FFF2-40B4-BE49-F238E27FC236}">
                <a16:creationId xmlns:a16="http://schemas.microsoft.com/office/drawing/2014/main" id="{00B59D23-6C52-4D8A-B0B6-28B760991FD7}"/>
              </a:ext>
            </a:extLst>
          </p:cNvPr>
          <p:cNvSpPr/>
          <p:nvPr/>
        </p:nvSpPr>
        <p:spPr>
          <a:xfrm>
            <a:off x="616119" y="2245343"/>
            <a:ext cx="3914273" cy="939336"/>
          </a:xfrm>
          <a:prstGeom prst="wedgeRectCallout">
            <a:avLst>
              <a:gd name="adj1" fmla="val 63551"/>
              <a:gd name="adj2" fmla="val 40695"/>
            </a:avLst>
          </a:prstGeom>
          <a:solidFill>
            <a:srgbClr val="117E6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Why you may want to sneeze into the crook of your elbow or sleeve if no tissue is available?</a:t>
            </a:r>
          </a:p>
        </p:txBody>
      </p:sp>
      <p:sp>
        <p:nvSpPr>
          <p:cNvPr id="6" name="Speech Bubble: Rectangle 5">
            <a:extLst>
              <a:ext uri="{FF2B5EF4-FFF2-40B4-BE49-F238E27FC236}">
                <a16:creationId xmlns:a16="http://schemas.microsoft.com/office/drawing/2014/main" id="{C9BECB05-84B6-4D62-B1A1-03FC183AD9A4}"/>
              </a:ext>
            </a:extLst>
          </p:cNvPr>
          <p:cNvSpPr/>
          <p:nvPr/>
        </p:nvSpPr>
        <p:spPr>
          <a:xfrm>
            <a:off x="4530392" y="3429000"/>
            <a:ext cx="3984958" cy="796257"/>
          </a:xfrm>
          <a:prstGeom prst="wedgeRectCallout">
            <a:avLst>
              <a:gd name="adj1" fmla="val -68281"/>
              <a:gd name="adj2" fmla="val 12881"/>
            </a:avLst>
          </a:prstGeom>
          <a:solidFill>
            <a:srgbClr val="117E6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If sneezing in your hand what can spread to things that we touch?</a:t>
            </a:r>
          </a:p>
        </p:txBody>
      </p:sp>
      <p:sp>
        <p:nvSpPr>
          <p:cNvPr id="8" name="Speech Bubble: Rectangle 7">
            <a:extLst>
              <a:ext uri="{FF2B5EF4-FFF2-40B4-BE49-F238E27FC236}">
                <a16:creationId xmlns:a16="http://schemas.microsoft.com/office/drawing/2014/main" id="{87B9B448-9D88-46BF-A48A-C936F89E1B5C}"/>
              </a:ext>
            </a:extLst>
          </p:cNvPr>
          <p:cNvSpPr/>
          <p:nvPr/>
        </p:nvSpPr>
        <p:spPr>
          <a:xfrm>
            <a:off x="4530392" y="1352658"/>
            <a:ext cx="3880183" cy="676117"/>
          </a:xfrm>
          <a:prstGeom prst="wedgeRectCallout">
            <a:avLst>
              <a:gd name="adj1" fmla="val -63776"/>
              <a:gd name="adj2" fmla="val 1114"/>
            </a:avLst>
          </a:prstGeom>
          <a:solidFill>
            <a:srgbClr val="117E6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What is the outcome of their results?</a:t>
            </a:r>
          </a:p>
        </p:txBody>
      </p:sp>
      <p:sp>
        <p:nvSpPr>
          <p:cNvPr id="13" name="Speech Bubble: Rectangle 12">
            <a:extLst>
              <a:ext uri="{FF2B5EF4-FFF2-40B4-BE49-F238E27FC236}">
                <a16:creationId xmlns:a16="http://schemas.microsoft.com/office/drawing/2014/main" id="{81525367-697C-4CB7-913D-2FC27CEB2DB5}"/>
              </a:ext>
            </a:extLst>
          </p:cNvPr>
          <p:cNvSpPr/>
          <p:nvPr/>
        </p:nvSpPr>
        <p:spPr>
          <a:xfrm>
            <a:off x="616119" y="4471982"/>
            <a:ext cx="3914273" cy="796257"/>
          </a:xfrm>
          <a:prstGeom prst="wedgeRectCallout">
            <a:avLst>
              <a:gd name="adj1" fmla="val 63551"/>
              <a:gd name="adj2" fmla="val 40695"/>
            </a:avLst>
          </a:prstGeom>
          <a:solidFill>
            <a:srgbClr val="117E6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What do we do next when we sneeze/cough?</a:t>
            </a:r>
          </a:p>
        </p:txBody>
      </p:sp>
      <p:sp>
        <p:nvSpPr>
          <p:cNvPr id="9" name="Speech Bubble: Rectangle 8">
            <a:extLst>
              <a:ext uri="{FF2B5EF4-FFF2-40B4-BE49-F238E27FC236}">
                <a16:creationId xmlns:a16="http://schemas.microsoft.com/office/drawing/2014/main" id="{6B176837-7598-4B32-A710-902216272342}"/>
              </a:ext>
            </a:extLst>
          </p:cNvPr>
          <p:cNvSpPr/>
          <p:nvPr/>
        </p:nvSpPr>
        <p:spPr>
          <a:xfrm>
            <a:off x="4530392" y="5469698"/>
            <a:ext cx="3984958" cy="796257"/>
          </a:xfrm>
          <a:prstGeom prst="wedgeRectCallout">
            <a:avLst>
              <a:gd name="adj1" fmla="val -68281"/>
              <a:gd name="adj2" fmla="val 12881"/>
            </a:avLst>
          </a:prstGeom>
          <a:solidFill>
            <a:srgbClr val="117E6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If we do not have a tissue how do we sneeze/cough?</a:t>
            </a:r>
          </a:p>
        </p:txBody>
      </p:sp>
      <p:sp>
        <p:nvSpPr>
          <p:cNvPr id="4" name="Footer Placeholder 3">
            <a:extLst>
              <a:ext uri="{FF2B5EF4-FFF2-40B4-BE49-F238E27FC236}">
                <a16:creationId xmlns:a16="http://schemas.microsoft.com/office/drawing/2014/main" id="{CFAA32E4-BB94-49DD-B748-CD7586841A23}"/>
              </a:ext>
            </a:extLst>
          </p:cNvPr>
          <p:cNvSpPr>
            <a:spLocks noGrp="1"/>
          </p:cNvSpPr>
          <p:nvPr>
            <p:ph type="ftr" sz="quarter" idx="11"/>
          </p:nvPr>
        </p:nvSpPr>
        <p:spPr/>
        <p:txBody>
          <a:bodyPr/>
          <a:lstStyle/>
          <a:p>
            <a:r>
              <a:rPr lang="en-GB" dirty="0"/>
              <a:t>e-Bug.eu</a:t>
            </a:r>
          </a:p>
        </p:txBody>
      </p:sp>
    </p:spTree>
    <p:extLst>
      <p:ext uri="{BB962C8B-B14F-4D97-AF65-F5344CB8AC3E}">
        <p14:creationId xmlns:p14="http://schemas.microsoft.com/office/powerpoint/2010/main" val="1374591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3" grpId="0" animBg="1"/>
      <p:bldP spid="9" grpId="0" animBg="1"/>
    </p:bldLst>
  </p:timing>
</p:sld>
</file>

<file path=ppt/theme/theme1.xml><?xml version="1.0" encoding="utf-8"?>
<a:theme xmlns:a="http://schemas.openxmlformats.org/drawingml/2006/main" name="Office Theme">
  <a:themeElements>
    <a:clrScheme name="e-Bug master">
      <a:dk1>
        <a:srgbClr val="302564"/>
      </a:dk1>
      <a:lt1>
        <a:sysClr val="window" lastClr="FFFFFF"/>
      </a:lt1>
      <a:dk2>
        <a:srgbClr val="007C91"/>
      </a:dk2>
      <a:lt2>
        <a:srgbClr val="E7E6E6"/>
      </a:lt2>
      <a:accent1>
        <a:srgbClr val="F16436"/>
      </a:accent1>
      <a:accent2>
        <a:srgbClr val="FAC02B"/>
      </a:accent2>
      <a:accent3>
        <a:srgbClr val="8DC641"/>
      </a:accent3>
      <a:accent4>
        <a:srgbClr val="12B38F"/>
      </a:accent4>
      <a:accent5>
        <a:srgbClr val="2862A5"/>
      </a:accent5>
      <a:accent6>
        <a:srgbClr val="712B8F"/>
      </a:accent6>
      <a:hlink>
        <a:srgbClr val="302564"/>
      </a:hlink>
      <a:folHlink>
        <a:srgbClr val="712B8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Bug template" id="{75579902-F6E3-4C71-AB71-3B7D5BD1337B}" vid="{C1FBD216-3121-4865-9F19-D768D575CE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e-Bug template</Template>
  <TotalTime>1146</TotalTime>
  <Words>2012</Words>
  <Application>Microsoft Office PowerPoint</Application>
  <PresentationFormat>On-screen Show (4:3)</PresentationFormat>
  <Paragraphs>305</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Raleway</vt:lpstr>
      <vt:lpstr>Wingdings</vt:lpstr>
      <vt:lpstr>Office Theme</vt:lpstr>
      <vt:lpstr>Spread of Infection: Respiratory Hygiene</vt:lpstr>
      <vt:lpstr>Learning Outcomes</vt:lpstr>
      <vt:lpstr>Curriculum Links</vt:lpstr>
      <vt:lpstr>How Can Microbes be Passed From Person to Person? (1/2)</vt:lpstr>
      <vt:lpstr>How Can Microbes be Passed From Person to Person? (2/2)</vt:lpstr>
      <vt:lpstr>Main Activity: Super Sneeze</vt:lpstr>
      <vt:lpstr>Super Sneeze Activity</vt:lpstr>
      <vt:lpstr>Discussion</vt:lpstr>
      <vt:lpstr>Discussion Points</vt:lpstr>
      <vt:lpstr>Extension Activities</vt:lpstr>
      <vt:lpstr>Super Sneezes - Observations</vt:lpstr>
      <vt:lpstr>Super Sneezes - Questions</vt:lpstr>
      <vt:lpstr>Super Sneezes - Conclusions</vt:lpstr>
      <vt:lpstr>Super Sneezes Observations – Answers</vt:lpstr>
      <vt:lpstr>Super Sneezes Questions – Answers</vt:lpstr>
      <vt:lpstr>Super Sneezes Conclusions – Answers</vt:lpstr>
      <vt:lpstr>Respiratory Hygiene Quiz 1</vt:lpstr>
      <vt:lpstr>Respiratory Hygiene Quiz 2</vt:lpstr>
      <vt:lpstr>Respiratory Hygiene Quiz 3</vt:lpstr>
      <vt:lpstr>Respiratory Hygiene Quiz 1 - Answers</vt:lpstr>
      <vt:lpstr>Respiratory Hygiene Quiz 2 - Answers</vt:lpstr>
      <vt:lpstr>Respiratory Hygiene Quiz 3 - Answers</vt:lpstr>
      <vt:lpstr>Respiratory Hygiene Fill in the Blanks</vt:lpstr>
      <vt:lpstr>Respiratory Hygiene Fill in the Blanks - Answers</vt:lpstr>
      <vt:lpstr>Learning Consolidation</vt:lpstr>
      <vt:lpstr>Discussion Question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 Hygiene</dc:title>
  <dc:creator>Amy Jackson</dc:creator>
  <cp:lastModifiedBy>Liam Clayton</cp:lastModifiedBy>
  <cp:revision>129</cp:revision>
  <dcterms:created xsi:type="dcterms:W3CDTF">2022-02-28T09:25:11Z</dcterms:created>
  <dcterms:modified xsi:type="dcterms:W3CDTF">2022-08-18T12:51:16Z</dcterms:modified>
</cp:coreProperties>
</file>