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sldIdLst>
    <p:sldId id="256" r:id="rId2"/>
    <p:sldId id="257" r:id="rId3"/>
    <p:sldId id="263" r:id="rId4"/>
    <p:sldId id="258" r:id="rId5"/>
    <p:sldId id="464" r:id="rId6"/>
    <p:sldId id="483" r:id="rId7"/>
    <p:sldId id="484" r:id="rId8"/>
    <p:sldId id="485" r:id="rId9"/>
    <p:sldId id="267" r:id="rId10"/>
    <p:sldId id="486" r:id="rId11"/>
    <p:sldId id="490" r:id="rId12"/>
    <p:sldId id="506" r:id="rId13"/>
    <p:sldId id="507" r:id="rId14"/>
    <p:sldId id="508" r:id="rId15"/>
    <p:sldId id="509" r:id="rId16"/>
    <p:sldId id="510" r:id="rId17"/>
    <p:sldId id="511" r:id="rId18"/>
    <p:sldId id="512" r:id="rId19"/>
    <p:sldId id="513" r:id="rId20"/>
    <p:sldId id="514" r:id="rId21"/>
    <p:sldId id="515" r:id="rId22"/>
    <p:sldId id="516" r:id="rId23"/>
    <p:sldId id="517" r:id="rId24"/>
    <p:sldId id="518" r:id="rId25"/>
    <p:sldId id="519" r:id="rId26"/>
    <p:sldId id="487" r:id="rId27"/>
    <p:sldId id="520" r:id="rId28"/>
    <p:sldId id="521" r:id="rId29"/>
    <p:sldId id="522" r:id="rId30"/>
    <p:sldId id="283"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564"/>
    <a:srgbClr val="12B38F"/>
    <a:srgbClr val="8DC641"/>
    <a:srgbClr val="712B8F"/>
    <a:srgbClr val="2862A5"/>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57" autoAdjust="0"/>
  </p:normalViewPr>
  <p:slideViewPr>
    <p:cSldViewPr snapToGrid="0">
      <p:cViewPr varScale="1">
        <p:scale>
          <a:sx n="62" d="100"/>
          <a:sy n="62" d="100"/>
        </p:scale>
        <p:origin x="1424" y="56"/>
      </p:cViewPr>
      <p:guideLst/>
    </p:cSldViewPr>
  </p:slideViewPr>
  <p:outlineViewPr>
    <p:cViewPr>
      <p:scale>
        <a:sx n="33" d="100"/>
        <a:sy n="33" d="100"/>
      </p:scale>
      <p:origin x="0" y="-16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76325" y="2536913"/>
            <a:ext cx="9144000" cy="2387600"/>
          </a:xfrm>
        </p:spPr>
        <p:txBody>
          <a:bodyPr>
            <a:normAutofit/>
          </a:bodyPr>
          <a:lstStyle/>
          <a:p>
            <a:r>
              <a:rPr lang="en-GB" dirty="0"/>
              <a:t>Micro-organisms:</a:t>
            </a:r>
            <a:br>
              <a:rPr lang="en-GB" dirty="0"/>
            </a:br>
            <a:r>
              <a:rPr lang="en-GB" dirty="0"/>
              <a:t>Useful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2451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C29A3B-A6F0-438F-922C-A8086B7EF55A}"/>
              </a:ext>
              <a:ext uri="{C183D7F6-B498-43B3-948B-1728B52AA6E4}">
                <adec:decorative xmlns:adec="http://schemas.microsoft.com/office/drawing/2017/decorative" val="0"/>
              </a:ext>
            </a:extLst>
          </p:cNvPr>
          <p:cNvSpPr>
            <a:spLocks noGrp="1"/>
          </p:cNvSpPr>
          <p:nvPr>
            <p:ph type="title"/>
          </p:nvPr>
        </p:nvSpPr>
        <p:spPr>
          <a:xfrm>
            <a:off x="628650" y="-831486"/>
            <a:ext cx="7886700" cy="830343"/>
          </a:xfrm>
        </p:spPr>
        <p:txBody>
          <a:bodyPr>
            <a:normAutofit/>
          </a:bodyPr>
          <a:lstStyle/>
          <a:p>
            <a:pPr algn="ctr"/>
            <a:r>
              <a:rPr lang="en-GB" sz="3000" b="1" dirty="0"/>
              <a:t>How to Make Yoghurt Instructions (1/2)</a:t>
            </a:r>
          </a:p>
        </p:txBody>
      </p:sp>
      <p:sp>
        <p:nvSpPr>
          <p:cNvPr id="11" name="Title 1">
            <a:extLst>
              <a:ext uri="{FF2B5EF4-FFF2-40B4-BE49-F238E27FC236}">
                <a16:creationId xmlns:a16="http://schemas.microsoft.com/office/drawing/2014/main" id="{FFEFF659-169A-4B7A-A870-3D15039BD1E9}"/>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How to Make Yoghurt Instructions</a:t>
            </a:r>
            <a:endParaRPr lang="en-GB" sz="3000" b="1"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8EAFB859-4670-48D9-B405-158BC0781742}"/>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9" name="Picture 18">
            <a:extLst>
              <a:ext uri="{FF2B5EF4-FFF2-40B4-BE49-F238E27FC236}">
                <a16:creationId xmlns:a16="http://schemas.microsoft.com/office/drawing/2014/main" id="{723CBCF8-0830-471C-BA54-F67240032BA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5" name="TextBox 14" descr="Experiment">
            <a:extLst>
              <a:ext uri="{FF2B5EF4-FFF2-40B4-BE49-F238E27FC236}">
                <a16:creationId xmlns:a16="http://schemas.microsoft.com/office/drawing/2014/main" id="{178FCDF3-7531-4F11-8B36-81AD440B3C5B}"/>
              </a:ext>
            </a:extLst>
          </p:cNvPr>
          <p:cNvSpPr txBox="1"/>
          <p:nvPr/>
        </p:nvSpPr>
        <p:spPr>
          <a:xfrm>
            <a:off x="981320" y="1097563"/>
            <a:ext cx="3152530"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Experiment</a:t>
            </a:r>
          </a:p>
        </p:txBody>
      </p:sp>
      <p:sp>
        <p:nvSpPr>
          <p:cNvPr id="16" name="TextBox 15" descr="Add two tablespoons of powdered, skimmed milk to 500ml (one pint) of whole milk.&#10;&#10;Bring the mixture to a boil over medium heat for 30 seconds, stirring constantly to kill any unwanted bacteria present. Take care it does not overflow!&#10;&#10;Cool to 46-60°C.&#10;&#10;Divide the cooled mixture into 2 sterile beakers and label test 1 and test 2.&#10;Test 1 : add 1-2 teaspoons of live yoghurt&#10;Test 2 : add 1-2 teaspoons of sterile yoghurt&#10;&#10;Stir both mixtures well using a spoon previously sterilised by standing it in boiling water.&#10;&#10;Cover each container with aluminium foil.&#10;&#10;Incubate the mixtures at 32-43°C in a hot water bath, for 9-15 hours until desired firmness is reached.&#10;">
            <a:extLst>
              <a:ext uri="{FF2B5EF4-FFF2-40B4-BE49-F238E27FC236}">
                <a16:creationId xmlns:a16="http://schemas.microsoft.com/office/drawing/2014/main" id="{8025D130-975F-4B7E-800C-44E9DE19AAEA}"/>
              </a:ext>
            </a:extLst>
          </p:cNvPr>
          <p:cNvSpPr txBox="1"/>
          <p:nvPr/>
        </p:nvSpPr>
        <p:spPr>
          <a:xfrm>
            <a:off x="804545" y="1823270"/>
            <a:ext cx="6034405" cy="4647426"/>
          </a:xfrm>
          <a:prstGeom prst="rect">
            <a:avLst/>
          </a:prstGeom>
          <a:noFill/>
        </p:spPr>
        <p:txBody>
          <a:bodyPr wrap="square" rtlCol="0">
            <a:spAutoFit/>
          </a:bodyPr>
          <a:lstStyle/>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Add two tablespoons of powdered, skimmed milk to 500ml (one pint) of whole milk.</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Bring the mixture to a boil over medium heat for 30 seconds, stirring constantly to kill any unwanted bacteria present. Take care it does not overflow!</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Cool to 46-60°C.</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Divide the cooled mixture into 2 sterile beakers and label test 1 and test 2.</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Test 1 : add 1-2 teaspoons of live yoghurt</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Test 2 : add 1-2 teaspoons of sterile yoghurt</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6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20" name="Picture 19" descr="Graphic showing the steps of the yoghurt experiment">
            <a:extLst>
              <a:ext uri="{FF2B5EF4-FFF2-40B4-BE49-F238E27FC236}">
                <a16:creationId xmlns:a16="http://schemas.microsoft.com/office/drawing/2014/main" id="{A7B859E0-0FBE-4660-9E64-0457AFADA7C6}"/>
              </a:ext>
            </a:extLst>
          </p:cNvPr>
          <p:cNvPicPr>
            <a:picLocks noChangeAspect="1"/>
          </p:cNvPicPr>
          <p:nvPr/>
        </p:nvPicPr>
        <p:blipFill rotWithShape="1">
          <a:blip r:embed="rId3">
            <a:extLst>
              <a:ext uri="{28A0092B-C50C-407E-A947-70E740481C1C}">
                <a14:useLocalDpi xmlns:a14="http://schemas.microsoft.com/office/drawing/2010/main" val="0"/>
              </a:ext>
            </a:extLst>
          </a:blip>
          <a:srcRect l="66564" t="17561" r="9134" b="4616"/>
          <a:stretch/>
        </p:blipFill>
        <p:spPr>
          <a:xfrm>
            <a:off x="6886050" y="1550849"/>
            <a:ext cx="1276630" cy="466594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B9D3E5A-7C4A-4925-A3BB-39934584546A}"/>
              </a:ext>
              <a:ext uri="{C183D7F6-B498-43B3-948B-1728B52AA6E4}">
                <adec:decorative xmlns:adec="http://schemas.microsoft.com/office/drawing/2017/decorative" val="0"/>
              </a:ext>
            </a:extLst>
          </p:cNvPr>
          <p:cNvSpPr>
            <a:spLocks noGrp="1"/>
          </p:cNvSpPr>
          <p:nvPr>
            <p:ph type="title"/>
          </p:nvPr>
        </p:nvSpPr>
        <p:spPr>
          <a:xfrm>
            <a:off x="628650" y="-812035"/>
            <a:ext cx="7886700" cy="830343"/>
          </a:xfrm>
        </p:spPr>
        <p:txBody>
          <a:bodyPr>
            <a:normAutofit/>
          </a:bodyPr>
          <a:lstStyle/>
          <a:p>
            <a:pPr algn="ctr"/>
            <a:r>
              <a:rPr lang="en-GB" sz="3000" b="1" dirty="0"/>
              <a:t>How to Make Yoghurt Instructions (2/2)</a:t>
            </a:r>
          </a:p>
        </p:txBody>
      </p:sp>
      <p:sp>
        <p:nvSpPr>
          <p:cNvPr id="13" name="Title 1">
            <a:extLst>
              <a:ext uri="{FF2B5EF4-FFF2-40B4-BE49-F238E27FC236}">
                <a16:creationId xmlns:a16="http://schemas.microsoft.com/office/drawing/2014/main" id="{471BC2E7-EB08-4566-B66A-83DC0A868D3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How to Make Yoghurt Instructions</a:t>
            </a:r>
            <a:endParaRPr lang="en-GB" sz="3000" b="1" dirty="0"/>
          </a:p>
        </p:txBody>
      </p:sp>
      <p:sp>
        <p:nvSpPr>
          <p:cNvPr id="8" name="Rectangle: Rounded Corners 7">
            <a:extLst>
              <a:ext uri="{FF2B5EF4-FFF2-40B4-BE49-F238E27FC236}">
                <a16:creationId xmlns:a16="http://schemas.microsoft.com/office/drawing/2014/main" id="{78900D8B-A655-4F12-8094-4DF99B5CB30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822C53E4-9BFE-4685-ADD3-1719A646D5E1}"/>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B3C4EDD0-CCC9-40A2-B516-8E68C57A2E7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6" name="TextBox 5" descr="Experiment">
            <a:extLst>
              <a:ext uri="{FF2B5EF4-FFF2-40B4-BE49-F238E27FC236}">
                <a16:creationId xmlns:a16="http://schemas.microsoft.com/office/drawing/2014/main" id="{89F6E3EC-9F89-4B67-8091-C820B9FD05D6}"/>
              </a:ext>
            </a:extLst>
          </p:cNvPr>
          <p:cNvSpPr txBox="1"/>
          <p:nvPr/>
        </p:nvSpPr>
        <p:spPr>
          <a:xfrm>
            <a:off x="981320" y="1097563"/>
            <a:ext cx="3152530"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Experiment</a:t>
            </a:r>
          </a:p>
        </p:txBody>
      </p:sp>
      <p:sp>
        <p:nvSpPr>
          <p:cNvPr id="12" name="Rectangle 11">
            <a:extLst>
              <a:ext uri="{FF2B5EF4-FFF2-40B4-BE49-F238E27FC236}">
                <a16:creationId xmlns:a16="http://schemas.microsoft.com/office/drawing/2014/main" id="{9EC62FC7-75E6-4E1C-8233-8AB5E7B91760}"/>
              </a:ext>
            </a:extLst>
          </p:cNvPr>
          <p:cNvSpPr/>
          <p:nvPr/>
        </p:nvSpPr>
        <p:spPr>
          <a:xfrm>
            <a:off x="981319" y="1838056"/>
            <a:ext cx="5867155" cy="4247317"/>
          </a:xfrm>
          <a:prstGeom prst="rect">
            <a:avLst/>
          </a:prstGeom>
        </p:spPr>
        <p:txBody>
          <a:bodyPr wrap="square">
            <a:spAutoFit/>
          </a:bodyPr>
          <a:lstStyle/>
          <a:p>
            <a:pPr lvl="0"/>
            <a:r>
              <a:rPr lang="en-GB" sz="2700" dirty="0">
                <a:solidFill>
                  <a:prstClr val="black"/>
                </a:solidFill>
                <a:latin typeface="Arial" panose="020B0604020202020204" pitchFamily="34" charset="0"/>
                <a:cs typeface="Arial" panose="020B0604020202020204" pitchFamily="34" charset="0"/>
              </a:rPr>
              <a:t>5. Stir both mixtures well using a spoon previously sterilised by standing it in boiling water.</a:t>
            </a:r>
          </a:p>
          <a:p>
            <a:pPr marL="342900" lvl="0" indent="-342900">
              <a:buFont typeface="+mj-lt"/>
              <a:buAutoNum type="arabicPeriod"/>
            </a:pPr>
            <a:endParaRPr lang="en-GB" sz="2700" dirty="0">
              <a:solidFill>
                <a:prstClr val="black"/>
              </a:solidFill>
              <a:latin typeface="Arial" panose="020B0604020202020204" pitchFamily="34" charset="0"/>
              <a:cs typeface="Arial" panose="020B0604020202020204" pitchFamily="34" charset="0"/>
            </a:endParaRPr>
          </a:p>
          <a:p>
            <a:pPr lvl="0"/>
            <a:r>
              <a:rPr lang="en-GB" sz="2700" dirty="0">
                <a:solidFill>
                  <a:prstClr val="black"/>
                </a:solidFill>
                <a:latin typeface="Arial" panose="020B0604020202020204" pitchFamily="34" charset="0"/>
                <a:cs typeface="Arial" panose="020B0604020202020204" pitchFamily="34" charset="0"/>
              </a:rPr>
              <a:t>6. Cover each container with aluminium foil.</a:t>
            </a:r>
          </a:p>
          <a:p>
            <a:pPr marL="342900" lvl="0" indent="-342900">
              <a:buFont typeface="+mj-lt"/>
              <a:buAutoNum type="arabicPeriod"/>
            </a:pPr>
            <a:endParaRPr lang="en-GB" sz="2700" dirty="0">
              <a:solidFill>
                <a:prstClr val="black"/>
              </a:solidFill>
              <a:latin typeface="Arial" panose="020B0604020202020204" pitchFamily="34" charset="0"/>
              <a:cs typeface="Arial" panose="020B0604020202020204" pitchFamily="34" charset="0"/>
            </a:endParaRPr>
          </a:p>
          <a:p>
            <a:pPr lvl="0"/>
            <a:r>
              <a:rPr lang="en-GB" sz="2700" dirty="0">
                <a:solidFill>
                  <a:prstClr val="black"/>
                </a:solidFill>
                <a:latin typeface="Arial" panose="020B0604020202020204" pitchFamily="34" charset="0"/>
                <a:cs typeface="Arial" panose="020B0604020202020204" pitchFamily="34" charset="0"/>
              </a:rPr>
              <a:t>7. Incubate the mixtures at 32-43°C in a hot water bath, for 9-15 hours until desired firmness is reached.</a:t>
            </a:r>
          </a:p>
        </p:txBody>
      </p:sp>
      <p:pic>
        <p:nvPicPr>
          <p:cNvPr id="11" name="Picture 10" descr="Graphic showing the steps of the yoghurt experiment">
            <a:extLst>
              <a:ext uri="{FF2B5EF4-FFF2-40B4-BE49-F238E27FC236}">
                <a16:creationId xmlns:a16="http://schemas.microsoft.com/office/drawing/2014/main" id="{6FD27A30-7358-4A14-AA6F-40D4870CF0A6}"/>
              </a:ext>
            </a:extLst>
          </p:cNvPr>
          <p:cNvPicPr>
            <a:picLocks noChangeAspect="1"/>
          </p:cNvPicPr>
          <p:nvPr/>
        </p:nvPicPr>
        <p:blipFill rotWithShape="1">
          <a:blip r:embed="rId3">
            <a:extLst>
              <a:ext uri="{28A0092B-C50C-407E-A947-70E740481C1C}">
                <a14:useLocalDpi xmlns:a14="http://schemas.microsoft.com/office/drawing/2010/main" val="0"/>
              </a:ext>
            </a:extLst>
          </a:blip>
          <a:srcRect l="66564" t="17561" r="9134" b="4616"/>
          <a:stretch/>
        </p:blipFill>
        <p:spPr>
          <a:xfrm>
            <a:off x="6736361" y="1239156"/>
            <a:ext cx="1342238" cy="4854722"/>
          </a:xfrm>
          <a:prstGeom prst="rect">
            <a:avLst/>
          </a:prstGeom>
        </p:spPr>
      </p:pic>
      <p:sp>
        <p:nvSpPr>
          <p:cNvPr id="3" name="Footer Placeholder 2">
            <a:extLst>
              <a:ext uri="{FF2B5EF4-FFF2-40B4-BE49-F238E27FC236}">
                <a16:creationId xmlns:a16="http://schemas.microsoft.com/office/drawing/2014/main" id="{7DB895C2-CF00-4161-BDAA-567C05CAF8C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56811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6DAB73C-D991-4563-BAB0-38DAB7A67376}"/>
              </a:ext>
            </a:extLst>
          </p:cNvPr>
          <p:cNvSpPr>
            <a:spLocks noGrp="1"/>
          </p:cNvSpPr>
          <p:nvPr>
            <p:ph type="title"/>
          </p:nvPr>
        </p:nvSpPr>
        <p:spPr>
          <a:xfrm>
            <a:off x="628650" y="136524"/>
            <a:ext cx="7886700" cy="1653365"/>
          </a:xfrm>
        </p:spPr>
        <p:txBody>
          <a:bodyPr>
            <a:normAutofit/>
          </a:bodyPr>
          <a:lstStyle/>
          <a:p>
            <a:pPr algn="ctr"/>
            <a:r>
              <a:rPr lang="en-GB" sz="3000" b="1" dirty="0"/>
              <a:t>Microscopic Yoghurt</a:t>
            </a:r>
            <a:br>
              <a:rPr lang="en-GB" sz="3000" b="1" dirty="0"/>
            </a:br>
            <a:br>
              <a:rPr lang="en-GB" sz="3000" b="1" dirty="0"/>
            </a:br>
            <a:r>
              <a:rPr lang="en-GB" sz="2400" b="1" dirty="0"/>
              <a:t>Procedure</a:t>
            </a:r>
            <a:endParaRPr lang="en-GB" sz="3000" b="1" dirty="0"/>
          </a:p>
        </p:txBody>
      </p:sp>
      <p:sp>
        <p:nvSpPr>
          <p:cNvPr id="8" name="Rectangle: Rounded Corners 7">
            <a:extLst>
              <a:ext uri="{FF2B5EF4-FFF2-40B4-BE49-F238E27FC236}">
                <a16:creationId xmlns:a16="http://schemas.microsoft.com/office/drawing/2014/main" id="{D8705CC1-C505-4D9E-80BA-5E4FB905E07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C683CEC5-5334-43A9-9381-4B47862056A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457CEA7-13A5-46A4-9314-07E53ADE228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3" name="TextBox 12" descr="Test 1&#10;Place a small drop of yoghurt onto one side of a glass microscope slide.&#10;Taking a second clean slide, streak the yoghurt across the length of the slide creating a thin smear.&#10;Leave the slide to air dry and then pass once through a Bunsen flame in order to heat fix the smear.&#10;Cover the smear with a few drops of Methylene Blue and leave for 2 minutes.&#10;Wash off any excess stain by running under a slow running tap.&#10;Cover smear with a cover slip and examine the slide under a high powered microscope.&#10;Record your observations below.&#10;&#10;Test 2&#10;Repeat steps 1-7 above using sterile yoghurt instead of live culture yoghurt.&#10;&#10;How to prepare a smear:&#10;">
            <a:extLst>
              <a:ext uri="{FF2B5EF4-FFF2-40B4-BE49-F238E27FC236}">
                <a16:creationId xmlns:a16="http://schemas.microsoft.com/office/drawing/2014/main" id="{EFE91FB0-FAD3-4B93-8B3F-37E433C388E1}"/>
              </a:ext>
            </a:extLst>
          </p:cNvPr>
          <p:cNvSpPr txBox="1"/>
          <p:nvPr/>
        </p:nvSpPr>
        <p:spPr>
          <a:xfrm>
            <a:off x="823277" y="1477007"/>
            <a:ext cx="7598941" cy="3785652"/>
          </a:xfrm>
          <a:prstGeom prst="rect">
            <a:avLst/>
          </a:prstGeom>
          <a:noFill/>
        </p:spPr>
        <p:txBody>
          <a:bodyPr wrap="square" rtlCol="0">
            <a:spAutoFit/>
          </a:bodyPr>
          <a:lstStyle/>
          <a:p>
            <a:r>
              <a:rPr lang="en-GB" sz="1500" b="1" dirty="0">
                <a:solidFill>
                  <a:prstClr val="black"/>
                </a:solidFill>
                <a:latin typeface="Arial" panose="020B0604020202020204" pitchFamily="34" charset="0"/>
                <a:cs typeface="Arial" panose="020B0604020202020204" pitchFamily="34" charset="0"/>
              </a:rPr>
              <a:t>Test 1</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Place a small drop of yoghurt onto one side of a glass microscope slide.</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Taking a second clean slide, streak the yoghurt across the length of the slide creating a thin smear.</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Leave the slide to air dry and then pass once through a Bunsen flame in order to heat fix the smear.</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Cover the smear with a few drops of Methylene Blue and leave for 2 minutes.</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Wash off any excess stain by running under a slow running tap.</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Cover smear with a cover slip and examine the slide under a high powered microscope.</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Record your observations below.</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Test 2</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Repeat steps 1-7 above using sterile yoghurt instead of live culture yoghurt.</a:t>
            </a:r>
          </a:p>
          <a:p>
            <a:pPr marL="342900" indent="-342900">
              <a:buFontTx/>
              <a:buAutoNum type="arabicPeriod"/>
            </a:pPr>
            <a:endParaRPr lang="en-GB" sz="1500" dirty="0">
              <a:solidFill>
                <a:prstClr val="black"/>
              </a:solidFill>
              <a:latin typeface="Arial" panose="020B0604020202020204" pitchFamily="34" charset="0"/>
              <a:cs typeface="Arial" panose="020B0604020202020204" pitchFamily="34" charset="0"/>
            </a:endParaRPr>
          </a:p>
          <a:p>
            <a:r>
              <a:rPr lang="en-GB" sz="1500" dirty="0">
                <a:solidFill>
                  <a:prstClr val="black"/>
                </a:solidFill>
                <a:latin typeface="Arial" panose="020B0604020202020204" pitchFamily="34" charset="0"/>
                <a:cs typeface="Arial" panose="020B0604020202020204" pitchFamily="34" charset="0"/>
              </a:rPr>
              <a:t>How to prepare a smear:</a:t>
            </a:r>
          </a:p>
        </p:txBody>
      </p:sp>
      <p:pic>
        <p:nvPicPr>
          <p:cNvPr id="17" name="Picture 16" descr="Steps to prepare a smear">
            <a:extLst>
              <a:ext uri="{FF2B5EF4-FFF2-40B4-BE49-F238E27FC236}">
                <a16:creationId xmlns:a16="http://schemas.microsoft.com/office/drawing/2014/main" id="{B4CC7D57-FE6F-435F-85A9-B91B0B8C61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897" y="5176878"/>
            <a:ext cx="7326206" cy="825744"/>
          </a:xfrm>
          <a:prstGeom prst="rect">
            <a:avLst/>
          </a:prstGeom>
        </p:spPr>
      </p:pic>
      <p:sp>
        <p:nvSpPr>
          <p:cNvPr id="14" name="TextBox 13">
            <a:extLst>
              <a:ext uri="{FF2B5EF4-FFF2-40B4-BE49-F238E27FC236}">
                <a16:creationId xmlns:a16="http://schemas.microsoft.com/office/drawing/2014/main" id="{96C97CC9-6FD5-403E-A093-F9CFBFBB5730}"/>
              </a:ext>
            </a:extLst>
          </p:cNvPr>
          <p:cNvSpPr txBox="1"/>
          <p:nvPr/>
        </p:nvSpPr>
        <p:spPr>
          <a:xfrm>
            <a:off x="1479419" y="5975293"/>
            <a:ext cx="2060252"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Approach</a:t>
            </a:r>
          </a:p>
        </p:txBody>
      </p:sp>
      <p:sp>
        <p:nvSpPr>
          <p:cNvPr id="15" name="TextBox 14">
            <a:extLst>
              <a:ext uri="{FF2B5EF4-FFF2-40B4-BE49-F238E27FC236}">
                <a16:creationId xmlns:a16="http://schemas.microsoft.com/office/drawing/2014/main" id="{CA375539-C9FA-4C1A-A776-2F8D6ED27D11}"/>
              </a:ext>
            </a:extLst>
          </p:cNvPr>
          <p:cNvSpPr txBox="1"/>
          <p:nvPr/>
        </p:nvSpPr>
        <p:spPr>
          <a:xfrm>
            <a:off x="4110192" y="5975293"/>
            <a:ext cx="2022423"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Adhesion</a:t>
            </a:r>
          </a:p>
        </p:txBody>
      </p:sp>
      <p:sp>
        <p:nvSpPr>
          <p:cNvPr id="16" name="TextBox 15">
            <a:extLst>
              <a:ext uri="{FF2B5EF4-FFF2-40B4-BE49-F238E27FC236}">
                <a16:creationId xmlns:a16="http://schemas.microsoft.com/office/drawing/2014/main" id="{8D19D79A-4FBE-4832-B4D0-041639CE7E63}"/>
              </a:ext>
            </a:extLst>
          </p:cNvPr>
          <p:cNvSpPr txBox="1"/>
          <p:nvPr/>
        </p:nvSpPr>
        <p:spPr>
          <a:xfrm>
            <a:off x="6395963" y="5966728"/>
            <a:ext cx="2652900"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Advancement</a:t>
            </a:r>
          </a:p>
        </p:txBody>
      </p:sp>
      <p:sp>
        <p:nvSpPr>
          <p:cNvPr id="3" name="Footer Placeholder 2">
            <a:extLst>
              <a:ext uri="{FF2B5EF4-FFF2-40B4-BE49-F238E27FC236}">
                <a16:creationId xmlns:a16="http://schemas.microsoft.com/office/drawing/2014/main" id="{5D027F0B-D8A7-491C-987B-2453E868D92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8692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22B8BC-68A0-4690-A740-B952493BA3F0}"/>
              </a:ext>
            </a:extLst>
          </p:cNvPr>
          <p:cNvSpPr>
            <a:spLocks noGrp="1"/>
          </p:cNvSpPr>
          <p:nvPr>
            <p:ph type="title"/>
          </p:nvPr>
        </p:nvSpPr>
        <p:spPr>
          <a:xfrm>
            <a:off x="628650" y="136524"/>
            <a:ext cx="7886700" cy="1770097"/>
          </a:xfrm>
        </p:spPr>
        <p:txBody>
          <a:bodyPr>
            <a:normAutofit/>
          </a:bodyPr>
          <a:lstStyle/>
          <a:p>
            <a:pPr algn="ctr"/>
            <a:r>
              <a:rPr lang="en-GB" sz="3000" b="1" dirty="0"/>
              <a:t>Microscopic Yoghurt</a:t>
            </a:r>
            <a:br>
              <a:rPr lang="en-GB" sz="3000" b="1" dirty="0"/>
            </a:br>
            <a:br>
              <a:rPr lang="en-GB" sz="3000" b="1" dirty="0"/>
            </a:br>
            <a:r>
              <a:rPr lang="en-GB" sz="2400" b="1" dirty="0"/>
              <a:t>Observations</a:t>
            </a:r>
            <a:endParaRPr lang="en-GB" sz="3000" b="1" dirty="0"/>
          </a:p>
        </p:txBody>
      </p:sp>
      <p:sp>
        <p:nvSpPr>
          <p:cNvPr id="6" name="Rectangle: Rounded Corners 5">
            <a:extLst>
              <a:ext uri="{FF2B5EF4-FFF2-40B4-BE49-F238E27FC236}">
                <a16:creationId xmlns:a16="http://schemas.microsoft.com/office/drawing/2014/main" id="{490574CF-70D9-4511-8AE6-FBD0EBACE39E}"/>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A9B356C8-498C-4C29-845A-ED2C410E7FDF}"/>
              </a:ext>
              <a:ext uri="{C183D7F6-B498-43B3-948B-1728B52AA6E4}">
                <adec:decorative xmlns:adec="http://schemas.microsoft.com/office/drawing/2017/decorative" val="1"/>
              </a:ext>
            </a:extLst>
          </p:cNvPr>
          <p:cNvSpPr/>
          <p:nvPr/>
        </p:nvSpPr>
        <p:spPr>
          <a:xfrm>
            <a:off x="7894466"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3C7D8BE3-0239-4B8D-86FF-8E0E00C64F7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26691" y="943497"/>
            <a:ext cx="579416" cy="523798"/>
          </a:xfrm>
          <a:prstGeom prst="rect">
            <a:avLst/>
          </a:prstGeom>
        </p:spPr>
      </p:pic>
      <p:sp>
        <p:nvSpPr>
          <p:cNvPr id="9" name="Rectangle: Rounded Corners 8" descr="Observations&#10;What did you see in the yoghurt smear?&#10;__________________________________________________________________________________________________________________&#10;&#10;What did you see in the sterile yoghurt smear?&#10;__________________________________________________________________________________________________________________&#10;&#10;What, in your opinion, caused the difference?&#10;__________________________________________________________________________________________________________________&#10;">
            <a:extLst>
              <a:ext uri="{FF2B5EF4-FFF2-40B4-BE49-F238E27FC236}">
                <a16:creationId xmlns:a16="http://schemas.microsoft.com/office/drawing/2014/main" id="{F36B80E6-B9B9-433D-BE62-993321EB7860}"/>
              </a:ext>
            </a:extLst>
          </p:cNvPr>
          <p:cNvSpPr/>
          <p:nvPr/>
        </p:nvSpPr>
        <p:spPr>
          <a:xfrm>
            <a:off x="905893" y="1171574"/>
            <a:ext cx="7314182" cy="4972051"/>
          </a:xfrm>
          <a:prstGeom prst="roundRect">
            <a:avLst>
              <a:gd name="adj" fmla="val 3459"/>
            </a:avLst>
          </a:prstGeom>
          <a:noFill/>
          <a:ln w="12700" cap="flat" cmpd="sng" algn="ctr">
            <a:solidFill>
              <a:srgbClr val="2B599E"/>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5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yoghurt smear?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sterile yoghurt smear?</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in your opinion, caused the difference?</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C1403593-E7A7-4C84-90B8-556987A0A7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5747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CF515F7-D6A4-4DB0-86BC-D9235EE26F86}"/>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Observations 1</a:t>
            </a:r>
          </a:p>
        </p:txBody>
      </p:sp>
      <p:sp>
        <p:nvSpPr>
          <p:cNvPr id="9" name="Title 1">
            <a:extLst>
              <a:ext uri="{FF2B5EF4-FFF2-40B4-BE49-F238E27FC236}">
                <a16:creationId xmlns:a16="http://schemas.microsoft.com/office/drawing/2014/main" id="{13A3DD38-F15F-4F41-B1FE-FA40ED390476}"/>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6" name="Rectangle: Rounded Corners 5">
            <a:extLst>
              <a:ext uri="{FF2B5EF4-FFF2-40B4-BE49-F238E27FC236}">
                <a16:creationId xmlns:a16="http://schemas.microsoft.com/office/drawing/2014/main" id="{73BFC23D-49B0-406B-8B0E-749B7CACDD9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9EB482F-0C3D-40B1-BFBD-BA51A4DE379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DE6877C3-A603-4E5C-9497-37310FA14EA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10" name="Table 6" descr="table for results">
            <a:extLst>
              <a:ext uri="{FF2B5EF4-FFF2-40B4-BE49-F238E27FC236}">
                <a16:creationId xmlns:a16="http://schemas.microsoft.com/office/drawing/2014/main" id="{4BF91E5D-4877-4B2D-97E7-766A1B7936BB}"/>
              </a:ext>
            </a:extLst>
          </p:cNvPr>
          <p:cNvGraphicFramePr>
            <a:graphicFrameLocks noGrp="1"/>
          </p:cNvGraphicFramePr>
          <p:nvPr>
            <p:extLst>
              <p:ext uri="{D42A27DB-BD31-4B8C-83A1-F6EECF244321}">
                <p14:modId xmlns:p14="http://schemas.microsoft.com/office/powerpoint/2010/main" val="2412242903"/>
              </p:ext>
            </p:extLst>
          </p:nvPr>
        </p:nvGraphicFramePr>
        <p:xfrm>
          <a:off x="870593" y="1571899"/>
          <a:ext cx="7280967" cy="4403395"/>
        </p:xfrm>
        <a:graphic>
          <a:graphicData uri="http://schemas.openxmlformats.org/drawingml/2006/table">
            <a:tbl>
              <a:tblPr firstRow="1" bandRow="1"/>
              <a:tblGrid>
                <a:gridCol w="3383904">
                  <a:extLst>
                    <a:ext uri="{9D8B030D-6E8A-4147-A177-3AD203B41FA5}">
                      <a16:colId xmlns:a16="http://schemas.microsoft.com/office/drawing/2014/main" val="216812811"/>
                    </a:ext>
                  </a:extLst>
                </a:gridCol>
                <a:gridCol w="1890387">
                  <a:extLst>
                    <a:ext uri="{9D8B030D-6E8A-4147-A177-3AD203B41FA5}">
                      <a16:colId xmlns:a16="http://schemas.microsoft.com/office/drawing/2014/main" val="2127125803"/>
                    </a:ext>
                  </a:extLst>
                </a:gridCol>
                <a:gridCol w="2006676">
                  <a:extLst>
                    <a:ext uri="{9D8B030D-6E8A-4147-A177-3AD203B41FA5}">
                      <a16:colId xmlns:a16="http://schemas.microsoft.com/office/drawing/2014/main" val="206621010"/>
                    </a:ext>
                  </a:extLst>
                </a:gridCol>
              </a:tblGrid>
              <a:tr h="75635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solidFill>
                            <a:schemeClr val="bg2">
                              <a:lumMod val="10000"/>
                            </a:schemeClr>
                          </a:solidFill>
                          <a:latin typeface="Arial" panose="020B0604020202020204" pitchFamily="34" charset="0"/>
                          <a:cs typeface="Arial" panose="020B0604020202020204" pitchFamily="34" charset="0"/>
                        </a:rPr>
                        <a:t>Test 1 -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203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203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2400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57BD7FF6-C60B-44CE-889B-8BEFD60BE52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82155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6F8975-3FFB-4A46-B501-741B2B090030}"/>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Observations 2</a:t>
            </a:r>
          </a:p>
        </p:txBody>
      </p:sp>
      <p:sp>
        <p:nvSpPr>
          <p:cNvPr id="10" name="Title 1">
            <a:extLst>
              <a:ext uri="{FF2B5EF4-FFF2-40B4-BE49-F238E27FC236}">
                <a16:creationId xmlns:a16="http://schemas.microsoft.com/office/drawing/2014/main" id="{F9F97E44-0D79-457B-8F7A-05264B19C6B2}"/>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5" name="Rectangle: Rounded Corners 4">
            <a:extLst>
              <a:ext uri="{FF2B5EF4-FFF2-40B4-BE49-F238E27FC236}">
                <a16:creationId xmlns:a16="http://schemas.microsoft.com/office/drawing/2014/main" id="{0ACA5DBF-9DDD-4EC0-A02F-CF14F833F6D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A3AF84E0-EFB2-432B-A14A-98C669F30A49}"/>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665F047B-3E7B-48EF-BFC7-4302D21FB32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CE158BD0-22AA-4729-967A-C6B146C8C5BC}"/>
              </a:ext>
            </a:extLst>
          </p:cNvPr>
          <p:cNvGraphicFramePr>
            <a:graphicFrameLocks noGrp="1"/>
          </p:cNvGraphicFramePr>
          <p:nvPr>
            <p:extLst>
              <p:ext uri="{D42A27DB-BD31-4B8C-83A1-F6EECF244321}">
                <p14:modId xmlns:p14="http://schemas.microsoft.com/office/powerpoint/2010/main" val="1884747435"/>
              </p:ext>
            </p:extLst>
          </p:nvPr>
        </p:nvGraphicFramePr>
        <p:xfrm>
          <a:off x="1011896" y="1482704"/>
          <a:ext cx="6912904" cy="4483752"/>
        </p:xfrm>
        <a:graphic>
          <a:graphicData uri="http://schemas.openxmlformats.org/drawingml/2006/table">
            <a:tbl>
              <a:tblPr firstRow="1" bandRow="1"/>
              <a:tblGrid>
                <a:gridCol w="3212843">
                  <a:extLst>
                    <a:ext uri="{9D8B030D-6E8A-4147-A177-3AD203B41FA5}">
                      <a16:colId xmlns:a16="http://schemas.microsoft.com/office/drawing/2014/main" val="216812811"/>
                    </a:ext>
                  </a:extLst>
                </a:gridCol>
                <a:gridCol w="1794825">
                  <a:extLst>
                    <a:ext uri="{9D8B030D-6E8A-4147-A177-3AD203B41FA5}">
                      <a16:colId xmlns:a16="http://schemas.microsoft.com/office/drawing/2014/main" val="2127125803"/>
                    </a:ext>
                  </a:extLst>
                </a:gridCol>
                <a:gridCol w="1905236">
                  <a:extLst>
                    <a:ext uri="{9D8B030D-6E8A-4147-A177-3AD203B41FA5}">
                      <a16:colId xmlns:a16="http://schemas.microsoft.com/office/drawing/2014/main" val="206621010"/>
                    </a:ext>
                  </a:extLst>
                </a:gridCol>
              </a:tblGrid>
              <a:tr h="77659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1" dirty="0">
                          <a:solidFill>
                            <a:schemeClr val="bg2">
                              <a:lumMod val="10000"/>
                            </a:schemeClr>
                          </a:solidFill>
                          <a:latin typeface="Arial" panose="020B0604020202020204" pitchFamily="34" charset="0"/>
                          <a:cs typeface="Arial" panose="020B0604020202020204" pitchFamily="34" charset="0"/>
                        </a:rPr>
                        <a:t>Test 2 – Sterile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3EEB82B0-4AAA-407C-834C-B38DB19235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4194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35ACFA-4A12-4CD7-AAF7-8196FD3CF5D6}"/>
              </a:ext>
              <a:ext uri="{C183D7F6-B498-43B3-948B-1728B52AA6E4}">
                <adec:decorative xmlns:adec="http://schemas.microsoft.com/office/drawing/2017/decorative" val="0"/>
              </a:ext>
            </a:extLst>
          </p:cNvPr>
          <p:cNvSpPr>
            <a:spLocks noGrp="1"/>
          </p:cNvSpPr>
          <p:nvPr>
            <p:ph type="title"/>
          </p:nvPr>
        </p:nvSpPr>
        <p:spPr>
          <a:xfrm>
            <a:off x="628650" y="-865427"/>
            <a:ext cx="7886700" cy="830343"/>
          </a:xfrm>
        </p:spPr>
        <p:txBody>
          <a:bodyPr>
            <a:normAutofit/>
          </a:bodyPr>
          <a:lstStyle/>
          <a:p>
            <a:pPr algn="ctr"/>
            <a:r>
              <a:rPr lang="en-GB" sz="3000" b="1" dirty="0"/>
              <a:t>Yoghurt Experiment Observations 3</a:t>
            </a:r>
          </a:p>
        </p:txBody>
      </p:sp>
      <p:sp>
        <p:nvSpPr>
          <p:cNvPr id="10" name="Title 1">
            <a:extLst>
              <a:ext uri="{FF2B5EF4-FFF2-40B4-BE49-F238E27FC236}">
                <a16:creationId xmlns:a16="http://schemas.microsoft.com/office/drawing/2014/main" id="{39B30675-CDD6-4F77-954B-012AAEDB8B8E}"/>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6" name="Rectangle: Rounded Corners 5">
            <a:extLst>
              <a:ext uri="{FF2B5EF4-FFF2-40B4-BE49-F238E27FC236}">
                <a16:creationId xmlns:a16="http://schemas.microsoft.com/office/drawing/2014/main" id="{756BA3DC-C215-4E76-99E0-3846349C3FD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F8D81308-6D36-46F7-84E0-ADB4A4C2297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2FFA74A-60F5-420F-B508-FCB9BA7C494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How did the mixture change during fermentation?&#10;&#10;________________________________________________________________________________________________________________________________&#10;&#10;Test 3&#10;&#10;How long did it take to make the yoghurt when the mixture was incubated at:&#10;20°C - ____________&#10;&#10;40°C - ____________&#10;">
            <a:extLst>
              <a:ext uri="{FF2B5EF4-FFF2-40B4-BE49-F238E27FC236}">
                <a16:creationId xmlns:a16="http://schemas.microsoft.com/office/drawing/2014/main" id="{8ED30B6D-3076-42EE-9092-E358926E1AF8}"/>
              </a:ext>
            </a:extLst>
          </p:cNvPr>
          <p:cNvSpPr txBox="1"/>
          <p:nvPr/>
        </p:nvSpPr>
        <p:spPr>
          <a:xfrm>
            <a:off x="1016294" y="1336675"/>
            <a:ext cx="6720192" cy="4708981"/>
          </a:xfrm>
          <a:prstGeom prst="rect">
            <a:avLst/>
          </a:prstGeom>
          <a:noFill/>
        </p:spPr>
        <p:txBody>
          <a:bodyPr wrap="square" rtlCol="0">
            <a:spAutoFit/>
          </a:bodyPr>
          <a:lstStyle/>
          <a:p>
            <a:r>
              <a:rPr lang="en-GB" sz="2000" dirty="0">
                <a:solidFill>
                  <a:prstClr val="black"/>
                </a:solidFill>
                <a:latin typeface="Arial" panose="020B0604020202020204" pitchFamily="34" charset="0"/>
                <a:cs typeface="Arial" panose="020B0604020202020204" pitchFamily="34" charset="0"/>
              </a:rPr>
              <a:t>How did the mixture change during fermentation?</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a:t>
            </a:r>
          </a:p>
          <a:p>
            <a:endParaRPr lang="en-GB" sz="2000" dirty="0">
              <a:solidFill>
                <a:prstClr val="black"/>
              </a:solidFill>
              <a:latin typeface="Arial" panose="020B0604020202020204" pitchFamily="34" charset="0"/>
              <a:cs typeface="Arial" panose="020B0604020202020204" pitchFamily="34" charset="0"/>
            </a:endParaRPr>
          </a:p>
          <a:p>
            <a:endParaRPr lang="en-GB" sz="2000" dirty="0">
              <a:solidFill>
                <a:prstClr val="black"/>
              </a:solidFill>
              <a:latin typeface="Arial" panose="020B0604020202020204" pitchFamily="34" charset="0"/>
              <a:cs typeface="Arial" panose="020B0604020202020204" pitchFamily="34" charset="0"/>
            </a:endParaRPr>
          </a:p>
          <a:p>
            <a:r>
              <a:rPr lang="en-GB" sz="2000" b="1" dirty="0">
                <a:solidFill>
                  <a:prstClr val="black"/>
                </a:solidFill>
                <a:latin typeface="Arial" panose="020B0604020202020204" pitchFamily="34" charset="0"/>
                <a:cs typeface="Arial" panose="020B0604020202020204" pitchFamily="34" charset="0"/>
              </a:rPr>
              <a:t>Test 3</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How long did it take to make the yoghurt when the mixture was incubated at:</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20°C - 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40°C - ____________</a:t>
            </a:r>
          </a:p>
        </p:txBody>
      </p:sp>
      <p:sp>
        <p:nvSpPr>
          <p:cNvPr id="3" name="Footer Placeholder 2">
            <a:extLst>
              <a:ext uri="{FF2B5EF4-FFF2-40B4-BE49-F238E27FC236}">
                <a16:creationId xmlns:a16="http://schemas.microsoft.com/office/drawing/2014/main" id="{20E65B87-B1D8-482E-BDDC-E357044FAC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3401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F75FC9A-70CE-4A87-BA02-FF74A442855F}"/>
              </a:ext>
              <a:ext uri="{C183D7F6-B498-43B3-948B-1728B52AA6E4}">
                <adec:decorative xmlns:adec="http://schemas.microsoft.com/office/drawing/2017/decorative" val="0"/>
              </a:ext>
            </a:extLst>
          </p:cNvPr>
          <p:cNvSpPr txBox="1">
            <a:spLocks noGrp="1"/>
          </p:cNvSpPr>
          <p:nvPr>
            <p:ph type="title" idx="4294967295"/>
          </p:nvPr>
        </p:nvSpPr>
        <p:spPr>
          <a:xfrm>
            <a:off x="628650" y="-904338"/>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Yoghurt Experiment Conclusions 1</a:t>
            </a:r>
          </a:p>
        </p:txBody>
      </p:sp>
      <p:sp>
        <p:nvSpPr>
          <p:cNvPr id="10" name="Title 1">
            <a:extLst>
              <a:ext uri="{FF2B5EF4-FFF2-40B4-BE49-F238E27FC236}">
                <a16:creationId xmlns:a16="http://schemas.microsoft.com/office/drawing/2014/main" id="{D48116C5-F80C-4FD2-BD47-3F8C5DE7FEA7}"/>
              </a:ext>
            </a:extLst>
          </p:cNvPr>
          <p:cNvSpPr txBox="1">
            <a:spLocks/>
          </p:cNvSpPr>
          <p:nvPr/>
        </p:nvSpPr>
        <p:spPr>
          <a:xfrm>
            <a:off x="628650" y="13652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Yoghurt Experiment Conclusions</a:t>
            </a:r>
            <a:endParaRPr lang="en-GB" sz="3000" b="1" dirty="0"/>
          </a:p>
        </p:txBody>
      </p:sp>
      <p:sp>
        <p:nvSpPr>
          <p:cNvPr id="6" name="Rectangle: Rounded Corners 5">
            <a:extLst>
              <a:ext uri="{FF2B5EF4-FFF2-40B4-BE49-F238E27FC236}">
                <a16:creationId xmlns:a16="http://schemas.microsoft.com/office/drawing/2014/main" id="{BD40D1AA-E5C5-499D-B18C-1290EB00F88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C8928F2-BAD6-419C-A680-9F738403569F}"/>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168B85A-0F7C-4BC3-8E52-7DBFDF5BC8B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What caused the change from milk to yoghurt?&#10;____________________________________________________________________________________________&#10;&#10;What is this process called?&#10;______________________________________________&#10;&#10;Explain the difference in results in test 1 and test 2.&#10;____________________________________________________________________________________________&#10;&#10;What is the type and name of microbes which can be used to make yoghurt?&#10;______________________________________________&#10;&#10;Why did it take longer to make yoghurt at 20°C than at 40°C?&#10;__________________________________________________________________________________________________________________________________________&#10;&#10;A sterile spoon is used to stir the mixture (step 5) before incubating, what do you think might happen if a dirty spoon was used?&#10;____________________________________________________________________________________________&#10;">
            <a:extLst>
              <a:ext uri="{FF2B5EF4-FFF2-40B4-BE49-F238E27FC236}">
                <a16:creationId xmlns:a16="http://schemas.microsoft.com/office/drawing/2014/main" id="{75215D3A-28C5-439D-A050-FC7650C28F52}"/>
              </a:ext>
            </a:extLst>
          </p:cNvPr>
          <p:cNvSpPr txBox="1"/>
          <p:nvPr/>
        </p:nvSpPr>
        <p:spPr>
          <a:xfrm>
            <a:off x="1033099" y="1454130"/>
            <a:ext cx="7077801" cy="4693593"/>
          </a:xfrm>
          <a:prstGeom prst="rect">
            <a:avLst/>
          </a:prstGeom>
          <a:noFill/>
        </p:spPr>
        <p:txBody>
          <a:bodyPr wrap="square" rtlCol="0">
            <a:spAutoFit/>
          </a:bodyPr>
          <a:lstStyle/>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What caused the change from milk to yoghurt?</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p>
          <a:p>
            <a:pPr marL="342900" indent="-342900">
              <a:buFont typeface="+mj-lt"/>
              <a:buAutoNum type="arabicPeriod"/>
            </a:pPr>
            <a:endParaRPr lang="en-GB" sz="23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What is this process called?</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br>
              <a:rPr lang="en-GB" sz="2300" dirty="0">
                <a:solidFill>
                  <a:prstClr val="black"/>
                </a:solidFill>
                <a:latin typeface="Arial" panose="020B0604020202020204" pitchFamily="34" charset="0"/>
                <a:cs typeface="Arial" panose="020B0604020202020204" pitchFamily="34" charset="0"/>
              </a:rPr>
            </a:br>
            <a:endParaRPr lang="en-GB" sz="23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Explain the difference in results in test 1 and test 2.</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br>
              <a:rPr lang="en-GB" sz="2300" dirty="0">
                <a:solidFill>
                  <a:prstClr val="black"/>
                </a:solidFill>
                <a:latin typeface="Arial" panose="020B0604020202020204" pitchFamily="34" charset="0"/>
                <a:cs typeface="Arial" panose="020B0604020202020204" pitchFamily="34" charset="0"/>
              </a:rPr>
            </a:br>
            <a:endParaRPr lang="en-GB" sz="2300" dirty="0">
              <a:solidFill>
                <a:prstClr val="black"/>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92372309-E509-4831-9A00-CEA85EB018E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7739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758561-C546-4FF5-8E15-8F3461EB82D4}"/>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Conclusions 2</a:t>
            </a:r>
          </a:p>
        </p:txBody>
      </p:sp>
      <p:sp>
        <p:nvSpPr>
          <p:cNvPr id="9" name="Title 1">
            <a:extLst>
              <a:ext uri="{FF2B5EF4-FFF2-40B4-BE49-F238E27FC236}">
                <a16:creationId xmlns:a16="http://schemas.microsoft.com/office/drawing/2014/main" id="{0A9FA89F-07C3-4DFB-9721-2F507B1CD6DB}"/>
              </a:ext>
            </a:extLst>
          </p:cNvPr>
          <p:cNvSpPr txBox="1">
            <a:spLocks/>
          </p:cNvSpPr>
          <p:nvPr/>
        </p:nvSpPr>
        <p:spPr>
          <a:xfrm>
            <a:off x="628650" y="13652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Yoghurt Experiment Conclusions</a:t>
            </a:r>
            <a:endParaRPr lang="en-GB" sz="3000" b="1" dirty="0"/>
          </a:p>
        </p:txBody>
      </p:sp>
      <p:sp>
        <p:nvSpPr>
          <p:cNvPr id="6" name="Rectangle: Rounded Corners 5">
            <a:extLst>
              <a:ext uri="{FF2B5EF4-FFF2-40B4-BE49-F238E27FC236}">
                <a16:creationId xmlns:a16="http://schemas.microsoft.com/office/drawing/2014/main" id="{9724DF8C-7911-4856-9CA5-D37B5FFDFCD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5E0EE2AE-F2B2-425A-A606-C45249C8E1A0}"/>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5FEC842-65A7-46A7-91BC-00ED8059966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0" name="TextBox 9" descr="What caused the change from milk to yoghurt?&#10;____________________________________________________________________________________________&#10;&#10;What is this process called?&#10;______________________________________________&#10;&#10;Explain the difference in results in test 1 and test 2.&#10;____________________________________________________________________________________________&#10;&#10;What is the type and name of microbes which can be used to make yoghurt?&#10;______________________________________________&#10;&#10;Why did it take longer to make yoghurt at 20°C than at 40°C?&#10;__________________________________________________________________________________________________________________________________________&#10;&#10;A sterile spoon is used to stir the mixture (step 5) before incubating, what do you think might happen if a dirty spoon was used?&#10;____________________________________________________________________________________________&#10;">
            <a:extLst>
              <a:ext uri="{FF2B5EF4-FFF2-40B4-BE49-F238E27FC236}">
                <a16:creationId xmlns:a16="http://schemas.microsoft.com/office/drawing/2014/main" id="{9E16EC7D-9982-4F60-861E-662BD5C71A8F}"/>
              </a:ext>
            </a:extLst>
          </p:cNvPr>
          <p:cNvSpPr txBox="1"/>
          <p:nvPr/>
        </p:nvSpPr>
        <p:spPr>
          <a:xfrm>
            <a:off x="919519" y="695326"/>
            <a:ext cx="7201626" cy="5324535"/>
          </a:xfrm>
          <a:prstGeom prst="rect">
            <a:avLst/>
          </a:prstGeom>
          <a:noFill/>
        </p:spPr>
        <p:txBody>
          <a:bodyPr wrap="square" rtlCol="0">
            <a:spAutoFit/>
          </a:bodyPr>
          <a:lstStyle/>
          <a:p>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4. What is the type and name of microbes which can be used to make yoghurt?</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5. Why did it take longer to make yoghurt at 20°C than at 40°C?</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6. A sterile spoon is used to stir the mixture (step 5) before incubating, what do you think might happen if a dirty spoon was used?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6838FBA1-266F-418C-BB38-04896646284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04185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0476"/>
            <a:ext cx="8637019" cy="4899026"/>
          </a:xfrm>
        </p:spPr>
        <p:txBody>
          <a:bodyPr>
            <a:noAutofit/>
          </a:bodyPr>
          <a:lstStyle/>
          <a:p>
            <a:pPr marL="0" lvl="0" indent="0" algn="just">
              <a:lnSpc>
                <a:spcPct val="120000"/>
              </a:lnSpc>
              <a:buNone/>
            </a:pPr>
            <a:r>
              <a:rPr lang="en-GB" sz="2900" b="1" dirty="0"/>
              <a:t>All students will: </a:t>
            </a:r>
          </a:p>
          <a:p>
            <a:pPr marL="0" lvl="0" indent="0" algn="just">
              <a:lnSpc>
                <a:spcPct val="120000"/>
              </a:lnSpc>
              <a:buNone/>
            </a:pPr>
            <a:r>
              <a:rPr lang="en-GB" sz="2900" dirty="0"/>
              <a:t>• Understand that some microbes can be put to good use.</a:t>
            </a:r>
          </a:p>
          <a:p>
            <a:pPr marL="0" lvl="0" indent="0" algn="just">
              <a:lnSpc>
                <a:spcPct val="120000"/>
              </a:lnSpc>
              <a:buNone/>
            </a:pPr>
            <a:r>
              <a:rPr lang="en-GB" sz="2900" dirty="0"/>
              <a:t>• Understand that we need bacterial colonisation to live a healthy life. </a:t>
            </a:r>
          </a:p>
          <a:p>
            <a:pPr marL="0" lvl="0" indent="0" algn="just">
              <a:lnSpc>
                <a:spcPct val="120000"/>
              </a:lnSpc>
              <a:buNone/>
            </a:pPr>
            <a:r>
              <a:rPr lang="en-GB" sz="2900" b="1" dirty="0"/>
              <a:t>Most students will: </a:t>
            </a:r>
          </a:p>
          <a:p>
            <a:pPr marL="0" lvl="0" indent="0" algn="just">
              <a:lnSpc>
                <a:spcPct val="120000"/>
              </a:lnSpc>
              <a:buNone/>
            </a:pPr>
            <a:r>
              <a:rPr lang="en-GB" sz="2900" dirty="0"/>
              <a:t>• Understand that we need to protect our normal microbial flora.</a:t>
            </a:r>
          </a:p>
          <a:p>
            <a:pPr marL="0" lvl="0" indent="0" algn="just">
              <a:lnSpc>
                <a:spcPct val="120000"/>
              </a:lnSpc>
              <a:buNone/>
            </a:pPr>
            <a:endParaRPr lang="en-GB" sz="29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AFF7A90-09E1-44C6-81F6-D553AF896AD8}"/>
              </a:ext>
            </a:extLst>
          </p:cNvPr>
          <p:cNvSpPr>
            <a:spLocks noGrp="1"/>
          </p:cNvSpPr>
          <p:nvPr>
            <p:ph type="title"/>
          </p:nvPr>
        </p:nvSpPr>
        <p:spPr>
          <a:xfrm>
            <a:off x="628650" y="136524"/>
            <a:ext cx="7886700" cy="830343"/>
          </a:xfrm>
        </p:spPr>
        <p:txBody>
          <a:bodyPr>
            <a:normAutofit/>
          </a:bodyPr>
          <a:lstStyle/>
          <a:p>
            <a:pPr algn="ctr"/>
            <a:r>
              <a:rPr lang="en-GB" sz="3000" b="1" dirty="0"/>
              <a:t>Microscopic Yoghurt - Answers</a:t>
            </a:r>
          </a:p>
        </p:txBody>
      </p:sp>
      <p:sp>
        <p:nvSpPr>
          <p:cNvPr id="5" name="Rectangle: Rounded Corners 4">
            <a:extLst>
              <a:ext uri="{FF2B5EF4-FFF2-40B4-BE49-F238E27FC236}">
                <a16:creationId xmlns:a16="http://schemas.microsoft.com/office/drawing/2014/main" id="{1261139F-651E-4D83-8189-21AEC2E4A89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F4F76FA-2951-4FFB-918F-B40B3DE8B9CD}"/>
              </a:ext>
              <a:ext uri="{C183D7F6-B498-43B3-948B-1728B52AA6E4}">
                <adec:decorative xmlns:adec="http://schemas.microsoft.com/office/drawing/2017/decorative" val="1"/>
              </a:ext>
            </a:extLst>
          </p:cNvPr>
          <p:cNvSpPr/>
          <p:nvPr/>
        </p:nvSpPr>
        <p:spPr>
          <a:xfrm>
            <a:off x="7894466"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79CC6F5-D43F-42FD-B02A-3DD0A513423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26691" y="943497"/>
            <a:ext cx="579416" cy="523798"/>
          </a:xfrm>
          <a:prstGeom prst="rect">
            <a:avLst/>
          </a:prstGeom>
        </p:spPr>
      </p:pic>
      <p:sp>
        <p:nvSpPr>
          <p:cNvPr id="6" name="Rectangle: Rounded Corners 5" descr="Observations&#10;What did you see in the yoghurt smear?&#10;__________________________________________________________________________________________________________________&#10;&#10;What did you see in the sterile yoghurt smear?&#10;__________________________________________________________________________________________________________________&#10;&#10;What, in your opinion, caused the difference?&#10;__________________________________________________________________________________________________________________&#10;">
            <a:extLst>
              <a:ext uri="{FF2B5EF4-FFF2-40B4-BE49-F238E27FC236}">
                <a16:creationId xmlns:a16="http://schemas.microsoft.com/office/drawing/2014/main" id="{2DC5BF4A-217C-4168-B3CA-2DA61DE9EAB5}"/>
              </a:ext>
            </a:extLst>
          </p:cNvPr>
          <p:cNvSpPr/>
          <p:nvPr/>
        </p:nvSpPr>
        <p:spPr>
          <a:xfrm>
            <a:off x="905893" y="1171574"/>
            <a:ext cx="7314182" cy="4972051"/>
          </a:xfrm>
          <a:prstGeom prst="roundRect">
            <a:avLst>
              <a:gd name="adj" fmla="val 3459"/>
            </a:avLst>
          </a:prstGeom>
          <a:noFill/>
          <a:ln w="12700" cap="flat" cmpd="sng" algn="ctr">
            <a:solidFill>
              <a:srgbClr val="2B599E"/>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Observations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yoghurt smear?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sterile yoghurt smear?</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in your opinion, caused the difference?</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p>
        </p:txBody>
      </p:sp>
      <p:sp>
        <p:nvSpPr>
          <p:cNvPr id="9" name="Speech Bubble: Oval 8">
            <a:extLst>
              <a:ext uri="{FF2B5EF4-FFF2-40B4-BE49-F238E27FC236}">
                <a16:creationId xmlns:a16="http://schemas.microsoft.com/office/drawing/2014/main" id="{5AAAC367-4E22-4F57-87EA-0558E432F9ED}"/>
              </a:ext>
            </a:extLst>
          </p:cNvPr>
          <p:cNvSpPr/>
          <p:nvPr/>
        </p:nvSpPr>
        <p:spPr>
          <a:xfrm>
            <a:off x="5833963" y="1579866"/>
            <a:ext cx="3810000" cy="2144409"/>
          </a:xfrm>
          <a:prstGeom prst="wedgeEllipse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Your Observations</a:t>
            </a:r>
          </a:p>
        </p:txBody>
      </p:sp>
      <p:sp>
        <p:nvSpPr>
          <p:cNvPr id="3" name="Footer Placeholder 2">
            <a:extLst>
              <a:ext uri="{FF2B5EF4-FFF2-40B4-BE49-F238E27FC236}">
                <a16:creationId xmlns:a16="http://schemas.microsoft.com/office/drawing/2014/main" id="{E83D649E-D742-4089-8956-48DDE9C89A9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1513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855FF2-4C5E-495D-9B3A-E70621B49802}"/>
              </a:ext>
              <a:ext uri="{C183D7F6-B498-43B3-948B-1728B52AA6E4}">
                <adec:decorative xmlns:adec="http://schemas.microsoft.com/office/drawing/2017/decorative" val="0"/>
              </a:ext>
            </a:extLst>
          </p:cNvPr>
          <p:cNvSpPr>
            <a:spLocks noGrp="1"/>
          </p:cNvSpPr>
          <p:nvPr>
            <p:ph type="title"/>
          </p:nvPr>
        </p:nvSpPr>
        <p:spPr>
          <a:xfrm>
            <a:off x="628650" y="-875158"/>
            <a:ext cx="7886700" cy="830343"/>
          </a:xfrm>
        </p:spPr>
        <p:txBody>
          <a:bodyPr>
            <a:normAutofit fontScale="90000"/>
          </a:bodyPr>
          <a:lstStyle/>
          <a:p>
            <a:pPr algn="ctr"/>
            <a:r>
              <a:rPr lang="en-GB" sz="3000" b="1" dirty="0"/>
              <a:t>Yoghurt Experiment Observations 1 - Answers</a:t>
            </a:r>
          </a:p>
        </p:txBody>
      </p:sp>
      <p:sp>
        <p:nvSpPr>
          <p:cNvPr id="10" name="Title 1">
            <a:extLst>
              <a:ext uri="{FF2B5EF4-FFF2-40B4-BE49-F238E27FC236}">
                <a16:creationId xmlns:a16="http://schemas.microsoft.com/office/drawing/2014/main" id="{15E09FFA-683F-4B69-8C5F-26B5CC711BED}"/>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6" name="Rectangle: Rounded Corners 5">
            <a:extLst>
              <a:ext uri="{FF2B5EF4-FFF2-40B4-BE49-F238E27FC236}">
                <a16:creationId xmlns:a16="http://schemas.microsoft.com/office/drawing/2014/main" id="{B3D455B2-A488-49E8-9C22-99C94BFBE0F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B534CED-56D0-4BA3-83A5-6653534F068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86A69B0-FCFB-417B-A504-80F70D8AE49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44AF8444-0108-4563-A8CB-E0BF22167960}"/>
              </a:ext>
            </a:extLst>
          </p:cNvPr>
          <p:cNvGraphicFramePr>
            <a:graphicFrameLocks noGrp="1"/>
          </p:cNvGraphicFramePr>
          <p:nvPr>
            <p:extLst>
              <p:ext uri="{D42A27DB-BD31-4B8C-83A1-F6EECF244321}">
                <p14:modId xmlns:p14="http://schemas.microsoft.com/office/powerpoint/2010/main" val="1631841845"/>
              </p:ext>
            </p:extLst>
          </p:nvPr>
        </p:nvGraphicFramePr>
        <p:xfrm>
          <a:off x="1030946" y="1313083"/>
          <a:ext cx="6811857" cy="4624796"/>
        </p:xfrm>
        <a:graphic>
          <a:graphicData uri="http://schemas.openxmlformats.org/drawingml/2006/table">
            <a:tbl>
              <a:tblPr firstRow="1" bandRow="1"/>
              <a:tblGrid>
                <a:gridCol w="3165880">
                  <a:extLst>
                    <a:ext uri="{9D8B030D-6E8A-4147-A177-3AD203B41FA5}">
                      <a16:colId xmlns:a16="http://schemas.microsoft.com/office/drawing/2014/main" val="216812811"/>
                    </a:ext>
                  </a:extLst>
                </a:gridCol>
                <a:gridCol w="1768590">
                  <a:extLst>
                    <a:ext uri="{9D8B030D-6E8A-4147-A177-3AD203B41FA5}">
                      <a16:colId xmlns:a16="http://schemas.microsoft.com/office/drawing/2014/main" val="2127125803"/>
                    </a:ext>
                  </a:extLst>
                </a:gridCol>
                <a:gridCol w="1877387">
                  <a:extLst>
                    <a:ext uri="{9D8B030D-6E8A-4147-A177-3AD203B41FA5}">
                      <a16:colId xmlns:a16="http://schemas.microsoft.com/office/drawing/2014/main" val="206621010"/>
                    </a:ext>
                  </a:extLst>
                </a:gridCol>
              </a:tblGrid>
              <a:tr h="104284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solidFill>
                            <a:schemeClr val="bg2">
                              <a:lumMod val="10000"/>
                            </a:schemeClr>
                          </a:solidFill>
                          <a:latin typeface="Arial" panose="020B0604020202020204" pitchFamily="34" charset="0"/>
                          <a:cs typeface="Arial" panose="020B0604020202020204" pitchFamily="34" charset="0"/>
                        </a:rPr>
                        <a:t>Test 1 -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496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Runny liquid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Thick and creamy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04284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Like milk</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Like rotting food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04284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Cream / 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766226AD-A3E2-4107-9C9B-D2DAC3FBDC3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0959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909E058-624D-4A9B-BCD9-00B3E0C66177}"/>
              </a:ext>
              <a:ext uri="{C183D7F6-B498-43B3-948B-1728B52AA6E4}">
                <adec:decorative xmlns:adec="http://schemas.microsoft.com/office/drawing/2017/decorative" val="0"/>
              </a:ext>
            </a:extLst>
          </p:cNvPr>
          <p:cNvSpPr>
            <a:spLocks noGrp="1"/>
          </p:cNvSpPr>
          <p:nvPr>
            <p:ph type="title"/>
          </p:nvPr>
        </p:nvSpPr>
        <p:spPr>
          <a:xfrm>
            <a:off x="628650" y="-836247"/>
            <a:ext cx="7886700" cy="830343"/>
          </a:xfrm>
        </p:spPr>
        <p:txBody>
          <a:bodyPr>
            <a:normAutofit fontScale="90000"/>
          </a:bodyPr>
          <a:lstStyle/>
          <a:p>
            <a:pPr algn="ctr"/>
            <a:r>
              <a:rPr lang="en-GB" sz="3000" b="1" dirty="0"/>
              <a:t>Yoghurt Experiment Observations 2 - Answers</a:t>
            </a:r>
          </a:p>
        </p:txBody>
      </p:sp>
      <p:sp>
        <p:nvSpPr>
          <p:cNvPr id="10" name="Title 1">
            <a:extLst>
              <a:ext uri="{FF2B5EF4-FFF2-40B4-BE49-F238E27FC236}">
                <a16:creationId xmlns:a16="http://schemas.microsoft.com/office/drawing/2014/main" id="{80BE0C40-0E6A-4E51-A87C-F82D9AC8EAD1}"/>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5" name="Rectangle: Rounded Corners 4">
            <a:extLst>
              <a:ext uri="{FF2B5EF4-FFF2-40B4-BE49-F238E27FC236}">
                <a16:creationId xmlns:a16="http://schemas.microsoft.com/office/drawing/2014/main" id="{45AB7489-F443-4CC1-B981-4A9F3AC263A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EB8997D8-7899-4B06-9973-CC5C9ABD50C7}"/>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6FD79686-16B0-46C7-B025-157FF3A89AC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3B0E62F5-DB62-4714-A0BE-BD0C83779526}"/>
              </a:ext>
            </a:extLst>
          </p:cNvPr>
          <p:cNvGraphicFramePr>
            <a:graphicFrameLocks noGrp="1"/>
          </p:cNvGraphicFramePr>
          <p:nvPr>
            <p:extLst>
              <p:ext uri="{D42A27DB-BD31-4B8C-83A1-F6EECF244321}">
                <p14:modId xmlns:p14="http://schemas.microsoft.com/office/powerpoint/2010/main" val="1337037283"/>
              </p:ext>
            </p:extLst>
          </p:nvPr>
        </p:nvGraphicFramePr>
        <p:xfrm>
          <a:off x="984939" y="1473180"/>
          <a:ext cx="6895963" cy="4565670"/>
        </p:xfrm>
        <a:graphic>
          <a:graphicData uri="http://schemas.openxmlformats.org/drawingml/2006/table">
            <a:tbl>
              <a:tblPr firstRow="1" bandRow="1"/>
              <a:tblGrid>
                <a:gridCol w="3204969">
                  <a:extLst>
                    <a:ext uri="{9D8B030D-6E8A-4147-A177-3AD203B41FA5}">
                      <a16:colId xmlns:a16="http://schemas.microsoft.com/office/drawing/2014/main" val="216812811"/>
                    </a:ext>
                  </a:extLst>
                </a:gridCol>
                <a:gridCol w="1790427">
                  <a:extLst>
                    <a:ext uri="{9D8B030D-6E8A-4147-A177-3AD203B41FA5}">
                      <a16:colId xmlns:a16="http://schemas.microsoft.com/office/drawing/2014/main" val="2127125803"/>
                    </a:ext>
                  </a:extLst>
                </a:gridCol>
                <a:gridCol w="1900567">
                  <a:extLst>
                    <a:ext uri="{9D8B030D-6E8A-4147-A177-3AD203B41FA5}">
                      <a16:colId xmlns:a16="http://schemas.microsoft.com/office/drawing/2014/main" val="206621010"/>
                    </a:ext>
                  </a:extLst>
                </a:gridCol>
              </a:tblGrid>
              <a:tr h="102951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1" dirty="0">
                          <a:solidFill>
                            <a:schemeClr val="bg2">
                              <a:lumMod val="10000"/>
                            </a:schemeClr>
                          </a:solidFill>
                          <a:latin typeface="Arial" panose="020B0604020202020204" pitchFamily="34" charset="0"/>
                          <a:cs typeface="Arial" panose="020B0604020202020204" pitchFamily="34" charset="0"/>
                        </a:rPr>
                        <a:t>Test 2 – Sterile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47712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Runny liquid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Runny liquid</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029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Like milk</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Like milk</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029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White</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AFA3F18C-F864-43AC-9E2D-D94482FD04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96615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AD89D5A-023A-4505-AA7F-2B47D43B2D7B}"/>
              </a:ext>
              <a:ext uri="{C183D7F6-B498-43B3-948B-1728B52AA6E4}">
                <adec:decorative xmlns:adec="http://schemas.microsoft.com/office/drawing/2017/decorative" val="0"/>
              </a:ext>
            </a:extLst>
          </p:cNvPr>
          <p:cNvSpPr>
            <a:spLocks noGrp="1"/>
          </p:cNvSpPr>
          <p:nvPr>
            <p:ph type="title"/>
          </p:nvPr>
        </p:nvSpPr>
        <p:spPr>
          <a:xfrm>
            <a:off x="628650" y="-855699"/>
            <a:ext cx="7886700" cy="830343"/>
          </a:xfrm>
        </p:spPr>
        <p:txBody>
          <a:bodyPr>
            <a:normAutofit fontScale="90000"/>
          </a:bodyPr>
          <a:lstStyle/>
          <a:p>
            <a:pPr algn="ctr"/>
            <a:r>
              <a:rPr lang="en-GB" sz="3000" b="1" dirty="0"/>
              <a:t>Yoghurt Experiment Observations 3 - Answers</a:t>
            </a:r>
          </a:p>
        </p:txBody>
      </p:sp>
      <p:sp>
        <p:nvSpPr>
          <p:cNvPr id="10" name="Title 1">
            <a:extLst>
              <a:ext uri="{FF2B5EF4-FFF2-40B4-BE49-F238E27FC236}">
                <a16:creationId xmlns:a16="http://schemas.microsoft.com/office/drawing/2014/main" id="{15131688-67B5-4E43-AE95-055A61E274DA}"/>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5" name="Rectangle: Rounded Corners 4">
            <a:extLst>
              <a:ext uri="{FF2B5EF4-FFF2-40B4-BE49-F238E27FC236}">
                <a16:creationId xmlns:a16="http://schemas.microsoft.com/office/drawing/2014/main" id="{61825649-45D3-42D2-BB4C-A77178C9DEFA}"/>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D91A73EB-6850-4E3E-8788-17A07C355622}"/>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016832EA-788E-4FA9-965B-9145FF121B1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How did the mixture change during fermentation?&#10;&#10;During test 1 the mixture changed to a thicker creamier texture consistent with yoghurt, this was due to the lactic acid fermentation of the microbes present. No change was observed in the second test due to the lack of microbes present&#10;&#10;Test 3&#10;&#10;How long did it take to make the yoghurt when the mixture was incubated at:&#10;20°C - approx. 3-5 days&#10;40°C - overnight&#10;">
            <a:extLst>
              <a:ext uri="{FF2B5EF4-FFF2-40B4-BE49-F238E27FC236}">
                <a16:creationId xmlns:a16="http://schemas.microsoft.com/office/drawing/2014/main" id="{FAA3F423-244C-4674-9729-BCA9A5A3E78E}"/>
              </a:ext>
            </a:extLst>
          </p:cNvPr>
          <p:cNvSpPr txBox="1"/>
          <p:nvPr/>
        </p:nvSpPr>
        <p:spPr>
          <a:xfrm>
            <a:off x="907030" y="1243785"/>
            <a:ext cx="7151119" cy="5016758"/>
          </a:xfrm>
          <a:prstGeom prst="rect">
            <a:avLst/>
          </a:prstGeom>
          <a:noFill/>
        </p:spPr>
        <p:txBody>
          <a:bodyPr wrap="square" rtlCol="0">
            <a:spAutoFit/>
          </a:bodyPr>
          <a:lstStyle/>
          <a:p>
            <a:pPr algn="just"/>
            <a:r>
              <a:rPr lang="en-GB" sz="2000" dirty="0">
                <a:solidFill>
                  <a:prstClr val="black"/>
                </a:solidFill>
                <a:latin typeface="Arial" panose="020B0604020202020204" pitchFamily="34" charset="0"/>
                <a:cs typeface="Arial" panose="020B0604020202020204" pitchFamily="34" charset="0"/>
              </a:rPr>
              <a:t>How did the mixture change during fermentation?</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Answer: </a:t>
            </a:r>
          </a:p>
          <a:p>
            <a:pPr algn="just"/>
            <a:r>
              <a:rPr lang="en-GB" sz="2000" b="1" dirty="0">
                <a:solidFill>
                  <a:schemeClr val="accent6">
                    <a:lumMod val="75000"/>
                  </a:schemeClr>
                </a:solidFill>
                <a:latin typeface="Arial" panose="020B0604020202020204" pitchFamily="34" charset="0"/>
                <a:cs typeface="Arial" panose="020B0604020202020204" pitchFamily="34" charset="0"/>
              </a:rPr>
              <a:t>During test 1 the mixture changed to a thicker creamier texture consistent with yoghurt, this was due to the lactic acid fermentation of the microbes present. No change was observed in the second test due to the lack of microbes present</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b="1" dirty="0">
                <a:solidFill>
                  <a:prstClr val="black"/>
                </a:solidFill>
                <a:latin typeface="Arial" panose="020B0604020202020204" pitchFamily="34" charset="0"/>
                <a:cs typeface="Arial" panose="020B0604020202020204" pitchFamily="34" charset="0"/>
              </a:rPr>
              <a:t>Test 3</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How long did it take to make the yoghurt when the mixture was incubated at:</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20°C – Answer: </a:t>
            </a:r>
            <a:r>
              <a:rPr lang="en-GB" sz="2000" b="1" dirty="0">
                <a:solidFill>
                  <a:schemeClr val="accent6">
                    <a:lumMod val="75000"/>
                  </a:schemeClr>
                </a:solidFill>
                <a:latin typeface="Arial" panose="020B0604020202020204" pitchFamily="34" charset="0"/>
                <a:cs typeface="Arial" panose="020B0604020202020204" pitchFamily="34" charset="0"/>
              </a:rPr>
              <a:t>approx. 3-5 days</a:t>
            </a:r>
          </a:p>
          <a:p>
            <a:pPr algn="just"/>
            <a:r>
              <a:rPr lang="en-GB" sz="2000" dirty="0">
                <a:solidFill>
                  <a:prstClr val="black"/>
                </a:solidFill>
                <a:latin typeface="Arial" panose="020B0604020202020204" pitchFamily="34" charset="0"/>
                <a:cs typeface="Arial" panose="020B0604020202020204" pitchFamily="34" charset="0"/>
              </a:rPr>
              <a:t>40°C – Answer: </a:t>
            </a:r>
            <a:r>
              <a:rPr lang="en-GB" sz="2000" b="1" dirty="0">
                <a:solidFill>
                  <a:schemeClr val="accent6">
                    <a:lumMod val="75000"/>
                  </a:schemeClr>
                </a:solidFill>
                <a:latin typeface="Arial" panose="020B0604020202020204" pitchFamily="34" charset="0"/>
                <a:cs typeface="Arial" panose="020B0604020202020204" pitchFamily="34" charset="0"/>
              </a:rPr>
              <a:t>overnight</a:t>
            </a:r>
          </a:p>
        </p:txBody>
      </p:sp>
      <p:sp>
        <p:nvSpPr>
          <p:cNvPr id="3" name="Footer Placeholder 2">
            <a:extLst>
              <a:ext uri="{FF2B5EF4-FFF2-40B4-BE49-F238E27FC236}">
                <a16:creationId xmlns:a16="http://schemas.microsoft.com/office/drawing/2014/main" id="{E66AB726-368B-484E-A349-62BE350D0D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92658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329801A-CF0F-476C-9BC9-858E2DBDDC97}"/>
              </a:ext>
              <a:ext uri="{C183D7F6-B498-43B3-948B-1728B52AA6E4}">
                <adec:decorative xmlns:adec="http://schemas.microsoft.com/office/drawing/2017/decorative" val="0"/>
              </a:ext>
            </a:extLst>
          </p:cNvPr>
          <p:cNvSpPr>
            <a:spLocks noGrp="1"/>
          </p:cNvSpPr>
          <p:nvPr>
            <p:ph type="title"/>
          </p:nvPr>
        </p:nvSpPr>
        <p:spPr>
          <a:xfrm>
            <a:off x="628650" y="-836247"/>
            <a:ext cx="7886700" cy="830343"/>
          </a:xfrm>
        </p:spPr>
        <p:txBody>
          <a:bodyPr>
            <a:normAutofit fontScale="90000"/>
          </a:bodyPr>
          <a:lstStyle/>
          <a:p>
            <a:pPr algn="ctr"/>
            <a:r>
              <a:rPr lang="en-GB" sz="3000" b="1" dirty="0"/>
              <a:t>Yoghurt Experiment Conclusions 1 - Answers</a:t>
            </a:r>
          </a:p>
        </p:txBody>
      </p:sp>
      <p:sp>
        <p:nvSpPr>
          <p:cNvPr id="10" name="Title 1">
            <a:extLst>
              <a:ext uri="{FF2B5EF4-FFF2-40B4-BE49-F238E27FC236}">
                <a16:creationId xmlns:a16="http://schemas.microsoft.com/office/drawing/2014/main" id="{8C8C7BA3-CDFC-42E7-8985-E0B7183D044E}"/>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Conclusions - Answers</a:t>
            </a:r>
          </a:p>
        </p:txBody>
      </p:sp>
      <p:sp>
        <p:nvSpPr>
          <p:cNvPr id="5" name="Rectangle: Rounded Corners 4">
            <a:extLst>
              <a:ext uri="{FF2B5EF4-FFF2-40B4-BE49-F238E27FC236}">
                <a16:creationId xmlns:a16="http://schemas.microsoft.com/office/drawing/2014/main" id="{32030D47-34BA-4E51-86BF-7E0CFB3855A9}"/>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97B9E2B9-A0B8-486D-81FD-60FB3CBA1EB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E7C7A7ED-A31B-4239-8E11-048336DECFB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Rectangle 8">
            <a:extLst>
              <a:ext uri="{FF2B5EF4-FFF2-40B4-BE49-F238E27FC236}">
                <a16:creationId xmlns:a16="http://schemas.microsoft.com/office/drawing/2014/main" id="{28A77F6D-C78B-4BF5-8C14-EB679CBBB532}"/>
              </a:ext>
            </a:extLst>
          </p:cNvPr>
          <p:cNvSpPr/>
          <p:nvPr/>
        </p:nvSpPr>
        <p:spPr>
          <a:xfrm>
            <a:off x="907657" y="1106328"/>
            <a:ext cx="7448729" cy="5170646"/>
          </a:xfrm>
          <a:prstGeom prst="rect">
            <a:avLst/>
          </a:prstGeom>
        </p:spPr>
        <p:txBody>
          <a:bodyPr wrap="square">
            <a:spAutoFit/>
          </a:bodyPr>
          <a:lstStyle/>
          <a:p>
            <a:r>
              <a:rPr lang="en-GB" sz="2200" dirty="0">
                <a:solidFill>
                  <a:schemeClr val="bg2">
                    <a:lumMod val="10000"/>
                  </a:schemeClr>
                </a:solidFill>
                <a:latin typeface="Arial" panose="020B0604020202020204" pitchFamily="34" charset="0"/>
                <a:cs typeface="Arial" panose="020B0604020202020204" pitchFamily="34" charset="0"/>
              </a:rPr>
              <a:t>What caused the change from milk to yoghurt?</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The microbes added to the milk converted the sugars to lactic acid which caused the milk to thicken into a yoghurt.</a:t>
            </a:r>
            <a:br>
              <a:rPr lang="en-GB" sz="2200" b="1" dirty="0">
                <a:solidFill>
                  <a:schemeClr val="accent6">
                    <a:lumMod val="75000"/>
                  </a:schemeClr>
                </a:solidFill>
                <a:latin typeface="Arial" panose="020B0604020202020204" pitchFamily="34" charset="0"/>
                <a:cs typeface="Arial" panose="020B0604020202020204" pitchFamily="34" charset="0"/>
              </a:rPr>
            </a:br>
            <a:endParaRPr lang="en-GB" sz="2200" b="1" dirty="0">
              <a:solidFill>
                <a:schemeClr val="accent6">
                  <a:lumMod val="75000"/>
                </a:schemeClr>
              </a:solidFill>
              <a:latin typeface="Arial" panose="020B0604020202020204" pitchFamily="34" charset="0"/>
              <a:cs typeface="Arial" panose="020B0604020202020204" pitchFamily="34" charset="0"/>
            </a:endParaRPr>
          </a:p>
          <a:p>
            <a:r>
              <a:rPr lang="en-GB" sz="2200" dirty="0">
                <a:solidFill>
                  <a:schemeClr val="bg2">
                    <a:lumMod val="10000"/>
                  </a:schemeClr>
                </a:solidFill>
                <a:latin typeface="Arial" panose="020B0604020202020204" pitchFamily="34" charset="0"/>
                <a:cs typeface="Arial" panose="020B0604020202020204" pitchFamily="34" charset="0"/>
              </a:rPr>
              <a:t>What is this process called?</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Lactic acid fermentation.</a:t>
            </a:r>
            <a:br>
              <a:rPr lang="en-GB" sz="2200" b="1" dirty="0">
                <a:solidFill>
                  <a:schemeClr val="accent6">
                    <a:lumMod val="75000"/>
                  </a:schemeClr>
                </a:solidFill>
                <a:latin typeface="Arial" panose="020B0604020202020204" pitchFamily="34" charset="0"/>
                <a:cs typeface="Arial" panose="020B0604020202020204" pitchFamily="34" charset="0"/>
              </a:rPr>
            </a:br>
            <a:endParaRPr lang="en-GB" sz="2200" b="1" dirty="0">
              <a:solidFill>
                <a:schemeClr val="accent6">
                  <a:lumMod val="75000"/>
                </a:schemeClr>
              </a:solidFill>
              <a:latin typeface="Arial" panose="020B0604020202020204" pitchFamily="34" charset="0"/>
              <a:cs typeface="Arial" panose="020B0604020202020204" pitchFamily="34" charset="0"/>
            </a:endParaRPr>
          </a:p>
          <a:p>
            <a:r>
              <a:rPr lang="en-GB" sz="2200" dirty="0">
                <a:solidFill>
                  <a:schemeClr val="bg2">
                    <a:lumMod val="10000"/>
                  </a:schemeClr>
                </a:solidFill>
                <a:latin typeface="Arial" panose="020B0604020202020204" pitchFamily="34" charset="0"/>
                <a:cs typeface="Arial" panose="020B0604020202020204" pitchFamily="34" charset="0"/>
              </a:rPr>
              <a:t>Explain the difference in results in test 1 and test 2.</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Everything in test 2 was sterile; therefore there were no microbes present to carry out lactic acid fermentation.</a:t>
            </a:r>
          </a:p>
        </p:txBody>
      </p:sp>
      <p:sp>
        <p:nvSpPr>
          <p:cNvPr id="3" name="Footer Placeholder 2">
            <a:extLst>
              <a:ext uri="{FF2B5EF4-FFF2-40B4-BE49-F238E27FC236}">
                <a16:creationId xmlns:a16="http://schemas.microsoft.com/office/drawing/2014/main" id="{707D43B1-3F11-45E1-AC9C-D3914C59F86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352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E5E10EB-527C-40FB-AD8A-DD205E02606B}"/>
              </a:ext>
              <a:ext uri="{C183D7F6-B498-43B3-948B-1728B52AA6E4}">
                <adec:decorative xmlns:adec="http://schemas.microsoft.com/office/drawing/2017/decorative" val="0"/>
              </a:ext>
            </a:extLst>
          </p:cNvPr>
          <p:cNvSpPr>
            <a:spLocks noGrp="1"/>
          </p:cNvSpPr>
          <p:nvPr>
            <p:ph type="title"/>
          </p:nvPr>
        </p:nvSpPr>
        <p:spPr>
          <a:xfrm>
            <a:off x="628650" y="-865429"/>
            <a:ext cx="7886700" cy="830343"/>
          </a:xfrm>
        </p:spPr>
        <p:txBody>
          <a:bodyPr>
            <a:normAutofit fontScale="90000"/>
          </a:bodyPr>
          <a:lstStyle/>
          <a:p>
            <a:pPr algn="ctr"/>
            <a:r>
              <a:rPr lang="en-GB" sz="3000" b="1" dirty="0"/>
              <a:t>Yoghurt Experiment Conclusions 2 - Answers</a:t>
            </a:r>
          </a:p>
        </p:txBody>
      </p:sp>
      <p:sp>
        <p:nvSpPr>
          <p:cNvPr id="10" name="Title 1">
            <a:extLst>
              <a:ext uri="{FF2B5EF4-FFF2-40B4-BE49-F238E27FC236}">
                <a16:creationId xmlns:a16="http://schemas.microsoft.com/office/drawing/2014/main" id="{028575AB-89D7-49DB-ADF0-29EE3A81E044}"/>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Conclusions - Answers</a:t>
            </a:r>
          </a:p>
        </p:txBody>
      </p:sp>
      <p:sp>
        <p:nvSpPr>
          <p:cNvPr id="5" name="Rectangle: Rounded Corners 4">
            <a:extLst>
              <a:ext uri="{FF2B5EF4-FFF2-40B4-BE49-F238E27FC236}">
                <a16:creationId xmlns:a16="http://schemas.microsoft.com/office/drawing/2014/main" id="{8168D762-206F-4920-9F99-886A13BF988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4279BBC4-F8D9-4C98-BE6E-8975141B25E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1A5A031E-BFEC-41C6-8CA8-1882523D46E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Rectangle 8">
            <a:extLst>
              <a:ext uri="{FF2B5EF4-FFF2-40B4-BE49-F238E27FC236}">
                <a16:creationId xmlns:a16="http://schemas.microsoft.com/office/drawing/2014/main" id="{40812717-D6D7-405A-A2CE-942206B22E50}"/>
              </a:ext>
            </a:extLst>
          </p:cNvPr>
          <p:cNvSpPr/>
          <p:nvPr/>
        </p:nvSpPr>
        <p:spPr>
          <a:xfrm>
            <a:off x="863294" y="1205396"/>
            <a:ext cx="7128182" cy="4801314"/>
          </a:xfrm>
          <a:prstGeom prst="rect">
            <a:avLst/>
          </a:prstGeom>
        </p:spPr>
        <p:txBody>
          <a:bodyPr wrap="square">
            <a:spAutoFit/>
          </a:bodyPr>
          <a:lstStyle/>
          <a:p>
            <a:pPr lvl="0"/>
            <a:r>
              <a:rPr lang="en-GB" dirty="0">
                <a:solidFill>
                  <a:prstClr val="black"/>
                </a:solidFill>
                <a:latin typeface="Arial" panose="020B0604020202020204" pitchFamily="34" charset="0"/>
                <a:cs typeface="Arial" panose="020B0604020202020204" pitchFamily="34" charset="0"/>
              </a:rPr>
              <a:t>4. What is the type and name of microbes which can be used to make yoghurt?</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 </a:t>
            </a:r>
            <a:r>
              <a:rPr lang="en-GB" b="1" dirty="0">
                <a:solidFill>
                  <a:schemeClr val="accent6">
                    <a:lumMod val="75000"/>
                  </a:schemeClr>
                </a:solidFill>
                <a:latin typeface="Arial" panose="020B0604020202020204" pitchFamily="34" charset="0"/>
                <a:cs typeface="Arial" panose="020B0604020202020204" pitchFamily="34" charset="0"/>
              </a:rPr>
              <a:t>Bacteria of the genus </a:t>
            </a:r>
            <a:r>
              <a:rPr lang="en-GB" b="1" i="1" dirty="0">
                <a:solidFill>
                  <a:schemeClr val="accent6">
                    <a:lumMod val="75000"/>
                  </a:schemeClr>
                </a:solidFill>
                <a:latin typeface="Arial" panose="020B0604020202020204" pitchFamily="34" charset="0"/>
                <a:cs typeface="Arial" panose="020B0604020202020204" pitchFamily="34" charset="0"/>
              </a:rPr>
              <a:t>Lactobacillus</a:t>
            </a:r>
            <a:r>
              <a:rPr lang="en-GB" b="1" dirty="0">
                <a:solidFill>
                  <a:schemeClr val="accent6">
                    <a:lumMod val="75000"/>
                  </a:schemeClr>
                </a:solidFill>
                <a:latin typeface="Arial" panose="020B0604020202020204" pitchFamily="34" charset="0"/>
                <a:cs typeface="Arial" panose="020B0604020202020204" pitchFamily="34" charset="0"/>
              </a:rPr>
              <a:t> and </a:t>
            </a:r>
            <a:r>
              <a:rPr lang="en-GB" b="1" i="1" dirty="0">
                <a:solidFill>
                  <a:schemeClr val="accent6">
                    <a:lumMod val="75000"/>
                  </a:schemeClr>
                </a:solidFill>
                <a:latin typeface="Arial" panose="020B0604020202020204" pitchFamily="34" charset="0"/>
                <a:cs typeface="Arial" panose="020B0604020202020204" pitchFamily="34" charset="0"/>
              </a:rPr>
              <a:t>Streptococcus</a:t>
            </a:r>
            <a:r>
              <a:rPr lang="en-GB" b="1" dirty="0">
                <a:solidFill>
                  <a:schemeClr val="accent6">
                    <a:lumMod val="75000"/>
                  </a:schemeClr>
                </a:solidFill>
                <a:latin typeface="Arial" panose="020B0604020202020204" pitchFamily="34" charset="0"/>
                <a:cs typeface="Arial" panose="020B0604020202020204" pitchFamily="34" charset="0"/>
              </a:rPr>
              <a:t>.</a:t>
            </a:r>
            <a:br>
              <a:rPr lang="en-GB" b="1" dirty="0">
                <a:solidFill>
                  <a:schemeClr val="accent6">
                    <a:lumMod val="75000"/>
                  </a:schemeClr>
                </a:solidFill>
                <a:latin typeface="Arial" panose="020B0604020202020204" pitchFamily="34" charset="0"/>
                <a:cs typeface="Arial" panose="020B0604020202020204" pitchFamily="34" charset="0"/>
              </a:rPr>
            </a:br>
            <a:endParaRPr lang="en-GB" b="1" dirty="0">
              <a:solidFill>
                <a:schemeClr val="accent6">
                  <a:lumMod val="75000"/>
                </a:schemeClr>
              </a:solidFill>
              <a:latin typeface="Arial" panose="020B0604020202020204" pitchFamily="34" charset="0"/>
              <a:cs typeface="Arial" panose="020B0604020202020204" pitchFamily="34" charset="0"/>
            </a:endParaRPr>
          </a:p>
          <a:p>
            <a:pPr lvl="0"/>
            <a:r>
              <a:rPr lang="en-GB" dirty="0">
                <a:solidFill>
                  <a:prstClr val="black"/>
                </a:solidFill>
                <a:latin typeface="Arial" panose="020B0604020202020204" pitchFamily="34" charset="0"/>
                <a:cs typeface="Arial" panose="020B0604020202020204" pitchFamily="34" charset="0"/>
              </a:rPr>
              <a:t>5. Why did it take longer to make yoghurt at 20°C than at 40°C?</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a:t>
            </a:r>
            <a:r>
              <a:rPr lang="en-GB" b="1" dirty="0">
                <a:solidFill>
                  <a:schemeClr val="accent6">
                    <a:lumMod val="75000"/>
                  </a:schemeClr>
                </a:solidFill>
                <a:latin typeface="Arial" panose="020B0604020202020204" pitchFamily="34" charset="0"/>
                <a:cs typeface="Arial" panose="020B0604020202020204" pitchFamily="34" charset="0"/>
              </a:rPr>
              <a:t>: Bacteria prefer to grow at body temperature i.e. approx. 37° C, at 20° C it takes the bacteria longer to multiply therefore they are slower to produce the lactic acid.</a:t>
            </a:r>
            <a:br>
              <a:rPr lang="en-GB" b="1" dirty="0">
                <a:solidFill>
                  <a:schemeClr val="accent6">
                    <a:lumMod val="75000"/>
                  </a:schemeClr>
                </a:solidFill>
                <a:latin typeface="Arial" panose="020B0604020202020204" pitchFamily="34" charset="0"/>
                <a:cs typeface="Arial" panose="020B0604020202020204" pitchFamily="34" charset="0"/>
              </a:rPr>
            </a:br>
            <a:endParaRPr lang="en-GB" b="1" dirty="0">
              <a:solidFill>
                <a:schemeClr val="accent6">
                  <a:lumMod val="75000"/>
                </a:schemeClr>
              </a:solidFill>
              <a:latin typeface="Arial" panose="020B0604020202020204" pitchFamily="34" charset="0"/>
              <a:cs typeface="Arial" panose="020B0604020202020204" pitchFamily="34" charset="0"/>
            </a:endParaRPr>
          </a:p>
          <a:p>
            <a:pPr lvl="0"/>
            <a:r>
              <a:rPr lang="en-GB" dirty="0">
                <a:solidFill>
                  <a:prstClr val="black"/>
                </a:solidFill>
                <a:latin typeface="Arial" panose="020B0604020202020204" pitchFamily="34" charset="0"/>
                <a:cs typeface="Arial" panose="020B0604020202020204" pitchFamily="34" charset="0"/>
              </a:rPr>
              <a:t>6. A sterile spoon is used to stir the mixture (step 5) before incubating, what do you think might happen if a dirty spoon was used?</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 </a:t>
            </a:r>
            <a:r>
              <a:rPr lang="en-GB" b="1" dirty="0">
                <a:solidFill>
                  <a:schemeClr val="accent6">
                    <a:lumMod val="75000"/>
                  </a:schemeClr>
                </a:solidFill>
                <a:latin typeface="Arial" panose="020B0604020202020204" pitchFamily="34" charset="0"/>
                <a:cs typeface="Arial" panose="020B0604020202020204" pitchFamily="34" charset="0"/>
              </a:rPr>
              <a:t>The resulting yoghurt may be contaminated with harmful microbes.</a:t>
            </a:r>
          </a:p>
        </p:txBody>
      </p:sp>
      <p:sp>
        <p:nvSpPr>
          <p:cNvPr id="3" name="Footer Placeholder 2">
            <a:extLst>
              <a:ext uri="{FF2B5EF4-FFF2-40B4-BE49-F238E27FC236}">
                <a16:creationId xmlns:a16="http://schemas.microsoft.com/office/drawing/2014/main" id="{7ADDC9F9-A4AC-44D5-BF35-388F6615C2B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3811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41AE90-EAF8-456C-AD11-2707678F39F4}"/>
              </a:ext>
            </a:extLst>
          </p:cNvPr>
          <p:cNvSpPr>
            <a:spLocks noGrp="1"/>
          </p:cNvSpPr>
          <p:nvPr>
            <p:ph type="title"/>
          </p:nvPr>
        </p:nvSpPr>
        <p:spPr>
          <a:xfrm>
            <a:off x="202406" y="15192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E46F500E-48A2-4E3E-ADD1-18906C964C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01226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1C06D-A16B-4AF8-9A8B-546837BA10E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1</a:t>
            </a:r>
          </a:p>
        </p:txBody>
      </p:sp>
      <p:sp>
        <p:nvSpPr>
          <p:cNvPr id="4" name="TextBox 3">
            <a:extLst>
              <a:ext uri="{FF2B5EF4-FFF2-40B4-BE49-F238E27FC236}">
                <a16:creationId xmlns:a16="http://schemas.microsoft.com/office/drawing/2014/main" id="{F25F40DD-EBE4-4CC9-B499-51E2854A8A27}"/>
              </a:ext>
            </a:extLst>
          </p:cNvPr>
          <p:cNvSpPr txBox="1"/>
          <p:nvPr/>
        </p:nvSpPr>
        <p:spPr>
          <a:xfrm>
            <a:off x="323057" y="275035"/>
            <a:ext cx="8497885" cy="1862048"/>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Many microbes are useful and help us make foods like yoghurt or bread. </a:t>
            </a:r>
          </a:p>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C0C03F51-122B-472B-BEB7-AAA8E7CD2CD8}"/>
              </a:ext>
            </a:extLst>
          </p:cNvPr>
          <p:cNvSpPr/>
          <p:nvPr/>
        </p:nvSpPr>
        <p:spPr>
          <a:xfrm>
            <a:off x="2747962" y="2943225"/>
            <a:ext cx="3648075" cy="2581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1ECA367-3D30-4CB0-8847-8B5C7A5FE19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6058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9C9B6-3D17-413B-B195-F6C1B362445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2</a:t>
            </a:r>
          </a:p>
        </p:txBody>
      </p:sp>
      <p:sp>
        <p:nvSpPr>
          <p:cNvPr id="4" name="TextBox 3">
            <a:extLst>
              <a:ext uri="{FF2B5EF4-FFF2-40B4-BE49-F238E27FC236}">
                <a16:creationId xmlns:a16="http://schemas.microsoft.com/office/drawing/2014/main" id="{9FA81D45-E994-4470-B0AD-DD1EF329805C}"/>
              </a:ext>
            </a:extLst>
          </p:cNvPr>
          <p:cNvSpPr txBox="1"/>
          <p:nvPr/>
        </p:nvSpPr>
        <p:spPr>
          <a:xfrm>
            <a:off x="323057" y="317451"/>
            <a:ext cx="8497885" cy="2400657"/>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Fermentation happens when microbes digest sugars, this is the process by which milk changed to yoghurt. </a:t>
            </a:r>
          </a:p>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BD8F4C41-9467-4C2F-A8B3-EEB6A35A7B5A}"/>
              </a:ext>
            </a:extLst>
          </p:cNvPr>
          <p:cNvSpPr/>
          <p:nvPr/>
        </p:nvSpPr>
        <p:spPr>
          <a:xfrm>
            <a:off x="2902743" y="3429000"/>
            <a:ext cx="3338513" cy="2200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7D3671F-744F-497D-8395-029DD7A26EC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3683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C95C-FC2C-40C5-A767-62B4918D563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3</a:t>
            </a:r>
          </a:p>
        </p:txBody>
      </p:sp>
      <p:sp>
        <p:nvSpPr>
          <p:cNvPr id="4" name="TextBox 3">
            <a:extLst>
              <a:ext uri="{FF2B5EF4-FFF2-40B4-BE49-F238E27FC236}">
                <a16:creationId xmlns:a16="http://schemas.microsoft.com/office/drawing/2014/main" id="{E46F13FC-7FDA-4EEA-AFFD-8EC64C252165}"/>
              </a:ext>
            </a:extLst>
          </p:cNvPr>
          <p:cNvSpPr txBox="1"/>
          <p:nvPr/>
        </p:nvSpPr>
        <p:spPr>
          <a:xfrm>
            <a:off x="323057" y="425202"/>
            <a:ext cx="8497885" cy="2092881"/>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Yoghurt contains bacteria including Lactobacilli and Streptococcus, meaning eating yoghurt is good for your gut health. </a:t>
            </a:r>
          </a:p>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8105560C-E029-445A-9C0E-CB5624D2E7BE}"/>
              </a:ext>
            </a:extLst>
          </p:cNvPr>
          <p:cNvSpPr/>
          <p:nvPr/>
        </p:nvSpPr>
        <p:spPr>
          <a:xfrm>
            <a:off x="2747961" y="3219450"/>
            <a:ext cx="3648075" cy="2581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3D090992-C6CE-4A68-A8B9-380C197B034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409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41274"/>
            <a:ext cx="7886700" cy="1325563"/>
          </a:xfrm>
        </p:spPr>
        <p:txBody>
          <a:bodyPr>
            <a:normAutofit/>
          </a:bodyPr>
          <a:lstStyle/>
          <a:p>
            <a:pPr algn="ctr"/>
            <a:r>
              <a:rPr lang="en-GB" b="1" dirty="0"/>
              <a:t>Curriculum Links</a:t>
            </a:r>
          </a:p>
        </p:txBody>
      </p:sp>
      <p:sp>
        <p:nvSpPr>
          <p:cNvPr id="8" name="Rectangle 7">
            <a:extLst>
              <a:ext uri="{FF2B5EF4-FFF2-40B4-BE49-F238E27FC236}">
                <a16:creationId xmlns:a16="http://schemas.microsoft.com/office/drawing/2014/main" id="{63B3EE12-768D-40C4-90BC-3C4162ADC661}"/>
              </a:ext>
            </a:extLst>
          </p:cNvPr>
          <p:cNvSpPr/>
          <p:nvPr/>
        </p:nvSpPr>
        <p:spPr>
          <a:xfrm>
            <a:off x="371474" y="1259175"/>
            <a:ext cx="4572000" cy="4832092"/>
          </a:xfrm>
          <a:prstGeom prst="rect">
            <a:avLst/>
          </a:prstGeom>
        </p:spPr>
        <p:txBody>
          <a:bodyPr wrap="square">
            <a:spAutoFit/>
          </a:bodyPr>
          <a:lstStyle/>
          <a:p>
            <a:r>
              <a:rPr lang="en-GB" sz="2200" b="1" dirty="0">
                <a:latin typeface="Arial" panose="020B0604020202020204" pitchFamily="34" charset="0"/>
                <a:cs typeface="Arial" panose="020B0604020202020204" pitchFamily="34" charset="0"/>
              </a:rPr>
              <a:t>PHSE/RHSE </a:t>
            </a:r>
          </a:p>
          <a:p>
            <a:r>
              <a:rPr lang="en-GB" sz="2200" dirty="0">
                <a:latin typeface="Arial" panose="020B0604020202020204" pitchFamily="34" charset="0"/>
                <a:cs typeface="Arial" panose="020B0604020202020204" pitchFamily="34" charset="0"/>
              </a:rPr>
              <a:t>• Health and prevention</a:t>
            </a:r>
          </a:p>
          <a:p>
            <a:endParaRPr lang="en-GB" sz="2200" dirty="0">
              <a:latin typeface="Arial" panose="020B0604020202020204" pitchFamily="34" charset="0"/>
              <a:cs typeface="Arial" panose="020B0604020202020204" pitchFamily="34" charset="0"/>
            </a:endParaRPr>
          </a:p>
          <a:p>
            <a:r>
              <a:rPr lang="en-GB" sz="2200" b="1" dirty="0">
                <a:latin typeface="Arial" panose="020B0604020202020204" pitchFamily="34" charset="0"/>
                <a:cs typeface="Arial" panose="020B0604020202020204" pitchFamily="34" charset="0"/>
              </a:rPr>
              <a:t>Science </a:t>
            </a:r>
          </a:p>
          <a:p>
            <a:r>
              <a:rPr lang="en-GB" sz="2200" dirty="0">
                <a:latin typeface="Arial" panose="020B0604020202020204" pitchFamily="34" charset="0"/>
                <a:cs typeface="Arial" panose="020B0604020202020204" pitchFamily="34" charset="0"/>
              </a:rPr>
              <a:t>• Working scientifically</a:t>
            </a:r>
          </a:p>
          <a:p>
            <a:r>
              <a:rPr lang="en-GB" sz="2200" dirty="0">
                <a:latin typeface="Arial" panose="020B0604020202020204" pitchFamily="34" charset="0"/>
                <a:cs typeface="Arial" panose="020B0604020202020204" pitchFamily="34" charset="0"/>
              </a:rPr>
              <a:t>• Scientific attitudes</a:t>
            </a:r>
          </a:p>
          <a:p>
            <a:r>
              <a:rPr lang="en-GB" sz="2200" dirty="0">
                <a:latin typeface="Arial" panose="020B0604020202020204" pitchFamily="34" charset="0"/>
                <a:cs typeface="Arial" panose="020B0604020202020204" pitchFamily="34" charset="0"/>
              </a:rPr>
              <a:t>• Experimental skills and investigations</a:t>
            </a:r>
          </a:p>
          <a:p>
            <a:endParaRPr lang="en-GB" sz="2200" dirty="0">
              <a:latin typeface="Arial" panose="020B0604020202020204" pitchFamily="34" charset="0"/>
              <a:cs typeface="Arial" panose="020B0604020202020204" pitchFamily="34" charset="0"/>
            </a:endParaRPr>
          </a:p>
          <a:p>
            <a:r>
              <a:rPr lang="en-GB" sz="2200" b="1" dirty="0">
                <a:latin typeface="Arial" panose="020B0604020202020204" pitchFamily="34" charset="0"/>
                <a:cs typeface="Arial" panose="020B0604020202020204" pitchFamily="34" charset="0"/>
              </a:rPr>
              <a:t>Biology</a:t>
            </a:r>
          </a:p>
          <a:p>
            <a:r>
              <a:rPr lang="en-GB" sz="2200" dirty="0">
                <a:latin typeface="Arial" panose="020B0604020202020204" pitchFamily="34" charset="0"/>
                <a:cs typeface="Arial" panose="020B0604020202020204" pitchFamily="34" charset="0"/>
              </a:rPr>
              <a:t>• Structure and function of living organism</a:t>
            </a:r>
          </a:p>
          <a:p>
            <a:r>
              <a:rPr lang="en-GB" sz="2200" dirty="0">
                <a:latin typeface="Arial" panose="020B0604020202020204" pitchFamily="34" charset="0"/>
                <a:cs typeface="Arial" panose="020B0604020202020204" pitchFamily="34" charset="0"/>
              </a:rPr>
              <a:t>• Cells and organisation</a:t>
            </a:r>
          </a:p>
          <a:p>
            <a:r>
              <a:rPr lang="en-GB" sz="2200" dirty="0">
                <a:latin typeface="Arial" panose="020B0604020202020204" pitchFamily="34" charset="0"/>
                <a:cs typeface="Arial" panose="020B0604020202020204" pitchFamily="34" charset="0"/>
              </a:rPr>
              <a:t>• Nutrition and digestion</a:t>
            </a:r>
          </a:p>
        </p:txBody>
      </p:sp>
      <p:sp>
        <p:nvSpPr>
          <p:cNvPr id="9" name="Rectangle 8">
            <a:extLst>
              <a:ext uri="{FF2B5EF4-FFF2-40B4-BE49-F238E27FC236}">
                <a16:creationId xmlns:a16="http://schemas.microsoft.com/office/drawing/2014/main" id="{7470F9B5-1508-4C41-B503-40A09B012579}"/>
              </a:ext>
            </a:extLst>
          </p:cNvPr>
          <p:cNvSpPr/>
          <p:nvPr/>
        </p:nvSpPr>
        <p:spPr>
          <a:xfrm>
            <a:off x="4714874" y="1259175"/>
            <a:ext cx="4572000" cy="2123658"/>
          </a:xfrm>
          <a:prstGeom prst="rect">
            <a:avLst/>
          </a:prstGeom>
        </p:spPr>
        <p:txBody>
          <a:bodyPr>
            <a:spAutoFit/>
          </a:bodyPr>
          <a:lstStyle/>
          <a:p>
            <a:r>
              <a:rPr lang="en-GB" sz="2200" b="1" dirty="0">
                <a:latin typeface="Arial" panose="020B0604020202020204" pitchFamily="34" charset="0"/>
                <a:cs typeface="Arial" panose="020B0604020202020204" pitchFamily="34" charset="0"/>
              </a:rPr>
              <a:t>Material cycles and energy</a:t>
            </a:r>
          </a:p>
          <a:p>
            <a:r>
              <a:rPr lang="en-GB" sz="2200" dirty="0">
                <a:latin typeface="Arial" panose="020B0604020202020204" pitchFamily="34" charset="0"/>
                <a:cs typeface="Arial" panose="020B0604020202020204" pitchFamily="34" charset="0"/>
              </a:rPr>
              <a:t>• Cellular respiration</a:t>
            </a:r>
          </a:p>
          <a:p>
            <a:endParaRPr lang="en-GB" sz="2200" dirty="0">
              <a:latin typeface="Arial" panose="020B0604020202020204" pitchFamily="34" charset="0"/>
              <a:cs typeface="Arial" panose="020B0604020202020204" pitchFamily="34" charset="0"/>
            </a:endParaRPr>
          </a:p>
          <a:p>
            <a:r>
              <a:rPr lang="en-GB" sz="2200" b="1" dirty="0">
                <a:latin typeface="Arial" panose="020B0604020202020204" pitchFamily="34" charset="0"/>
                <a:cs typeface="Arial" panose="020B0604020202020204" pitchFamily="34" charset="0"/>
              </a:rPr>
              <a:t>English</a:t>
            </a:r>
            <a:r>
              <a:rPr lang="en-GB" sz="2200" dirty="0">
                <a:latin typeface="Arial" panose="020B0604020202020204" pitchFamily="34" charset="0"/>
                <a:cs typeface="Arial" panose="020B0604020202020204" pitchFamily="34" charset="0"/>
              </a:rPr>
              <a:t> </a:t>
            </a:r>
          </a:p>
          <a:p>
            <a:r>
              <a:rPr lang="en-GB" sz="2200" dirty="0">
                <a:latin typeface="Arial" panose="020B0604020202020204" pitchFamily="34" charset="0"/>
                <a:cs typeface="Arial" panose="020B0604020202020204" pitchFamily="34" charset="0"/>
              </a:rPr>
              <a:t>• Reading </a:t>
            </a:r>
          </a:p>
          <a:p>
            <a:r>
              <a:rPr lang="en-GB" sz="2200" dirty="0">
                <a:latin typeface="Arial" panose="020B0604020202020204" pitchFamily="34" charset="0"/>
                <a:cs typeface="Arial" panose="020B0604020202020204" pitchFamily="34" charset="0"/>
              </a:rPr>
              <a:t>• Writing</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3128E7-157A-47AD-8D05-8359D48E99D4}"/>
              </a:ext>
            </a:extLst>
          </p:cNvPr>
          <p:cNvSpPr txBox="1">
            <a:spLocks noGrp="1"/>
          </p:cNvSpPr>
          <p:nvPr>
            <p:ph type="title" idx="4294967295"/>
          </p:nvPr>
        </p:nvSpPr>
        <p:spPr>
          <a:xfrm>
            <a:off x="294482" y="1761381"/>
            <a:ext cx="8497885" cy="3785652"/>
          </a:xfrm>
          <a:prstGeom prst="rect">
            <a:avLst/>
          </a:prstGeom>
          <a:solidFill>
            <a:schemeClr val="lt1"/>
          </a:solidFill>
          <a:ln w="57150" cap="flat" cmpd="sng" algn="ctr">
            <a:solidFill>
              <a:schemeClr val="accent5"/>
            </a:solidFill>
            <a:prstDash val="solid"/>
            <a:miter lim="800000"/>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65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Present Your Posters to the Class </a:t>
            </a:r>
          </a:p>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802829"/>
            <a:ext cx="7886700" cy="830343"/>
          </a:xfrm>
        </p:spPr>
        <p:txBody>
          <a:bodyPr>
            <a:normAutofit/>
          </a:bodyPr>
          <a:lstStyle/>
          <a:p>
            <a:pPr algn="ctr"/>
            <a:r>
              <a:rPr lang="en-GB" sz="3500" b="1" dirty="0"/>
              <a:t>What are Useful Microbes? (1/2)</a:t>
            </a:r>
          </a:p>
        </p:txBody>
      </p:sp>
      <p:sp>
        <p:nvSpPr>
          <p:cNvPr id="9" name="Title 1">
            <a:extLst>
              <a:ext uri="{FF2B5EF4-FFF2-40B4-BE49-F238E27FC236}">
                <a16:creationId xmlns:a16="http://schemas.microsoft.com/office/drawing/2014/main" id="{6F75F6BB-1D6F-40A2-AA70-B4F27C0FF4E2}"/>
              </a:ext>
            </a:extLst>
          </p:cNvPr>
          <p:cNvSpPr txBox="1">
            <a:spLocks/>
          </p:cNvSpPr>
          <p:nvPr/>
        </p:nvSpPr>
        <p:spPr>
          <a:xfrm>
            <a:off x="628650" y="267220"/>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88652" y="1362651"/>
            <a:ext cx="8026695" cy="11542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There are millions of different species of microbes and that most of these are completely harmless to humans; some are actually very useful to us.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88651" y="2742398"/>
            <a:ext cx="8026696" cy="175564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There are ways in which we use microbes to our advantage, for examples, </a:t>
            </a:r>
            <a:r>
              <a:rPr lang="en-GB" sz="2000" i="1" dirty="0">
                <a:latin typeface="Arial" panose="020B0604020202020204" pitchFamily="34" charset="0"/>
                <a:cs typeface="Arial" panose="020B0604020202020204" pitchFamily="34" charset="0"/>
              </a:rPr>
              <a:t>Penicillium</a:t>
            </a:r>
            <a:r>
              <a:rPr lang="en-GB" sz="2000" dirty="0">
                <a:latin typeface="Arial" panose="020B0604020202020204" pitchFamily="34" charset="0"/>
                <a:cs typeface="Arial" panose="020B0604020202020204" pitchFamily="34" charset="0"/>
              </a:rPr>
              <a:t> (fungus) to make antibiotics; some microbes break down dead animals and plant material to make compost; some microbes help us digest foods and some are even used to turn milk into yoghurt, cheese and butter.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488651" y="4763192"/>
            <a:ext cx="8026696" cy="124708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Bacteria and fungi, like us, are alive – they need a food source to grow and multiply. They vary in their food requirements but generally anything we consider food can be used as food by many microbes.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F814B5E-FAA3-42C5-9E50-A34A90056DCB}"/>
              </a:ext>
              <a:ext uri="{C183D7F6-B498-43B3-948B-1728B52AA6E4}">
                <adec:decorative xmlns:adec="http://schemas.microsoft.com/office/drawing/2017/decorative" val="0"/>
              </a:ext>
            </a:extLst>
          </p:cNvPr>
          <p:cNvSpPr>
            <a:spLocks noGrp="1"/>
          </p:cNvSpPr>
          <p:nvPr>
            <p:ph type="title"/>
          </p:nvPr>
        </p:nvSpPr>
        <p:spPr>
          <a:xfrm>
            <a:off x="628650" y="-842748"/>
            <a:ext cx="7886700" cy="830343"/>
          </a:xfrm>
        </p:spPr>
        <p:txBody>
          <a:bodyPr>
            <a:normAutofit/>
          </a:bodyPr>
          <a:lstStyle/>
          <a:p>
            <a:pPr algn="ctr"/>
            <a:r>
              <a:rPr lang="en-GB" sz="3500" b="1" dirty="0"/>
              <a:t>What are Useful Microbes? (2/2)</a:t>
            </a:r>
          </a:p>
        </p:txBody>
      </p:sp>
      <p:sp>
        <p:nvSpPr>
          <p:cNvPr id="10" name="Title 1">
            <a:extLst>
              <a:ext uri="{FF2B5EF4-FFF2-40B4-BE49-F238E27FC236}">
                <a16:creationId xmlns:a16="http://schemas.microsoft.com/office/drawing/2014/main" id="{2060DC80-1356-472D-814C-E3637C42381D}"/>
              </a:ext>
            </a:extLst>
          </p:cNvPr>
          <p:cNvSpPr txBox="1">
            <a:spLocks/>
          </p:cNvSpPr>
          <p:nvPr/>
        </p:nvSpPr>
        <p:spPr>
          <a:xfrm>
            <a:off x="628650" y="267220"/>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5" name="Rectangle: Rounded Corners 4">
            <a:extLst>
              <a:ext uri="{FF2B5EF4-FFF2-40B4-BE49-F238E27FC236}">
                <a16:creationId xmlns:a16="http://schemas.microsoft.com/office/drawing/2014/main" id="{8EDF929A-ABBB-42CF-8E47-43695C381BB9}"/>
              </a:ext>
            </a:extLst>
          </p:cNvPr>
          <p:cNvSpPr/>
          <p:nvPr/>
        </p:nvSpPr>
        <p:spPr>
          <a:xfrm>
            <a:off x="558652" y="1482278"/>
            <a:ext cx="8026696" cy="146094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Microbes also produce waste products and it is these waste products that can either be beneficial or harmful to humans. When milk turn sour; this may be seen as a problem to us, industry uses this process (fermentation) in making yoghurt. </a:t>
            </a:r>
          </a:p>
        </p:txBody>
      </p:sp>
      <p:sp>
        <p:nvSpPr>
          <p:cNvPr id="7" name="Rectangle: Rounded Corners 6">
            <a:extLst>
              <a:ext uri="{FF2B5EF4-FFF2-40B4-BE49-F238E27FC236}">
                <a16:creationId xmlns:a16="http://schemas.microsoft.com/office/drawing/2014/main" id="{80D95F8D-044B-419B-8CB2-230FE3188D54}"/>
              </a:ext>
            </a:extLst>
          </p:cNvPr>
          <p:cNvSpPr/>
          <p:nvPr/>
        </p:nvSpPr>
        <p:spPr>
          <a:xfrm>
            <a:off x="558652" y="3158677"/>
            <a:ext cx="8026696" cy="137874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Fermentation is a chemical change/process by which bacteria ‘eat’ sugars and produce acids and gas as waste. We use this process in the food industry to create wine, beer, bread, yoghurt and many more foodstuffs.</a:t>
            </a:r>
          </a:p>
        </p:txBody>
      </p:sp>
      <p:sp>
        <p:nvSpPr>
          <p:cNvPr id="8" name="Rectangle: Rounded Corners 7">
            <a:extLst>
              <a:ext uri="{FF2B5EF4-FFF2-40B4-BE49-F238E27FC236}">
                <a16:creationId xmlns:a16="http://schemas.microsoft.com/office/drawing/2014/main" id="{CE2BC9B5-F6D1-43EB-B82B-D0ABAAE1D93B}"/>
              </a:ext>
            </a:extLst>
          </p:cNvPr>
          <p:cNvSpPr/>
          <p:nvPr/>
        </p:nvSpPr>
        <p:spPr>
          <a:xfrm>
            <a:off x="558652" y="4724296"/>
            <a:ext cx="8026696" cy="115569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a:latin typeface="Arial" panose="020B0604020202020204" pitchFamily="34" charset="0"/>
                <a:cs typeface="Arial" panose="020B0604020202020204" pitchFamily="34" charset="0"/>
              </a:rPr>
              <a:t>When making yoghurt, the bacteria added to milk consume the milk sugars, and through fermentation convert these sugars to lactic acid which causes the milk to thicken into a yoghurt. </a:t>
            </a:r>
            <a:endParaRPr lang="en-GB" sz="2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53EDE57-5C52-46DD-A382-B11E67A216F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766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4884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Yoghurt Experiment</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154D7-354E-4116-B4B4-191B5B755EF8}"/>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800" dirty="0"/>
              <a:t>Yoghurt Experiment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1" name="Picture 10">
            <a:extLst>
              <a:ext uri="{FF2B5EF4-FFF2-40B4-BE49-F238E27FC236}">
                <a16:creationId xmlns:a16="http://schemas.microsoft.com/office/drawing/2014/main" id="{AC90CDE5-6345-447B-A170-8D57BC84B10D}"/>
              </a:ext>
              <a:ext uri="{C183D7F6-B498-43B3-948B-1728B52AA6E4}">
                <adec:decorative xmlns:adec="http://schemas.microsoft.com/office/drawing/2017/decorative" val="1"/>
              </a:ext>
            </a:extLst>
          </p:cNvPr>
          <p:cNvPicPr>
            <a:picLocks noChangeAspect="1"/>
          </p:cNvPicPr>
          <p:nvPr/>
        </p:nvPicPr>
        <p:blipFill rotWithShape="1">
          <a:blip r:embed="rId3"/>
          <a:srcRect t="1" b="41574"/>
          <a:stretch/>
        </p:blipFill>
        <p:spPr>
          <a:xfrm>
            <a:off x="240828" y="923925"/>
            <a:ext cx="8662344" cy="2793598"/>
          </a:xfrm>
          <a:prstGeom prst="rect">
            <a:avLst/>
          </a:prstGeom>
        </p:spPr>
      </p:pic>
      <p:sp>
        <p:nvSpPr>
          <p:cNvPr id="14" name="TextBox 13">
            <a:extLst>
              <a:ext uri="{FF2B5EF4-FFF2-40B4-BE49-F238E27FC236}">
                <a16:creationId xmlns:a16="http://schemas.microsoft.com/office/drawing/2014/main" id="{0A530DDF-08F4-4052-A28C-FE3073215343}"/>
              </a:ext>
            </a:extLst>
          </p:cNvPr>
          <p:cNvSpPr txBox="1"/>
          <p:nvPr/>
        </p:nvSpPr>
        <p:spPr>
          <a:xfrm>
            <a:off x="493369" y="1207145"/>
            <a:ext cx="1646552" cy="1938992"/>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1. Add 2 tbsp of powdered milk to a pint of whole milk</a:t>
            </a:r>
          </a:p>
        </p:txBody>
      </p:sp>
      <p:sp>
        <p:nvSpPr>
          <p:cNvPr id="13" name="TextBox 12">
            <a:extLst>
              <a:ext uri="{FF2B5EF4-FFF2-40B4-BE49-F238E27FC236}">
                <a16:creationId xmlns:a16="http://schemas.microsoft.com/office/drawing/2014/main" id="{64AEBC64-6080-4A45-807E-3849CA488D74}"/>
              </a:ext>
            </a:extLst>
          </p:cNvPr>
          <p:cNvSpPr txBox="1"/>
          <p:nvPr/>
        </p:nvSpPr>
        <p:spPr>
          <a:xfrm>
            <a:off x="2139921" y="1156159"/>
            <a:ext cx="1739686" cy="1015663"/>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2. Stir the mixture while heating</a:t>
            </a:r>
          </a:p>
        </p:txBody>
      </p:sp>
      <p:sp>
        <p:nvSpPr>
          <p:cNvPr id="15" name="TextBox 14">
            <a:extLst>
              <a:ext uri="{FF2B5EF4-FFF2-40B4-BE49-F238E27FC236}">
                <a16:creationId xmlns:a16="http://schemas.microsoft.com/office/drawing/2014/main" id="{D383B4DE-10DE-40E9-8B39-DF24E9459478}"/>
              </a:ext>
            </a:extLst>
          </p:cNvPr>
          <p:cNvSpPr txBox="1"/>
          <p:nvPr/>
        </p:nvSpPr>
        <p:spPr>
          <a:xfrm>
            <a:off x="2139921" y="2377800"/>
            <a:ext cx="1739686" cy="707886"/>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3. Cool mixture down</a:t>
            </a:r>
          </a:p>
        </p:txBody>
      </p:sp>
      <p:sp>
        <p:nvSpPr>
          <p:cNvPr id="16" name="TextBox 15">
            <a:extLst>
              <a:ext uri="{FF2B5EF4-FFF2-40B4-BE49-F238E27FC236}">
                <a16:creationId xmlns:a16="http://schemas.microsoft.com/office/drawing/2014/main" id="{B1D388F6-DE4A-4B34-9257-7BB41542B37A}"/>
              </a:ext>
            </a:extLst>
          </p:cNvPr>
          <p:cNvSpPr txBox="1"/>
          <p:nvPr/>
        </p:nvSpPr>
        <p:spPr>
          <a:xfrm>
            <a:off x="3954017" y="1166201"/>
            <a:ext cx="2711755" cy="1938992"/>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4. Divide mixture into 2 labelled sterile beakers and add live yoghurt to one, and sterile yoghurt to the other</a:t>
            </a:r>
          </a:p>
        </p:txBody>
      </p:sp>
      <p:sp>
        <p:nvSpPr>
          <p:cNvPr id="17" name="TextBox 16">
            <a:extLst>
              <a:ext uri="{FF2B5EF4-FFF2-40B4-BE49-F238E27FC236}">
                <a16:creationId xmlns:a16="http://schemas.microsoft.com/office/drawing/2014/main" id="{B97D1679-6333-46BF-8953-ABFE0D463B27}"/>
              </a:ext>
            </a:extLst>
          </p:cNvPr>
          <p:cNvSpPr txBox="1"/>
          <p:nvPr/>
        </p:nvSpPr>
        <p:spPr>
          <a:xfrm>
            <a:off x="6707605" y="1223551"/>
            <a:ext cx="1561097" cy="707886"/>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5. Heat and stir mixtures</a:t>
            </a:r>
          </a:p>
        </p:txBody>
      </p:sp>
      <p:sp>
        <p:nvSpPr>
          <p:cNvPr id="18" name="TextBox 17">
            <a:extLst>
              <a:ext uri="{FF2B5EF4-FFF2-40B4-BE49-F238E27FC236}">
                <a16:creationId xmlns:a16="http://schemas.microsoft.com/office/drawing/2014/main" id="{67BF7CAD-353E-4ABB-99F0-8F8D922F7A0B}"/>
              </a:ext>
            </a:extLst>
          </p:cNvPr>
          <p:cNvSpPr txBox="1"/>
          <p:nvPr/>
        </p:nvSpPr>
        <p:spPr>
          <a:xfrm>
            <a:off x="6707605" y="2045056"/>
            <a:ext cx="1905783" cy="1015663"/>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6. Cover top of container and wait &gt;9 hours</a:t>
            </a:r>
          </a:p>
        </p:txBody>
      </p:sp>
      <p:pic>
        <p:nvPicPr>
          <p:cNvPr id="12" name="Picture 11" descr="Graphic showing the steps of the yoghurt experiment">
            <a:extLst>
              <a:ext uri="{FF2B5EF4-FFF2-40B4-BE49-F238E27FC236}">
                <a16:creationId xmlns:a16="http://schemas.microsoft.com/office/drawing/2014/main" id="{AFD5D78C-E705-4FD9-A507-2610228212E8}"/>
              </a:ext>
            </a:extLst>
          </p:cNvPr>
          <p:cNvPicPr>
            <a:picLocks noChangeAspect="1"/>
          </p:cNvPicPr>
          <p:nvPr/>
        </p:nvPicPr>
        <p:blipFill rotWithShape="1">
          <a:blip r:embed="rId3"/>
          <a:srcRect t="58404" b="-4914"/>
          <a:stretch/>
        </p:blipFill>
        <p:spPr>
          <a:xfrm>
            <a:off x="1012093" y="3631798"/>
            <a:ext cx="7403613" cy="1833843"/>
          </a:xfrm>
          <a:prstGeom prst="rect">
            <a:avLst/>
          </a:prstGeom>
        </p:spPr>
      </p:pic>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3"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199062" y="-66569"/>
            <a:ext cx="3867152"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494161" y="596213"/>
            <a:ext cx="3867151" cy="727762"/>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What is the process that caused a change in the milk? </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51823" y="1432338"/>
            <a:ext cx="3831060" cy="1111494"/>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What changes occurred as the mixture changed from milk to yoghurt and why did these changes occur?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482881" y="2632928"/>
            <a:ext cx="4017991" cy="727762"/>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Why was it important to keep the mixture warm overnight?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32773" y="3450358"/>
            <a:ext cx="3853616" cy="81051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Why was it important to add some yoghurt to the milk mixture? </a:t>
            </a:r>
          </a:p>
        </p:txBody>
      </p:sp>
      <p:sp>
        <p:nvSpPr>
          <p:cNvPr id="9" name="Speech Bubble: Rectangle 8">
            <a:extLst>
              <a:ext uri="{FF2B5EF4-FFF2-40B4-BE49-F238E27FC236}">
                <a16:creationId xmlns:a16="http://schemas.microsoft.com/office/drawing/2014/main" id="{00FB1D9E-0E39-4F02-BF50-2ABF3930FB86}"/>
              </a:ext>
            </a:extLst>
          </p:cNvPr>
          <p:cNvSpPr/>
          <p:nvPr/>
        </p:nvSpPr>
        <p:spPr>
          <a:xfrm>
            <a:off x="4482880" y="4350542"/>
            <a:ext cx="4017991" cy="830696"/>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What happens when sterile yoghurt is added to the milk, and why? </a:t>
            </a:r>
            <a:endParaRPr lang="en-GB" dirty="0">
              <a:latin typeface="Arial" panose="020B0604020202020204" pitchFamily="34" charset="0"/>
              <a:cs typeface="Arial" panose="020B0604020202020204" pitchFamily="34" charset="0"/>
            </a:endParaRPr>
          </a:p>
        </p:txBody>
      </p:sp>
      <p:sp>
        <p:nvSpPr>
          <p:cNvPr id="10" name="Speech Bubble: Rectangle 9">
            <a:extLst>
              <a:ext uri="{FF2B5EF4-FFF2-40B4-BE49-F238E27FC236}">
                <a16:creationId xmlns:a16="http://schemas.microsoft.com/office/drawing/2014/main" id="{D79065EC-AD15-4E17-A26C-CF7658599037}"/>
              </a:ext>
            </a:extLst>
          </p:cNvPr>
          <p:cNvSpPr/>
          <p:nvPr/>
        </p:nvSpPr>
        <p:spPr>
          <a:xfrm>
            <a:off x="640545" y="5270906"/>
            <a:ext cx="3853616" cy="823661"/>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What happens when the experiment goes wrong? </a:t>
            </a: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P spid="10" grpId="0" animBg="1"/>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1839</TotalTime>
  <Words>1810</Words>
  <Application>Microsoft Office PowerPoint</Application>
  <PresentationFormat>On-screen Show (4:3)</PresentationFormat>
  <Paragraphs>252</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Micro-organisms: Useful Microbes</vt:lpstr>
      <vt:lpstr>Learning Outcomes</vt:lpstr>
      <vt:lpstr>Curriculum Links</vt:lpstr>
      <vt:lpstr>What are Useful Microbes? (1/2)</vt:lpstr>
      <vt:lpstr>What are Useful Microbes? (2/2)</vt:lpstr>
      <vt:lpstr>Main Activity: Yoghurt Experiment </vt:lpstr>
      <vt:lpstr>Yoghurt Experiment Steps</vt:lpstr>
      <vt:lpstr>Discussion</vt:lpstr>
      <vt:lpstr>Discussion Points</vt:lpstr>
      <vt:lpstr>Extension Activities</vt:lpstr>
      <vt:lpstr>How to Make Yoghurt Instructions (1/2)</vt:lpstr>
      <vt:lpstr>How to Make Yoghurt Instructions (2/2)</vt:lpstr>
      <vt:lpstr>Microscopic Yoghurt  Procedure</vt:lpstr>
      <vt:lpstr>Microscopic Yoghurt  Observations</vt:lpstr>
      <vt:lpstr>Yoghurt Experiment Observations 1</vt:lpstr>
      <vt:lpstr>Yoghurt Experiment Observations 2</vt:lpstr>
      <vt:lpstr>Yoghurt Experiment Observations 3</vt:lpstr>
      <vt:lpstr>Yoghurt Experiment Conclusions 1</vt:lpstr>
      <vt:lpstr>Yoghurt Experiment Conclusions 2</vt:lpstr>
      <vt:lpstr>Microscopic Yoghurt - Answers</vt:lpstr>
      <vt:lpstr>Yoghurt Experiment Observations 1 - Answers</vt:lpstr>
      <vt:lpstr>Yoghurt Experiment Observations 2 - Answers</vt:lpstr>
      <vt:lpstr>Yoghurt Experiment Observations 3 - Answers</vt:lpstr>
      <vt:lpstr>Yoghurt Experiment Conclusions 1 - Answers</vt:lpstr>
      <vt:lpstr>Yoghurt Experiment Conclusions 2 - Answers</vt:lpstr>
      <vt:lpstr>Learning Consolidation</vt:lpstr>
      <vt:lpstr>Discussion Question 1</vt:lpstr>
      <vt:lpstr>Discussion Question 2</vt:lpstr>
      <vt:lpstr>Discussion Question 3</vt:lpstr>
      <vt:lpstr>Present Your Posters to the Class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227</cp:revision>
  <dcterms:created xsi:type="dcterms:W3CDTF">2022-02-28T09:25:11Z</dcterms:created>
  <dcterms:modified xsi:type="dcterms:W3CDTF">2022-08-18T14:09:52Z</dcterms:modified>
</cp:coreProperties>
</file>