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0"/>
  </p:notesMasterIdLst>
  <p:sldIdLst>
    <p:sldId id="256" r:id="rId2"/>
    <p:sldId id="257" r:id="rId3"/>
    <p:sldId id="263" r:id="rId4"/>
    <p:sldId id="258" r:id="rId5"/>
    <p:sldId id="483" r:id="rId6"/>
    <p:sldId id="484" r:id="rId7"/>
    <p:sldId id="485" r:id="rId8"/>
    <p:sldId id="267" r:id="rId9"/>
    <p:sldId id="486" r:id="rId10"/>
    <p:sldId id="548" r:id="rId11"/>
    <p:sldId id="490" r:id="rId12"/>
    <p:sldId id="523" r:id="rId13"/>
    <p:sldId id="524" r:id="rId14"/>
    <p:sldId id="525" r:id="rId15"/>
    <p:sldId id="526" r:id="rId16"/>
    <p:sldId id="527" r:id="rId17"/>
    <p:sldId id="528" r:id="rId18"/>
    <p:sldId id="529" r:id="rId19"/>
    <p:sldId id="530" r:id="rId20"/>
    <p:sldId id="531" r:id="rId21"/>
    <p:sldId id="532" r:id="rId22"/>
    <p:sldId id="533" r:id="rId23"/>
    <p:sldId id="534" r:id="rId24"/>
    <p:sldId id="535" r:id="rId25"/>
    <p:sldId id="536" r:id="rId26"/>
    <p:sldId id="537" r:id="rId27"/>
    <p:sldId id="538" r:id="rId28"/>
    <p:sldId id="539" r:id="rId29"/>
    <p:sldId id="540" r:id="rId30"/>
    <p:sldId id="541" r:id="rId31"/>
    <p:sldId id="542" r:id="rId32"/>
    <p:sldId id="543" r:id="rId33"/>
    <p:sldId id="544" r:id="rId34"/>
    <p:sldId id="545" r:id="rId35"/>
    <p:sldId id="546" r:id="rId36"/>
    <p:sldId id="547" r:id="rId37"/>
    <p:sldId id="487" r:id="rId38"/>
    <p:sldId id="283"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B7C0DE"/>
    <a:srgbClr val="302564"/>
    <a:srgbClr val="12B38F"/>
    <a:srgbClr val="8DC641"/>
    <a:srgbClr val="712B8F"/>
    <a:srgbClr val="2862A5"/>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2" autoAdjust="0"/>
  </p:normalViewPr>
  <p:slideViewPr>
    <p:cSldViewPr snapToGrid="0">
      <p:cViewPr varScale="1">
        <p:scale>
          <a:sx n="62" d="100"/>
          <a:sy n="62" d="100"/>
        </p:scale>
        <p:origin x="1424" y="56"/>
      </p:cViewPr>
      <p:guideLst/>
    </p:cSldViewPr>
  </p:slideViewPr>
  <p:outlineViewPr>
    <p:cViewPr>
      <p:scale>
        <a:sx n="33" d="100"/>
        <a:sy n="33" d="100"/>
      </p:scale>
      <p:origin x="0" y="-27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076325" y="2536913"/>
            <a:ext cx="9144000" cy="2387600"/>
          </a:xfrm>
        </p:spPr>
        <p:txBody>
          <a:bodyPr>
            <a:normAutofit/>
          </a:bodyPr>
          <a:lstStyle/>
          <a:p>
            <a:r>
              <a:rPr lang="en-GB" dirty="0"/>
              <a:t>Micro-organisms:</a:t>
            </a:r>
            <a:br>
              <a:rPr lang="en-GB" dirty="0"/>
            </a:br>
            <a:r>
              <a:rPr lang="en-GB" dirty="0"/>
              <a:t>Harmful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076325" y="492451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A2C741F-1321-435E-BF2F-61A42D2AC77F}"/>
              </a:ext>
            </a:extLst>
          </p:cNvPr>
          <p:cNvSpPr>
            <a:spLocks noGrp="1"/>
          </p:cNvSpPr>
          <p:nvPr>
            <p:ph type="title"/>
          </p:nvPr>
        </p:nvSpPr>
        <p:spPr>
          <a:xfrm>
            <a:off x="796415" y="779256"/>
            <a:ext cx="7886700" cy="830343"/>
          </a:xfrm>
        </p:spPr>
        <p:txBody>
          <a:bodyPr>
            <a:normAutofit/>
          </a:bodyPr>
          <a:lstStyle/>
          <a:p>
            <a:pPr algn="ctr"/>
            <a:r>
              <a:rPr lang="en-GB" b="1" dirty="0"/>
              <a:t>Fascinating Fact</a:t>
            </a:r>
          </a:p>
        </p:txBody>
      </p:sp>
      <p:sp>
        <p:nvSpPr>
          <p:cNvPr id="5" name="Rectangle 4">
            <a:extLst>
              <a:ext uri="{FF2B5EF4-FFF2-40B4-BE49-F238E27FC236}">
                <a16:creationId xmlns:a16="http://schemas.microsoft.com/office/drawing/2014/main" id="{6917AF0F-FD86-4A30-A5FA-78A7F686C68F}"/>
              </a:ext>
            </a:extLst>
          </p:cNvPr>
          <p:cNvSpPr/>
          <p:nvPr/>
        </p:nvSpPr>
        <p:spPr>
          <a:xfrm>
            <a:off x="460884" y="2257425"/>
            <a:ext cx="8222231" cy="2343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dirty="0">
                <a:latin typeface="Arial" panose="020B0604020202020204" pitchFamily="34" charset="0"/>
                <a:cs typeface="Arial" panose="020B0604020202020204" pitchFamily="34" charset="0"/>
              </a:rPr>
              <a:t>According to the WHO, the top 10 causes of death in 2019 accounted for 55% of the 55.4 million deaths worldwide. Four out of ten were caused by infectious diseases.</a:t>
            </a:r>
          </a:p>
        </p:txBody>
      </p:sp>
      <p:sp>
        <p:nvSpPr>
          <p:cNvPr id="3" name="Footer Placeholder 2">
            <a:extLst>
              <a:ext uri="{FF2B5EF4-FFF2-40B4-BE49-F238E27FC236}">
                <a16:creationId xmlns:a16="http://schemas.microsoft.com/office/drawing/2014/main" id="{13114E2F-F504-492E-8AA7-2AC87A0CF18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59659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630561D-A0B6-44F0-940F-0AD3146CB021}"/>
              </a:ext>
            </a:extLst>
          </p:cNvPr>
          <p:cNvSpPr txBox="1">
            <a:spLocks noGrp="1"/>
          </p:cNvSpPr>
          <p:nvPr>
            <p:ph type="title" idx="4294967295"/>
          </p:nvPr>
        </p:nvSpPr>
        <p:spPr>
          <a:xfrm>
            <a:off x="628650" y="-84121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a:t>
            </a:r>
            <a:r>
              <a:rPr kumimoji="0" lang="en-GB" sz="3000" b="1" i="0" u="none" strike="noStrike" kern="1200" cap="none" spc="0" normalizeH="0" noProof="0" dirty="0">
                <a:ln>
                  <a:noFill/>
                </a:ln>
                <a:solidFill>
                  <a:schemeClr val="tx1"/>
                </a:solidFill>
                <a:effectLst/>
                <a:uLnTx/>
                <a:uFillTx/>
                <a:latin typeface="Arial" panose="020B0604020202020204" pitchFamily="34" charset="0"/>
                <a:ea typeface="+mj-ea"/>
                <a:cs typeface="Arial" panose="020B0604020202020204" pitchFamily="34" charset="0"/>
              </a:rPr>
              <a:t> (MRSA)</a:t>
            </a:r>
            <a:endPar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0" name="Title 1">
            <a:extLst>
              <a:ext uri="{FF2B5EF4-FFF2-40B4-BE49-F238E27FC236}">
                <a16:creationId xmlns:a16="http://schemas.microsoft.com/office/drawing/2014/main" id="{C1E54D6E-A948-44AC-9417-A09AEBB46EB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3" name="TextBox 12">
            <a:extLst>
              <a:ext uri="{FF2B5EF4-FFF2-40B4-BE49-F238E27FC236}">
                <a16:creationId xmlns:a16="http://schemas.microsoft.com/office/drawing/2014/main" id="{2EB5B5AA-062D-4E97-BFE7-D179F801F911}"/>
              </a:ext>
            </a:extLst>
          </p:cNvPr>
          <p:cNvSpPr txBox="1"/>
          <p:nvPr/>
        </p:nvSpPr>
        <p:spPr>
          <a:xfrm>
            <a:off x="964275" y="1330289"/>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Methicillin Resistant </a:t>
            </a:r>
            <a:r>
              <a:rPr lang="en-GB" sz="1800" b="1" i="1" dirty="0">
                <a:solidFill>
                  <a:schemeClr val="bg2">
                    <a:lumMod val="10000"/>
                  </a:schemeClr>
                </a:solidFill>
                <a:latin typeface="Arial" panose="020B0604020202020204" pitchFamily="34" charset="0"/>
                <a:cs typeface="Arial" panose="020B0604020202020204" pitchFamily="34" charset="0"/>
              </a:rPr>
              <a:t>Staphylococcus aureus </a:t>
            </a:r>
            <a:r>
              <a:rPr lang="en-GB" sz="1800" b="1" dirty="0">
                <a:solidFill>
                  <a:schemeClr val="bg2">
                    <a:lumMod val="10000"/>
                  </a:schemeClr>
                </a:solidFill>
                <a:latin typeface="Arial" panose="020B0604020202020204" pitchFamily="34" charset="0"/>
                <a:cs typeface="Arial" panose="020B0604020202020204" pitchFamily="34" charset="0"/>
              </a:rPr>
              <a:t>(MRSA)</a:t>
            </a:r>
          </a:p>
        </p:txBody>
      </p:sp>
      <p:graphicFrame>
        <p:nvGraphicFramePr>
          <p:cNvPr id="11" name="Table 7" descr="Methicillin Resistant Staphylococcus aureus (MRSA)&#10;">
            <a:extLst>
              <a:ext uri="{FF2B5EF4-FFF2-40B4-BE49-F238E27FC236}">
                <a16:creationId xmlns:a16="http://schemas.microsoft.com/office/drawing/2014/main" id="{443EB90C-0D47-43EA-9F3B-C486069D3FAC}"/>
              </a:ext>
            </a:extLst>
          </p:cNvPr>
          <p:cNvGraphicFramePr>
            <a:graphicFrameLocks noGrp="1"/>
          </p:cNvGraphicFramePr>
          <p:nvPr>
            <p:extLst>
              <p:ext uri="{D42A27DB-BD31-4B8C-83A1-F6EECF244321}">
                <p14:modId xmlns:p14="http://schemas.microsoft.com/office/powerpoint/2010/main" val="1183721167"/>
              </p:ext>
            </p:extLst>
          </p:nvPr>
        </p:nvGraphicFramePr>
        <p:xfrm>
          <a:off x="964275" y="1699621"/>
          <a:ext cx="7185280" cy="4368403"/>
        </p:xfrm>
        <a:graphic>
          <a:graphicData uri="http://schemas.openxmlformats.org/drawingml/2006/table">
            <a:tbl>
              <a:tblPr firstRow="1" bandRow="1"/>
              <a:tblGrid>
                <a:gridCol w="1739974">
                  <a:extLst>
                    <a:ext uri="{9D8B030D-6E8A-4147-A177-3AD203B41FA5}">
                      <a16:colId xmlns:a16="http://schemas.microsoft.com/office/drawing/2014/main" val="2248629582"/>
                    </a:ext>
                  </a:extLst>
                </a:gridCol>
                <a:gridCol w="5445306">
                  <a:extLst>
                    <a:ext uri="{9D8B030D-6E8A-4147-A177-3AD203B41FA5}">
                      <a16:colId xmlns:a16="http://schemas.microsoft.com/office/drawing/2014/main" val="761776255"/>
                    </a:ext>
                  </a:extLst>
                </a:gridCol>
              </a:tblGrid>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Staphylococcus aureus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5389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Asymptomatic in healthy individuals. Can cause skin infections, infect surgical wounds, the bloodstream, the lungs, or the urinary tract in previously ill patients.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Swab and antibiotic sensitivity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High – if not given the correct 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Regular hand 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8135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Resistant to many antibiotics. While some antibiotics still work, MRSA is constantly adapting.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4555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reported 1961, increasing problem globally.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8604B85-28FB-4DDF-9981-8F5EA85B175A}"/>
              </a:ext>
              <a:ext uri="{C183D7F6-B498-43B3-948B-1728B52AA6E4}">
                <adec:decorative xmlns:adec="http://schemas.microsoft.com/office/drawing/2017/decorative" val="1"/>
              </a:ext>
            </a:extLst>
          </p:cNvPr>
          <p:cNvSpPr/>
          <p:nvPr/>
        </p:nvSpPr>
        <p:spPr>
          <a:xfrm>
            <a:off x="7910235" y="920118"/>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DE3E2385-F95F-4BDE-BAF2-DF1C01AE2EA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58985" y="943496"/>
            <a:ext cx="579416" cy="523798"/>
          </a:xfrm>
          <a:prstGeom prst="rect">
            <a:avLst/>
          </a:prstGeom>
        </p:spPr>
      </p:pic>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B4158118-8BA2-4DD6-8F5F-03DB6CD2E4DF}"/>
              </a:ext>
              <a:ext uri="{C183D7F6-B498-43B3-948B-1728B52AA6E4}">
                <adec:decorative xmlns:adec="http://schemas.microsoft.com/office/drawing/2017/decorative" val="0"/>
              </a:ext>
            </a:extLst>
          </p:cNvPr>
          <p:cNvSpPr>
            <a:spLocks noGrp="1"/>
          </p:cNvSpPr>
          <p:nvPr>
            <p:ph type="title"/>
          </p:nvPr>
        </p:nvSpPr>
        <p:spPr>
          <a:xfrm>
            <a:off x="628650" y="-831488"/>
            <a:ext cx="7886700" cy="830343"/>
          </a:xfrm>
        </p:spPr>
        <p:txBody>
          <a:bodyPr>
            <a:normAutofit/>
          </a:bodyPr>
          <a:lstStyle/>
          <a:p>
            <a:pPr algn="ctr"/>
            <a:r>
              <a:rPr lang="en-GB" sz="3000" b="1" dirty="0"/>
              <a:t>Disease Match Information (Measles)</a:t>
            </a:r>
          </a:p>
        </p:txBody>
      </p:sp>
      <p:sp>
        <p:nvSpPr>
          <p:cNvPr id="13" name="Title 1">
            <a:extLst>
              <a:ext uri="{FF2B5EF4-FFF2-40B4-BE49-F238E27FC236}">
                <a16:creationId xmlns:a16="http://schemas.microsoft.com/office/drawing/2014/main" id="{A75F86E6-BFFB-47DF-BA49-C97E93EA20A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4" name="TextBox 13">
            <a:extLst>
              <a:ext uri="{FF2B5EF4-FFF2-40B4-BE49-F238E27FC236}">
                <a16:creationId xmlns:a16="http://schemas.microsoft.com/office/drawing/2014/main" id="{CD63FB40-9A33-43B4-9AC6-0CEC1240185F}"/>
              </a:ext>
            </a:extLst>
          </p:cNvPr>
          <p:cNvSpPr txBox="1"/>
          <p:nvPr/>
        </p:nvSpPr>
        <p:spPr>
          <a:xfrm>
            <a:off x="909133" y="1153639"/>
            <a:ext cx="729189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Measles</a:t>
            </a:r>
          </a:p>
        </p:txBody>
      </p:sp>
      <p:graphicFrame>
        <p:nvGraphicFramePr>
          <p:cNvPr id="9" name="Table 7" descr="Measles&#10;">
            <a:extLst>
              <a:ext uri="{FF2B5EF4-FFF2-40B4-BE49-F238E27FC236}">
                <a16:creationId xmlns:a16="http://schemas.microsoft.com/office/drawing/2014/main" id="{55C72301-03FC-4539-BC94-AADE0DA041B5}"/>
              </a:ext>
            </a:extLst>
          </p:cNvPr>
          <p:cNvGraphicFramePr>
            <a:graphicFrameLocks noGrp="1"/>
          </p:cNvGraphicFramePr>
          <p:nvPr>
            <p:extLst>
              <p:ext uri="{D42A27DB-BD31-4B8C-83A1-F6EECF244321}">
                <p14:modId xmlns:p14="http://schemas.microsoft.com/office/powerpoint/2010/main" val="2287994544"/>
              </p:ext>
            </p:extLst>
          </p:nvPr>
        </p:nvGraphicFramePr>
        <p:xfrm>
          <a:off x="909133" y="1534166"/>
          <a:ext cx="7291891" cy="4584920"/>
        </p:xfrm>
        <a:graphic>
          <a:graphicData uri="http://schemas.openxmlformats.org/drawingml/2006/table">
            <a:tbl>
              <a:tblPr firstRow="1" bandRow="1"/>
              <a:tblGrid>
                <a:gridCol w="1778320">
                  <a:extLst>
                    <a:ext uri="{9D8B030D-6E8A-4147-A177-3AD203B41FA5}">
                      <a16:colId xmlns:a16="http://schemas.microsoft.com/office/drawing/2014/main" val="2248629582"/>
                    </a:ext>
                  </a:extLst>
                </a:gridCol>
                <a:gridCol w="5513571">
                  <a:extLst>
                    <a:ext uri="{9D8B030D-6E8A-4147-A177-3AD203B41FA5}">
                      <a16:colId xmlns:a16="http://schemas.microsoft.com/office/drawing/2014/main" val="761776255"/>
                    </a:ext>
                  </a:extLst>
                </a:gridCol>
              </a:tblGrid>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Virus: </a:t>
                      </a:r>
                      <a:r>
                        <a:rPr lang="en-GB" sz="16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5747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5747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Low, but can be high in lower income countries, where treatment can be hard to access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8045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Contagious. Droplets from coughs and sneezes, skin contact or contact with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 via 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842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03448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Virus first reported 1911, has decreased dramatically in high and middle income </a:t>
                      </a:r>
                    </a:p>
                    <a:p>
                      <a:r>
                        <a:rPr lang="en-GB" sz="1600" b="0" dirty="0">
                          <a:solidFill>
                            <a:schemeClr val="bg2">
                              <a:lumMod val="10000"/>
                            </a:schemeClr>
                          </a:solidFill>
                          <a:latin typeface="Arial" panose="020B0604020202020204" pitchFamily="34" charset="0"/>
                          <a:cs typeface="Arial" panose="020B0604020202020204" pitchFamily="34" charset="0"/>
                        </a:rPr>
                        <a:t>countries in recent years although small epidemics do occur. Still a pandemic problem for low income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C8CA47FD-1589-4F29-9C3F-0A5504A8CBAD}"/>
              </a:ext>
              <a:ext uri="{C183D7F6-B498-43B3-948B-1728B52AA6E4}">
                <adec:decorative xmlns:adec="http://schemas.microsoft.com/office/drawing/2017/decorative" val="1"/>
              </a:ext>
            </a:extLst>
          </p:cNvPr>
          <p:cNvSpPr/>
          <p:nvPr/>
        </p:nvSpPr>
        <p:spPr>
          <a:xfrm>
            <a:off x="7837316" y="87303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3FF68053-09B7-45B0-90CF-64176552953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73216" y="896417"/>
            <a:ext cx="579416" cy="523798"/>
          </a:xfrm>
          <a:prstGeom prst="rect">
            <a:avLst/>
          </a:prstGeom>
        </p:spPr>
      </p:pic>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F722EF18-48A5-4265-A5C3-F1A1D8BC3688}"/>
              </a:ext>
            </a:extLst>
          </p:cNvPr>
          <p:cNvSpPr>
            <a:spLocks noGrp="1"/>
          </p:cNvSpPr>
          <p:nvPr>
            <p:ph type="title"/>
          </p:nvPr>
        </p:nvSpPr>
        <p:spPr>
          <a:xfrm>
            <a:off x="628650" y="-841214"/>
            <a:ext cx="7886700" cy="830343"/>
          </a:xfrm>
        </p:spPr>
        <p:txBody>
          <a:bodyPr>
            <a:normAutofit/>
          </a:bodyPr>
          <a:lstStyle/>
          <a:p>
            <a:pPr algn="ctr"/>
            <a:r>
              <a:rPr lang="en-GB" sz="3000" b="1" dirty="0"/>
              <a:t>Disease Match Information (Flu)</a:t>
            </a:r>
          </a:p>
        </p:txBody>
      </p:sp>
      <p:sp>
        <p:nvSpPr>
          <p:cNvPr id="12" name="Title 1">
            <a:extLst>
              <a:ext uri="{FF2B5EF4-FFF2-40B4-BE49-F238E27FC236}">
                <a16:creationId xmlns:a16="http://schemas.microsoft.com/office/drawing/2014/main" id="{D6EC4C40-624A-4D96-9119-A77611FDAD3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A564A275-BA99-4D0C-AA81-5E3B5B216ECF}"/>
              </a:ext>
            </a:extLst>
          </p:cNvPr>
          <p:cNvSpPr txBox="1"/>
          <p:nvPr/>
        </p:nvSpPr>
        <p:spPr>
          <a:xfrm>
            <a:off x="939544" y="1269022"/>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Flu</a:t>
            </a:r>
          </a:p>
        </p:txBody>
      </p:sp>
      <p:graphicFrame>
        <p:nvGraphicFramePr>
          <p:cNvPr id="9" name="Table 7" descr="Flu&#10;">
            <a:extLst>
              <a:ext uri="{FF2B5EF4-FFF2-40B4-BE49-F238E27FC236}">
                <a16:creationId xmlns:a16="http://schemas.microsoft.com/office/drawing/2014/main" id="{2772F250-CA10-4863-BDCE-CF14ADF83740}"/>
              </a:ext>
            </a:extLst>
          </p:cNvPr>
          <p:cNvGraphicFramePr>
            <a:graphicFrameLocks noGrp="1"/>
          </p:cNvGraphicFramePr>
          <p:nvPr>
            <p:extLst>
              <p:ext uri="{D42A27DB-BD31-4B8C-83A1-F6EECF244321}">
                <p14:modId xmlns:p14="http://schemas.microsoft.com/office/powerpoint/2010/main" val="1264932977"/>
              </p:ext>
            </p:extLst>
          </p:nvPr>
        </p:nvGraphicFramePr>
        <p:xfrm>
          <a:off x="939544" y="1625673"/>
          <a:ext cx="7194806" cy="4526918"/>
        </p:xfrm>
        <a:graphic>
          <a:graphicData uri="http://schemas.openxmlformats.org/drawingml/2006/table">
            <a:tbl>
              <a:tblPr firstRow="1" bandRow="1"/>
              <a:tblGrid>
                <a:gridCol w="1654531">
                  <a:extLst>
                    <a:ext uri="{9D8B030D-6E8A-4147-A177-3AD203B41FA5}">
                      <a16:colId xmlns:a16="http://schemas.microsoft.com/office/drawing/2014/main" val="2248629582"/>
                    </a:ext>
                  </a:extLst>
                </a:gridCol>
                <a:gridCol w="5540275">
                  <a:extLst>
                    <a:ext uri="{9D8B030D-6E8A-4147-A177-3AD203B41FA5}">
                      <a16:colId xmlns:a16="http://schemas.microsoft.com/office/drawing/2014/main" val="761776255"/>
                    </a:ext>
                  </a:extLst>
                </a:gridCol>
              </a:tblGrid>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Virus: </a:t>
                      </a:r>
                      <a:r>
                        <a:rPr lang="en-GB" sz="16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66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Medium but higher in the very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Highly contagious. Inhalation of viruses on airborne particles.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66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Vaccination against current strains.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Bed rest and fluid intake. Antivirals in the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324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Present for centuries, epidemics occur at regular intervals.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F495C192-539E-44CE-93A5-A0192A446515}"/>
              </a:ext>
              <a:ext uri="{C183D7F6-B498-43B3-948B-1728B52AA6E4}">
                <adec:decorative xmlns:adec="http://schemas.microsoft.com/office/drawing/2017/decorative" val="1"/>
              </a:ext>
            </a:extLst>
          </p:cNvPr>
          <p:cNvSpPr/>
          <p:nvPr/>
        </p:nvSpPr>
        <p:spPr>
          <a:xfrm>
            <a:off x="7908762" y="8131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7E20CDCF-882E-4A6D-9177-78C97629266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41919" y="847334"/>
            <a:ext cx="579416" cy="523798"/>
          </a:xfrm>
          <a:prstGeom prst="rect">
            <a:avLst/>
          </a:prstGeom>
        </p:spPr>
      </p:pic>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5E7BD1D-25AF-4A41-A6E5-7F7D9C126407}"/>
              </a:ext>
              <a:ext uri="{C183D7F6-B498-43B3-948B-1728B52AA6E4}">
                <adec:decorative xmlns:adec="http://schemas.microsoft.com/office/drawing/2017/decorative" val="0"/>
              </a:ext>
            </a:extLst>
          </p:cNvPr>
          <p:cNvSpPr txBox="1">
            <a:spLocks noGrp="1"/>
          </p:cNvSpPr>
          <p:nvPr>
            <p:ph type="title" idx="4294967295"/>
          </p:nvPr>
        </p:nvSpPr>
        <p:spPr>
          <a:xfrm>
            <a:off x="628650" y="-850941"/>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(Thrush)</a:t>
            </a:r>
          </a:p>
        </p:txBody>
      </p:sp>
      <p:sp>
        <p:nvSpPr>
          <p:cNvPr id="14" name="Title 1">
            <a:extLst>
              <a:ext uri="{FF2B5EF4-FFF2-40B4-BE49-F238E27FC236}">
                <a16:creationId xmlns:a16="http://schemas.microsoft.com/office/drawing/2014/main" id="{866FBC5A-940F-4D92-961B-893601B70550}"/>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33F721BB-0F41-4E78-AD8C-C6DCCABC3E95}"/>
              </a:ext>
            </a:extLst>
          </p:cNvPr>
          <p:cNvSpPr txBox="1"/>
          <p:nvPr/>
        </p:nvSpPr>
        <p:spPr>
          <a:xfrm>
            <a:off x="927488" y="1150501"/>
            <a:ext cx="719937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Thrush</a:t>
            </a:r>
          </a:p>
        </p:txBody>
      </p:sp>
      <p:graphicFrame>
        <p:nvGraphicFramePr>
          <p:cNvPr id="9" name="Table 8" descr="Thrush&#10;">
            <a:extLst>
              <a:ext uri="{FF2B5EF4-FFF2-40B4-BE49-F238E27FC236}">
                <a16:creationId xmlns:a16="http://schemas.microsoft.com/office/drawing/2014/main" id="{6E2EB5BB-A2C6-4D10-8728-ADD57B6CED92}"/>
              </a:ext>
            </a:extLst>
          </p:cNvPr>
          <p:cNvGraphicFramePr>
            <a:graphicFrameLocks noGrp="1"/>
          </p:cNvGraphicFramePr>
          <p:nvPr>
            <p:extLst>
              <p:ext uri="{D42A27DB-BD31-4B8C-83A1-F6EECF244321}">
                <p14:modId xmlns:p14="http://schemas.microsoft.com/office/powerpoint/2010/main" val="3297482680"/>
              </p:ext>
            </p:extLst>
          </p:nvPr>
        </p:nvGraphicFramePr>
        <p:xfrm>
          <a:off x="937762" y="1534165"/>
          <a:ext cx="7272788" cy="4649320"/>
        </p:xfrm>
        <a:graphic>
          <a:graphicData uri="http://schemas.openxmlformats.org/drawingml/2006/table">
            <a:tbl>
              <a:tblPr firstRow="1" bandRow="1"/>
              <a:tblGrid>
                <a:gridCol w="1757064">
                  <a:extLst>
                    <a:ext uri="{9D8B030D-6E8A-4147-A177-3AD203B41FA5}">
                      <a16:colId xmlns:a16="http://schemas.microsoft.com/office/drawing/2014/main" val="2248629582"/>
                    </a:ext>
                  </a:extLst>
                </a:gridCol>
                <a:gridCol w="5515724">
                  <a:extLst>
                    <a:ext uri="{9D8B030D-6E8A-4147-A177-3AD203B41FA5}">
                      <a16:colId xmlns:a16="http://schemas.microsoft.com/office/drawing/2014/main" val="761776255"/>
                    </a:ext>
                  </a:extLst>
                </a:gridCol>
              </a:tblGrid>
              <a:tr h="5358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16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7615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 burning, soreness and white coating of the mouth or irritation of the vagina with a whitish discharge.</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5358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Swab, microscopic examination and culturing.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3280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None.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566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Person to person contact but is a normal part of the flora of the gut.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98718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 are caused by overgrowth of this fungus due to antibiotics killing off the normal protective bacteria.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2809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566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Almost 75% of all women have had this infection at least once.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D1D0014A-50D1-45E0-9229-0055E020FD8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44B9B281-E11D-4E38-849E-059B17FA137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7A58E238-0ABE-4924-8826-A5A35B854F2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F8368733-8F9B-4219-A2E1-B89329F8A5F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08366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596F513-3159-48AE-A8A2-87A39B0955B1}"/>
              </a:ext>
              <a:ext uri="{C183D7F6-B498-43B3-948B-1728B52AA6E4}">
                <adec:decorative xmlns:adec="http://schemas.microsoft.com/office/drawing/2017/decorative" val="0"/>
              </a:ext>
            </a:extLst>
          </p:cNvPr>
          <p:cNvSpPr txBox="1">
            <a:spLocks noGrp="1"/>
          </p:cNvSpPr>
          <p:nvPr>
            <p:ph type="title" idx="4294967295"/>
          </p:nvPr>
        </p:nvSpPr>
        <p:spPr>
          <a:xfrm>
            <a:off x="628650" y="-889848"/>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(Chlamydia)</a:t>
            </a:r>
          </a:p>
        </p:txBody>
      </p:sp>
      <p:sp>
        <p:nvSpPr>
          <p:cNvPr id="14" name="Title 1">
            <a:extLst>
              <a:ext uri="{FF2B5EF4-FFF2-40B4-BE49-F238E27FC236}">
                <a16:creationId xmlns:a16="http://schemas.microsoft.com/office/drawing/2014/main" id="{9E257D35-A2D3-4908-9CBE-F19A2FB7D50D}"/>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B529B623-FFEA-4158-A5BE-ABD85C6902B6}"/>
              </a:ext>
            </a:extLst>
          </p:cNvPr>
          <p:cNvSpPr txBox="1"/>
          <p:nvPr/>
        </p:nvSpPr>
        <p:spPr>
          <a:xfrm>
            <a:off x="957504" y="1215503"/>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Chlamydia</a:t>
            </a:r>
          </a:p>
        </p:txBody>
      </p:sp>
      <p:graphicFrame>
        <p:nvGraphicFramePr>
          <p:cNvPr id="9" name="Table 7">
            <a:extLst>
              <a:ext uri="{FF2B5EF4-FFF2-40B4-BE49-F238E27FC236}">
                <a16:creationId xmlns:a16="http://schemas.microsoft.com/office/drawing/2014/main" id="{7138F335-26C4-4A04-984D-76DAE1051EA8}"/>
              </a:ext>
            </a:extLst>
          </p:cNvPr>
          <p:cNvGraphicFramePr>
            <a:graphicFrameLocks noGrp="1"/>
          </p:cNvGraphicFramePr>
          <p:nvPr>
            <p:extLst>
              <p:ext uri="{D42A27DB-BD31-4B8C-83A1-F6EECF244321}">
                <p14:modId xmlns:p14="http://schemas.microsoft.com/office/powerpoint/2010/main" val="1264424273"/>
              </p:ext>
            </p:extLst>
          </p:nvPr>
        </p:nvGraphicFramePr>
        <p:xfrm>
          <a:off x="964274" y="1591838"/>
          <a:ext cx="7185282" cy="4553851"/>
        </p:xfrm>
        <a:graphic>
          <a:graphicData uri="http://schemas.openxmlformats.org/drawingml/2006/table">
            <a:tbl>
              <a:tblPr firstRow="1" bandRow="1"/>
              <a:tblGrid>
                <a:gridCol w="1752320">
                  <a:extLst>
                    <a:ext uri="{9D8B030D-6E8A-4147-A177-3AD203B41FA5}">
                      <a16:colId xmlns:a16="http://schemas.microsoft.com/office/drawing/2014/main" val="2248629582"/>
                    </a:ext>
                  </a:extLst>
                </a:gridCol>
                <a:gridCol w="5432962">
                  <a:extLst>
                    <a:ext uri="{9D8B030D-6E8A-4147-A177-3AD203B41FA5}">
                      <a16:colId xmlns:a16="http://schemas.microsoft.com/office/drawing/2014/main" val="761776255"/>
                    </a:ext>
                  </a:extLst>
                </a:gridCol>
              </a:tblGrid>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0256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Swollen testicles and 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Swab or urine sample for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Rare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5543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through 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4009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4009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5914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discovered in 1907. Global problem which is on the increase.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8DD07F15-4CA9-4245-9CEA-E0038BC2667B}"/>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E0E8302D-EEAC-48B8-B3D2-CF3BBDC6B23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5E8AA95E-E027-42E9-A87B-8F8277739F8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43EABB87-49E6-4DDC-8A21-F471FC3F43F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62677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BFC5887-0376-4CB7-B51D-198DBA51B03C}"/>
              </a:ext>
              <a:ext uri="{C183D7F6-B498-43B3-948B-1728B52AA6E4}">
                <adec:decorative xmlns:adec="http://schemas.microsoft.com/office/drawing/2017/decorative" val="0"/>
              </a:ext>
            </a:extLst>
          </p:cNvPr>
          <p:cNvSpPr txBox="1">
            <a:spLocks noGrp="1"/>
          </p:cNvSpPr>
          <p:nvPr>
            <p:ph type="title" idx="4294967295"/>
          </p:nvPr>
        </p:nvSpPr>
        <p:spPr>
          <a:xfrm>
            <a:off x="628650" y="-860673"/>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(Meningitis)</a:t>
            </a:r>
          </a:p>
        </p:txBody>
      </p:sp>
      <p:sp>
        <p:nvSpPr>
          <p:cNvPr id="14" name="Title 1">
            <a:extLst>
              <a:ext uri="{FF2B5EF4-FFF2-40B4-BE49-F238E27FC236}">
                <a16:creationId xmlns:a16="http://schemas.microsoft.com/office/drawing/2014/main" id="{C132CE92-4AF9-4197-8FD9-D0F366C7349C}"/>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41C02AE3-3D1D-4D59-9B53-A810A86CD679}"/>
              </a:ext>
            </a:extLst>
          </p:cNvPr>
          <p:cNvSpPr txBox="1"/>
          <p:nvPr/>
        </p:nvSpPr>
        <p:spPr>
          <a:xfrm>
            <a:off x="919744" y="1257563"/>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Bacterial Meningitis</a:t>
            </a:r>
          </a:p>
        </p:txBody>
      </p:sp>
      <p:graphicFrame>
        <p:nvGraphicFramePr>
          <p:cNvPr id="9" name="Table 7" descr="Bacterial Meningitis&#10;">
            <a:extLst>
              <a:ext uri="{FF2B5EF4-FFF2-40B4-BE49-F238E27FC236}">
                <a16:creationId xmlns:a16="http://schemas.microsoft.com/office/drawing/2014/main" id="{4545229A-D5B2-429E-9161-36B0BC2951BB}"/>
              </a:ext>
            </a:extLst>
          </p:cNvPr>
          <p:cNvGraphicFramePr>
            <a:graphicFrameLocks noGrp="1"/>
          </p:cNvGraphicFramePr>
          <p:nvPr>
            <p:extLst>
              <p:ext uri="{D42A27DB-BD31-4B8C-83A1-F6EECF244321}">
                <p14:modId xmlns:p14="http://schemas.microsoft.com/office/powerpoint/2010/main" val="2811719202"/>
              </p:ext>
            </p:extLst>
          </p:nvPr>
        </p:nvGraphicFramePr>
        <p:xfrm>
          <a:off x="930018" y="1636908"/>
          <a:ext cx="7232907" cy="4524642"/>
        </p:xfrm>
        <a:graphic>
          <a:graphicData uri="http://schemas.openxmlformats.org/drawingml/2006/table">
            <a:tbl>
              <a:tblPr firstRow="1" bandRow="1"/>
              <a:tblGrid>
                <a:gridCol w="1600371">
                  <a:extLst>
                    <a:ext uri="{9D8B030D-6E8A-4147-A177-3AD203B41FA5}">
                      <a16:colId xmlns:a16="http://schemas.microsoft.com/office/drawing/2014/main" val="2248629582"/>
                    </a:ext>
                  </a:extLst>
                </a:gridCol>
                <a:gridCol w="5632536">
                  <a:extLst>
                    <a:ext uri="{9D8B030D-6E8A-4147-A177-3AD203B41FA5}">
                      <a16:colId xmlns:a16="http://schemas.microsoft.com/office/drawing/2014/main" val="761776255"/>
                    </a:ext>
                  </a:extLst>
                </a:gridCol>
              </a:tblGrid>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6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Neisseria meningitidis</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Headache, neck stiffness, high fever, irritability, delirium, 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Spinal fluid sample and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Medium – higher risk in the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Contagious, through saliva and inhalation of droplets.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Vaccination against many strains, avoid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Penicillin, oxygen and fluids.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First identified as a bacteria in 1887. Regular epidemics in low income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BD76334F-C8BA-4FFD-9C4F-91529ED1D23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15F54A2-3154-4097-A16C-F5BD2958D7B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B86C2668-3786-445F-8451-EF25387B04C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1679967-05F2-412E-B015-B5DE75E3F60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07391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69BFB5-AC17-4F89-BE29-0840B431FE1D}"/>
              </a:ext>
              <a:ext uri="{C183D7F6-B498-43B3-948B-1728B52AA6E4}">
                <adec:decorative xmlns:adec="http://schemas.microsoft.com/office/drawing/2017/decorative" val="0"/>
              </a:ext>
            </a:extLst>
          </p:cNvPr>
          <p:cNvSpPr txBox="1">
            <a:spLocks noGrp="1"/>
          </p:cNvSpPr>
          <p:nvPr>
            <p:ph type="title" idx="4294967295"/>
          </p:nvPr>
        </p:nvSpPr>
        <p:spPr>
          <a:xfrm>
            <a:off x="628650" y="-860670"/>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a:t>
            </a:r>
            <a:r>
              <a:rPr kumimoji="0" lang="en-GB" sz="3000" b="1" i="0" u="none" strike="noStrike" kern="1200" cap="none" spc="0" normalizeH="0" noProof="0" dirty="0">
                <a:ln>
                  <a:noFill/>
                </a:ln>
                <a:solidFill>
                  <a:schemeClr val="tx1"/>
                </a:solidFill>
                <a:effectLst/>
                <a:uLnTx/>
                <a:uFillTx/>
                <a:latin typeface="Arial" panose="020B0604020202020204" pitchFamily="34" charset="0"/>
                <a:ea typeface="+mj-ea"/>
                <a:cs typeface="Arial" panose="020B0604020202020204" pitchFamily="34" charset="0"/>
              </a:rPr>
              <a:t>HIV)</a:t>
            </a:r>
            <a:endPar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15" name="Title 1">
            <a:extLst>
              <a:ext uri="{FF2B5EF4-FFF2-40B4-BE49-F238E27FC236}">
                <a16:creationId xmlns:a16="http://schemas.microsoft.com/office/drawing/2014/main" id="{31CA4C56-2FCC-4741-90F5-7BCF566B75C5}"/>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1" name="TextBox 10">
            <a:extLst>
              <a:ext uri="{FF2B5EF4-FFF2-40B4-BE49-F238E27FC236}">
                <a16:creationId xmlns:a16="http://schemas.microsoft.com/office/drawing/2014/main" id="{B752EAC9-1F86-450A-AD27-D0C3B95CABE2}"/>
              </a:ext>
            </a:extLst>
          </p:cNvPr>
          <p:cNvSpPr txBox="1"/>
          <p:nvPr/>
        </p:nvSpPr>
        <p:spPr>
          <a:xfrm>
            <a:off x="923179" y="1330289"/>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HIV/AIDS</a:t>
            </a:r>
          </a:p>
        </p:txBody>
      </p:sp>
      <p:graphicFrame>
        <p:nvGraphicFramePr>
          <p:cNvPr id="9" name="Table 8" descr="HIV/AIDS&#10;">
            <a:extLst>
              <a:ext uri="{FF2B5EF4-FFF2-40B4-BE49-F238E27FC236}">
                <a16:creationId xmlns:a16="http://schemas.microsoft.com/office/drawing/2014/main" id="{C38892C6-951D-4934-AD58-5EA39D911991}"/>
              </a:ext>
            </a:extLst>
          </p:cNvPr>
          <p:cNvGraphicFramePr>
            <a:graphicFrameLocks noGrp="1"/>
          </p:cNvGraphicFramePr>
          <p:nvPr>
            <p:extLst>
              <p:ext uri="{D42A27DB-BD31-4B8C-83A1-F6EECF244321}">
                <p14:modId xmlns:p14="http://schemas.microsoft.com/office/powerpoint/2010/main" val="3012758719"/>
              </p:ext>
            </p:extLst>
          </p:nvPr>
        </p:nvGraphicFramePr>
        <p:xfrm>
          <a:off x="937575" y="1700302"/>
          <a:ext cx="7268850" cy="4511977"/>
        </p:xfrm>
        <a:graphic>
          <a:graphicData uri="http://schemas.openxmlformats.org/drawingml/2006/table">
            <a:tbl>
              <a:tblPr firstRow="1" bandRow="1"/>
              <a:tblGrid>
                <a:gridCol w="1772700">
                  <a:extLst>
                    <a:ext uri="{9D8B030D-6E8A-4147-A177-3AD203B41FA5}">
                      <a16:colId xmlns:a16="http://schemas.microsoft.com/office/drawing/2014/main" val="2038789021"/>
                    </a:ext>
                  </a:extLst>
                </a:gridCol>
                <a:gridCol w="5496150">
                  <a:extLst>
                    <a:ext uri="{9D8B030D-6E8A-4147-A177-3AD203B41FA5}">
                      <a16:colId xmlns:a16="http://schemas.microsoft.com/office/drawing/2014/main" val="1487529450"/>
                    </a:ext>
                  </a:extLst>
                </a:gridCol>
              </a:tblGrid>
              <a:tr h="63017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Human immunodeficiency virus (HIV).</a:t>
                      </a:r>
                      <a:endParaRPr lang="en-GB" sz="16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0646650"/>
                  </a:ext>
                </a:extLst>
              </a:tr>
              <a:tr h="3649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Failing immune system, pneumonia, 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57979"/>
                  </a:ext>
                </a:extLst>
              </a:tr>
              <a:tr h="3649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5232052"/>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Medium – high in countries where access to HIV testing and anti-HIV drugs is limited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912765"/>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Highly contagious. Sexual contact, blood to blood contact, sharing of needles, mother to new born 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3529307"/>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Always wear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7163396"/>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There is no cure although anti-HIV drugs can prolong life expectancy.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77631922"/>
                  </a:ext>
                </a:extLst>
              </a:tr>
              <a:tr h="6303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600" b="0" dirty="0">
                          <a:solidFill>
                            <a:schemeClr val="bg2">
                              <a:lumMod val="10000"/>
                            </a:schemeClr>
                          </a:solidFill>
                          <a:latin typeface="Arial" panose="020B0604020202020204" pitchFamily="34" charset="0"/>
                          <a:cs typeface="Arial" panose="020B0604020202020204" pitchFamily="34" charset="0"/>
                        </a:rPr>
                        <a:t>First identified in 1983. Currently a global epidemic.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6764287"/>
                  </a:ext>
                </a:extLst>
              </a:tr>
            </a:tbl>
          </a:graphicData>
        </a:graphic>
      </p:graphicFrame>
      <p:sp>
        <p:nvSpPr>
          <p:cNvPr id="12" name="Rectangle: Rounded Corners 11">
            <a:extLst>
              <a:ext uri="{FF2B5EF4-FFF2-40B4-BE49-F238E27FC236}">
                <a16:creationId xmlns:a16="http://schemas.microsoft.com/office/drawing/2014/main" id="{6C45CD13-AF84-4415-B158-87B9F0EEAE60}"/>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A9FB9894-29CC-4F01-81C7-1C1423E4E003}"/>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A2B09C2F-B996-43AC-A83A-F20CB42F144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DFF805F4-682D-4299-888A-30D1E5A7F5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83395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D853BDF-3C68-4232-916F-723FB065C97E}"/>
              </a:ext>
              <a:ext uri="{C183D7F6-B498-43B3-948B-1728B52AA6E4}">
                <adec:decorative xmlns:adec="http://schemas.microsoft.com/office/drawing/2017/decorative" val="0"/>
              </a:ext>
            </a:extLst>
          </p:cNvPr>
          <p:cNvSpPr txBox="1">
            <a:spLocks noGrp="1"/>
          </p:cNvSpPr>
          <p:nvPr>
            <p:ph type="title" idx="4294967295"/>
          </p:nvPr>
        </p:nvSpPr>
        <p:spPr>
          <a:xfrm>
            <a:off x="628650" y="-85093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(Glandular Fever)</a:t>
            </a:r>
          </a:p>
        </p:txBody>
      </p:sp>
      <p:sp>
        <p:nvSpPr>
          <p:cNvPr id="14" name="Title 1">
            <a:extLst>
              <a:ext uri="{FF2B5EF4-FFF2-40B4-BE49-F238E27FC236}">
                <a16:creationId xmlns:a16="http://schemas.microsoft.com/office/drawing/2014/main" id="{155ADBE6-A97F-4E10-B30C-CC4802F91045}"/>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5AD6D552-26A1-4F7E-8EF2-D599F5C47148}"/>
              </a:ext>
            </a:extLst>
          </p:cNvPr>
          <p:cNvSpPr txBox="1"/>
          <p:nvPr/>
        </p:nvSpPr>
        <p:spPr>
          <a:xfrm>
            <a:off x="900695" y="1277849"/>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Glandular Fever (Kissing Disease)</a:t>
            </a:r>
          </a:p>
        </p:txBody>
      </p:sp>
      <p:graphicFrame>
        <p:nvGraphicFramePr>
          <p:cNvPr id="9" name="Table 7" descr="Glandular fever (Kissing Disease)&#10;">
            <a:extLst>
              <a:ext uri="{FF2B5EF4-FFF2-40B4-BE49-F238E27FC236}">
                <a16:creationId xmlns:a16="http://schemas.microsoft.com/office/drawing/2014/main" id="{722906BA-F3E2-4EB4-9D58-8E7E10324444}"/>
              </a:ext>
            </a:extLst>
          </p:cNvPr>
          <p:cNvGraphicFramePr>
            <a:graphicFrameLocks noGrp="1"/>
          </p:cNvGraphicFramePr>
          <p:nvPr>
            <p:extLst>
              <p:ext uri="{D42A27DB-BD31-4B8C-83A1-F6EECF244321}">
                <p14:modId xmlns:p14="http://schemas.microsoft.com/office/powerpoint/2010/main" val="2547719694"/>
              </p:ext>
            </p:extLst>
          </p:nvPr>
        </p:nvGraphicFramePr>
        <p:xfrm>
          <a:off x="910969" y="1657455"/>
          <a:ext cx="7256986" cy="4524643"/>
        </p:xfrm>
        <a:graphic>
          <a:graphicData uri="http://schemas.openxmlformats.org/drawingml/2006/table">
            <a:tbl>
              <a:tblPr firstRow="1" bandRow="1"/>
              <a:tblGrid>
                <a:gridCol w="1795670">
                  <a:extLst>
                    <a:ext uri="{9D8B030D-6E8A-4147-A177-3AD203B41FA5}">
                      <a16:colId xmlns:a16="http://schemas.microsoft.com/office/drawing/2014/main" val="2248629582"/>
                    </a:ext>
                  </a:extLst>
                </a:gridCol>
                <a:gridCol w="5461316">
                  <a:extLst>
                    <a:ext uri="{9D8B030D-6E8A-4147-A177-3AD203B41FA5}">
                      <a16:colId xmlns:a16="http://schemas.microsoft.com/office/drawing/2014/main" val="761776255"/>
                    </a:ext>
                  </a:extLst>
                </a:gridCol>
              </a:tblGrid>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Epstein Barr</a:t>
                      </a:r>
                      <a:endParaRPr lang="en-GB" sz="17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Sore throats, swollen lymph glands, extreme 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Not very contagious. Direct contact such as kissing and sharing drinks.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659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Avoid direct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3211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 paracetamol can be used to relieve the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1644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described in 1889, 95% population have had the infection, however, only 35% develop symptoms. Occasional isolated outbreaks.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317B722A-592E-4094-900B-05129FE107E5}"/>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06C4C5A4-7819-46E1-8CFF-A11D3E61A1F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43CCADB3-29BB-438A-A356-1868CC92BF4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52ED0AE-3C2E-4EFF-ACF8-B9916DD9850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4845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DCB4875-A08D-4905-9A20-FCD680A3A9B9}"/>
              </a:ext>
              <a:ext uri="{C183D7F6-B498-43B3-948B-1728B52AA6E4}">
                <adec:decorative xmlns:adec="http://schemas.microsoft.com/office/drawing/2017/decorative" val="0"/>
              </a:ext>
            </a:extLst>
          </p:cNvPr>
          <p:cNvSpPr txBox="1">
            <a:spLocks noGrp="1"/>
          </p:cNvSpPr>
          <p:nvPr>
            <p:ph type="title" idx="4294967295"/>
          </p:nvPr>
        </p:nvSpPr>
        <p:spPr>
          <a:xfrm>
            <a:off x="628650" y="-86066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(Chickenpox)</a:t>
            </a:r>
          </a:p>
        </p:txBody>
      </p:sp>
      <p:sp>
        <p:nvSpPr>
          <p:cNvPr id="14" name="Title 1">
            <a:extLst>
              <a:ext uri="{FF2B5EF4-FFF2-40B4-BE49-F238E27FC236}">
                <a16:creationId xmlns:a16="http://schemas.microsoft.com/office/drawing/2014/main" id="{D8DBF4A3-2B42-4050-9A03-1C2B9254E31A}"/>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514C8791-08BE-4104-8B54-F26727B1DF10}"/>
              </a:ext>
            </a:extLst>
          </p:cNvPr>
          <p:cNvSpPr txBox="1"/>
          <p:nvPr/>
        </p:nvSpPr>
        <p:spPr>
          <a:xfrm>
            <a:off x="908166" y="1178960"/>
            <a:ext cx="7185280" cy="369332"/>
          </a:xfrm>
          <a:prstGeom prst="rect">
            <a:avLst/>
          </a:prstGeom>
          <a:solidFill>
            <a:srgbClr val="B7C0DE"/>
          </a:solidFill>
          <a:ln>
            <a:solidFill>
              <a:srgbClr val="000000"/>
            </a:solidFill>
          </a:ln>
        </p:spPr>
        <p:txBody>
          <a:bodyPr wrap="square">
            <a:spAutoFit/>
          </a:bodyPr>
          <a:lstStyle/>
          <a:p>
            <a:r>
              <a:rPr lang="en-GB" sz="1800" b="1" dirty="0">
                <a:solidFill>
                  <a:schemeClr val="bg2">
                    <a:lumMod val="10000"/>
                  </a:schemeClr>
                </a:solidFill>
                <a:latin typeface="Arial" panose="020B0604020202020204" pitchFamily="34" charset="0"/>
                <a:cs typeface="Arial" panose="020B0604020202020204" pitchFamily="34" charset="0"/>
              </a:rPr>
              <a:t>Chickenpox</a:t>
            </a:r>
          </a:p>
        </p:txBody>
      </p:sp>
      <p:graphicFrame>
        <p:nvGraphicFramePr>
          <p:cNvPr id="9" name="Table 8" descr="Chickenpox">
            <a:extLst>
              <a:ext uri="{FF2B5EF4-FFF2-40B4-BE49-F238E27FC236}">
                <a16:creationId xmlns:a16="http://schemas.microsoft.com/office/drawing/2014/main" id="{BC3A0616-EB87-4767-B8B1-D6692606E723}"/>
              </a:ext>
            </a:extLst>
          </p:cNvPr>
          <p:cNvGraphicFramePr>
            <a:graphicFrameLocks noGrp="1"/>
          </p:cNvGraphicFramePr>
          <p:nvPr>
            <p:extLst>
              <p:ext uri="{D42A27DB-BD31-4B8C-83A1-F6EECF244321}">
                <p14:modId xmlns:p14="http://schemas.microsoft.com/office/powerpoint/2010/main" val="498561675"/>
              </p:ext>
            </p:extLst>
          </p:nvPr>
        </p:nvGraphicFramePr>
        <p:xfrm>
          <a:off x="908166" y="1552265"/>
          <a:ext cx="7245234" cy="4646613"/>
        </p:xfrm>
        <a:graphic>
          <a:graphicData uri="http://schemas.openxmlformats.org/drawingml/2006/table">
            <a:tbl>
              <a:tblPr firstRow="1" bandRow="1"/>
              <a:tblGrid>
                <a:gridCol w="1845560">
                  <a:extLst>
                    <a:ext uri="{9D8B030D-6E8A-4147-A177-3AD203B41FA5}">
                      <a16:colId xmlns:a16="http://schemas.microsoft.com/office/drawing/2014/main" val="2248629582"/>
                    </a:ext>
                  </a:extLst>
                </a:gridCol>
                <a:gridCol w="5399674">
                  <a:extLst>
                    <a:ext uri="{9D8B030D-6E8A-4147-A177-3AD203B41FA5}">
                      <a16:colId xmlns:a16="http://schemas.microsoft.com/office/drawing/2014/main" val="761776255"/>
                    </a:ext>
                  </a:extLst>
                </a:gridCol>
              </a:tblGrid>
              <a:tr h="6134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Varicella-zoster</a:t>
                      </a:r>
                      <a:endParaRPr lang="en-GB" sz="17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Blistering rash on the body and head.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87411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Highly contagious. Direct skin contact or inhalation of droplets from sneezing and coughing.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5271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 by vaccine.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134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 antivirals in some adult cases.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13481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identified in 1865. Decreased in countries where vaccination programmes have been implemented. No change elsewhere.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sp>
        <p:nvSpPr>
          <p:cNvPr id="11" name="Rectangle: Rounded Corners 10">
            <a:extLst>
              <a:ext uri="{FF2B5EF4-FFF2-40B4-BE49-F238E27FC236}">
                <a16:creationId xmlns:a16="http://schemas.microsoft.com/office/drawing/2014/main" id="{5FB3CB1A-15BF-4E17-900C-BC523AC4B17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1F580027-3286-4219-B94B-7F3D423D4A3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3729E1A9-D4C7-4DC0-9845-14EFE5EE477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B4DF1959-10BD-47BF-BABC-82CF13FEEF9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82370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457325"/>
            <a:ext cx="8637019" cy="4899026"/>
          </a:xfrm>
        </p:spPr>
        <p:txBody>
          <a:bodyPr>
            <a:noAutofit/>
          </a:bodyPr>
          <a:lstStyle/>
          <a:p>
            <a:pPr marL="0" lvl="0" indent="0" algn="just">
              <a:lnSpc>
                <a:spcPct val="120000"/>
              </a:lnSpc>
              <a:buNone/>
            </a:pPr>
            <a:r>
              <a:rPr lang="en-GB" sz="2100" b="1" dirty="0"/>
              <a:t>All students will: </a:t>
            </a:r>
          </a:p>
          <a:p>
            <a:pPr marL="0" lvl="0" indent="0" algn="just">
              <a:lnSpc>
                <a:spcPct val="120000"/>
              </a:lnSpc>
              <a:buNone/>
            </a:pPr>
            <a:r>
              <a:rPr lang="en-GB" sz="2100" dirty="0"/>
              <a:t>• Understand that sometimes microbes can make us ill and cause infection.</a:t>
            </a:r>
          </a:p>
          <a:p>
            <a:pPr marL="0" lvl="0" indent="0" algn="just">
              <a:lnSpc>
                <a:spcPct val="120000"/>
              </a:lnSpc>
              <a:buNone/>
            </a:pPr>
            <a:r>
              <a:rPr lang="en-GB" sz="2100" dirty="0"/>
              <a:t>• Understand that harmful microbes can pass from person to person. </a:t>
            </a:r>
          </a:p>
          <a:p>
            <a:pPr marL="0" lvl="0" indent="0" algn="just">
              <a:lnSpc>
                <a:spcPct val="120000"/>
              </a:lnSpc>
              <a:buNone/>
            </a:pPr>
            <a:r>
              <a:rPr lang="en-GB" sz="2100" dirty="0"/>
              <a:t>•  Understand that different infections cause different symptoms. </a:t>
            </a:r>
          </a:p>
          <a:p>
            <a:pPr marL="0" lvl="0" indent="0" algn="just">
              <a:lnSpc>
                <a:spcPct val="120000"/>
              </a:lnSpc>
              <a:buNone/>
            </a:pPr>
            <a:r>
              <a:rPr lang="en-GB" sz="2100" dirty="0"/>
              <a:t>• Understand how global travel has influenced the spread of disease. </a:t>
            </a:r>
            <a:endParaRPr lang="en-GB" sz="2100" b="1" dirty="0"/>
          </a:p>
          <a:p>
            <a:pPr marL="0" lvl="0" indent="0" algn="just">
              <a:lnSpc>
                <a:spcPct val="120000"/>
              </a:lnSpc>
              <a:buNone/>
            </a:pPr>
            <a:r>
              <a:rPr lang="en-GB" sz="2100" b="1" dirty="0"/>
              <a:t>Most students will: </a:t>
            </a:r>
          </a:p>
          <a:p>
            <a:pPr marL="0" lvl="0" indent="0" algn="just">
              <a:lnSpc>
                <a:spcPct val="120000"/>
              </a:lnSpc>
              <a:buNone/>
            </a:pPr>
            <a:r>
              <a:rPr lang="en-GB" sz="2100" dirty="0"/>
              <a:t>• Understand how individuals, groups, and organisations work together when responding to infectious diseases outbreaks.</a:t>
            </a:r>
          </a:p>
          <a:p>
            <a:pPr marL="0" lvl="0" indent="0" algn="just">
              <a:lnSpc>
                <a:spcPct val="120000"/>
              </a:lnSpc>
              <a:buNone/>
            </a:pPr>
            <a:endParaRPr lang="en-GB" sz="21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9CCDF62-2E97-4781-8B82-63EF497B0925}"/>
              </a:ext>
              <a:ext uri="{C183D7F6-B498-43B3-948B-1728B52AA6E4}">
                <adec:decorative xmlns:adec="http://schemas.microsoft.com/office/drawing/2017/decorative" val="0"/>
              </a:ext>
            </a:extLst>
          </p:cNvPr>
          <p:cNvSpPr txBox="1">
            <a:spLocks noGrp="1"/>
          </p:cNvSpPr>
          <p:nvPr>
            <p:ph type="title" idx="4294967295"/>
          </p:nvPr>
        </p:nvSpPr>
        <p:spPr>
          <a:xfrm>
            <a:off x="628650" y="-86066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Measles</a:t>
            </a:r>
          </a:p>
        </p:txBody>
      </p:sp>
      <p:sp>
        <p:nvSpPr>
          <p:cNvPr id="14" name="Title 1">
            <a:extLst>
              <a:ext uri="{FF2B5EF4-FFF2-40B4-BE49-F238E27FC236}">
                <a16:creationId xmlns:a16="http://schemas.microsoft.com/office/drawing/2014/main" id="{EA2600A4-535D-4EB0-956F-483D1C594FC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2AC60331-4BF5-49FD-96BD-6C05A47090B7}"/>
              </a:ext>
            </a:extLst>
          </p:cNvPr>
          <p:cNvSpPr txBox="1"/>
          <p:nvPr/>
        </p:nvSpPr>
        <p:spPr>
          <a:xfrm>
            <a:off x="919745" y="1277462"/>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Measles</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Measles">
            <a:extLst>
              <a:ext uri="{FF2B5EF4-FFF2-40B4-BE49-F238E27FC236}">
                <a16:creationId xmlns:a16="http://schemas.microsoft.com/office/drawing/2014/main" id="{9B74B79F-E1E5-43F6-8F30-3F669E8FBD96}"/>
              </a:ext>
            </a:extLst>
          </p:cNvPr>
          <p:cNvGraphicFramePr>
            <a:graphicFrameLocks noGrp="1"/>
          </p:cNvGraphicFramePr>
          <p:nvPr>
            <p:extLst>
              <p:ext uri="{D42A27DB-BD31-4B8C-83A1-F6EECF244321}">
                <p14:modId xmlns:p14="http://schemas.microsoft.com/office/powerpoint/2010/main" val="534768892"/>
              </p:ext>
            </p:extLst>
          </p:nvPr>
        </p:nvGraphicFramePr>
        <p:xfrm>
          <a:off x="930019" y="1678006"/>
          <a:ext cx="7213856" cy="4481662"/>
        </p:xfrm>
        <a:graphic>
          <a:graphicData uri="http://schemas.openxmlformats.org/drawingml/2006/table">
            <a:tbl>
              <a:tblPr firstRow="1" bandRow="1"/>
              <a:tblGrid>
                <a:gridCol w="1759288">
                  <a:extLst>
                    <a:ext uri="{9D8B030D-6E8A-4147-A177-3AD203B41FA5}">
                      <a16:colId xmlns:a16="http://schemas.microsoft.com/office/drawing/2014/main" val="2248629582"/>
                    </a:ext>
                  </a:extLst>
                </a:gridCol>
                <a:gridCol w="5454568">
                  <a:extLst>
                    <a:ext uri="{9D8B030D-6E8A-4147-A177-3AD203B41FA5}">
                      <a16:colId xmlns:a16="http://schemas.microsoft.com/office/drawing/2014/main" val="761776255"/>
                    </a:ext>
                  </a:extLst>
                </a:gridCol>
              </a:tblGrid>
              <a:tr h="4660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 </a:t>
                      </a:r>
                      <a:r>
                        <a:rPr lang="en-GB" sz="20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18315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5416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2000" b="0" dirty="0">
                          <a:solidFill>
                            <a:schemeClr val="bg2">
                              <a:lumMod val="10000"/>
                            </a:schemeClr>
                          </a:solidFill>
                          <a:latin typeface="Arial" panose="020B0604020202020204" pitchFamily="34" charset="0"/>
                          <a:cs typeface="Arial" panose="020B0604020202020204" pitchFamily="34" charset="0"/>
                        </a:rPr>
                        <a:t>Skin contact.</a:t>
                      </a:r>
                    </a:p>
                    <a:p>
                      <a:r>
                        <a:rPr lang="en-GB" sz="20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824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Vaccination.</a:t>
                      </a:r>
                    </a:p>
                    <a:p>
                      <a:r>
                        <a:rPr lang="en-GB" sz="2000" b="0" dirty="0">
                          <a:solidFill>
                            <a:schemeClr val="bg2">
                              <a:lumMod val="10000"/>
                            </a:schemeClr>
                          </a:solidFill>
                          <a:latin typeface="Arial" panose="020B0604020202020204" pitchFamily="34" charset="0"/>
                          <a:cs typeface="Arial" panose="020B0604020202020204" pitchFamily="34" charset="0"/>
                        </a:rPr>
                        <a:t>Handwashing.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660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14FE89D3-14C5-4FBE-ADCF-11A0BCDA269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7B80B622-D8F4-4498-9C8B-8E6EE7BAE5AF}"/>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D25207BE-0221-4382-B153-FAB41CB8A70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7F933395-D5BD-4E2C-8953-3D2A7260D9E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95748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1EE6D7D-CC8F-475D-A040-53DE0120DE46}"/>
              </a:ext>
              <a:ext uri="{C183D7F6-B498-43B3-948B-1728B52AA6E4}">
                <adec:decorative xmlns:adec="http://schemas.microsoft.com/office/drawing/2017/decorative" val="0"/>
              </a:ext>
            </a:extLst>
          </p:cNvPr>
          <p:cNvSpPr txBox="1">
            <a:spLocks noGrp="1"/>
          </p:cNvSpPr>
          <p:nvPr>
            <p:ph type="title" idx="4294967295"/>
          </p:nvPr>
        </p:nvSpPr>
        <p:spPr>
          <a:xfrm>
            <a:off x="628650" y="-86067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Flu</a:t>
            </a:r>
          </a:p>
        </p:txBody>
      </p:sp>
      <p:sp>
        <p:nvSpPr>
          <p:cNvPr id="14" name="Title 1">
            <a:extLst>
              <a:ext uri="{FF2B5EF4-FFF2-40B4-BE49-F238E27FC236}">
                <a16:creationId xmlns:a16="http://schemas.microsoft.com/office/drawing/2014/main" id="{3AD11291-F6C6-4CDF-AB4E-6D2107AB8A3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1E95D2F1-B342-41AB-9113-8A2CA39539BC}"/>
              </a:ext>
            </a:extLst>
          </p:cNvPr>
          <p:cNvSpPr txBox="1"/>
          <p:nvPr/>
        </p:nvSpPr>
        <p:spPr>
          <a:xfrm>
            <a:off x="898640" y="1247951"/>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Flu</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Flu&#10;">
            <a:extLst>
              <a:ext uri="{FF2B5EF4-FFF2-40B4-BE49-F238E27FC236}">
                <a16:creationId xmlns:a16="http://schemas.microsoft.com/office/drawing/2014/main" id="{5D68AEDA-EECF-4007-A024-C81BCC40A34B}"/>
              </a:ext>
            </a:extLst>
          </p:cNvPr>
          <p:cNvGraphicFramePr>
            <a:graphicFrameLocks noGrp="1"/>
          </p:cNvGraphicFramePr>
          <p:nvPr>
            <p:extLst>
              <p:ext uri="{D42A27DB-BD31-4B8C-83A1-F6EECF244321}">
                <p14:modId xmlns:p14="http://schemas.microsoft.com/office/powerpoint/2010/main" val="568531698"/>
              </p:ext>
            </p:extLst>
          </p:nvPr>
        </p:nvGraphicFramePr>
        <p:xfrm>
          <a:off x="898640" y="1652906"/>
          <a:ext cx="7302385" cy="4472497"/>
        </p:xfrm>
        <a:graphic>
          <a:graphicData uri="http://schemas.openxmlformats.org/drawingml/2006/table">
            <a:tbl>
              <a:tblPr firstRow="1" bandRow="1"/>
              <a:tblGrid>
                <a:gridCol w="1780879">
                  <a:extLst>
                    <a:ext uri="{9D8B030D-6E8A-4147-A177-3AD203B41FA5}">
                      <a16:colId xmlns:a16="http://schemas.microsoft.com/office/drawing/2014/main" val="2248629582"/>
                    </a:ext>
                  </a:extLst>
                </a:gridCol>
                <a:gridCol w="5521506">
                  <a:extLst>
                    <a:ext uri="{9D8B030D-6E8A-4147-A177-3AD203B41FA5}">
                      <a16:colId xmlns:a16="http://schemas.microsoft.com/office/drawing/2014/main" val="761776255"/>
                    </a:ext>
                  </a:extLst>
                </a:gridCol>
              </a:tblGrid>
              <a:tr h="43068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 </a:t>
                      </a:r>
                      <a:r>
                        <a:rPr lang="en-GB" sz="20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0932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4245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2000" b="0" dirty="0">
                          <a:solidFill>
                            <a:schemeClr val="bg2">
                              <a:lumMod val="10000"/>
                            </a:schemeClr>
                          </a:solidFill>
                          <a:latin typeface="Arial" panose="020B0604020202020204" pitchFamily="34" charset="0"/>
                          <a:cs typeface="Arial" panose="020B0604020202020204" pitchFamily="34" charset="0"/>
                        </a:rPr>
                        <a:t>Breathing in virus in the air.</a:t>
                      </a:r>
                    </a:p>
                    <a:p>
                      <a:r>
                        <a:rPr lang="en-GB" sz="20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7619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Vaccination against current strains.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7619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Bed rest and fluid intake.</a:t>
                      </a:r>
                    </a:p>
                    <a:p>
                      <a:r>
                        <a:rPr lang="en-GB" sz="2000" b="0" dirty="0">
                          <a:solidFill>
                            <a:schemeClr val="bg2">
                              <a:lumMod val="10000"/>
                            </a:schemeClr>
                          </a:solidFill>
                          <a:latin typeface="Arial" panose="020B0604020202020204" pitchFamily="34" charset="0"/>
                          <a:cs typeface="Arial" panose="020B0604020202020204" pitchFamily="34" charset="0"/>
                        </a:rPr>
                        <a:t>Antivirals in the elderly.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42EE908B-F38E-4D2F-A551-A5C9B008B49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FDBE1DC8-06BD-4D21-A3FF-005AB191349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1D10E329-5D98-4E41-8994-B2958E47B7D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DDD99901-5756-4699-8197-51FB999F082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47285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B152514-EC97-4E24-9A18-83ADC374A75E}"/>
              </a:ext>
              <a:ext uri="{C183D7F6-B498-43B3-948B-1728B52AA6E4}">
                <adec:decorative xmlns:adec="http://schemas.microsoft.com/office/drawing/2017/decorative" val="0"/>
              </a:ext>
            </a:extLst>
          </p:cNvPr>
          <p:cNvSpPr txBox="1">
            <a:spLocks noGrp="1"/>
          </p:cNvSpPr>
          <p:nvPr>
            <p:ph type="title" idx="4294967295"/>
          </p:nvPr>
        </p:nvSpPr>
        <p:spPr>
          <a:xfrm>
            <a:off x="628650" y="-880123"/>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Thrush</a:t>
            </a:r>
          </a:p>
        </p:txBody>
      </p:sp>
      <p:sp>
        <p:nvSpPr>
          <p:cNvPr id="14" name="Title 1">
            <a:extLst>
              <a:ext uri="{FF2B5EF4-FFF2-40B4-BE49-F238E27FC236}">
                <a16:creationId xmlns:a16="http://schemas.microsoft.com/office/drawing/2014/main" id="{BD866517-4DF8-48DF-B379-E1090D2917AA}"/>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1DBB9A59-19B1-4A0B-924B-94F01CA4641E}"/>
              </a:ext>
            </a:extLst>
          </p:cNvPr>
          <p:cNvSpPr txBox="1"/>
          <p:nvPr/>
        </p:nvSpPr>
        <p:spPr>
          <a:xfrm>
            <a:off x="926682" y="1185768"/>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Thrush</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Thrush&#10;">
            <a:extLst>
              <a:ext uri="{FF2B5EF4-FFF2-40B4-BE49-F238E27FC236}">
                <a16:creationId xmlns:a16="http://schemas.microsoft.com/office/drawing/2014/main" id="{31CE43BE-2CA3-400A-BA27-C4E83214BE75}"/>
              </a:ext>
            </a:extLst>
          </p:cNvPr>
          <p:cNvGraphicFramePr>
            <a:graphicFrameLocks noGrp="1"/>
          </p:cNvGraphicFramePr>
          <p:nvPr>
            <p:extLst>
              <p:ext uri="{D42A27DB-BD31-4B8C-83A1-F6EECF244321}">
                <p14:modId xmlns:p14="http://schemas.microsoft.com/office/powerpoint/2010/main" val="2254673473"/>
              </p:ext>
            </p:extLst>
          </p:nvPr>
        </p:nvGraphicFramePr>
        <p:xfrm>
          <a:off x="936739" y="1585537"/>
          <a:ext cx="7235711" cy="4577021"/>
        </p:xfrm>
        <a:graphic>
          <a:graphicData uri="http://schemas.openxmlformats.org/drawingml/2006/table">
            <a:tbl>
              <a:tblPr firstRow="1" bandRow="1"/>
              <a:tblGrid>
                <a:gridCol w="1764618">
                  <a:extLst>
                    <a:ext uri="{9D8B030D-6E8A-4147-A177-3AD203B41FA5}">
                      <a16:colId xmlns:a16="http://schemas.microsoft.com/office/drawing/2014/main" val="2248629582"/>
                    </a:ext>
                  </a:extLst>
                </a:gridCol>
                <a:gridCol w="5471093">
                  <a:extLst>
                    <a:ext uri="{9D8B030D-6E8A-4147-A177-3AD203B41FA5}">
                      <a16:colId xmlns:a16="http://schemas.microsoft.com/office/drawing/2014/main" val="761776255"/>
                    </a:ext>
                  </a:extLst>
                </a:gridCol>
              </a:tblGrid>
              <a:tr h="38138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20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84826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a:t>
                      </a:r>
                    </a:p>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Burning.</a:t>
                      </a:r>
                    </a:p>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Soreness.</a:t>
                      </a:r>
                    </a:p>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White coating of the mouth or irritation of the vagina with a whitish discharge.</a:t>
                      </a:r>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67476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Person to person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12615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The fungus that causes symptoms can grow better when our natural bacteria are killed off.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8138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4A9E845C-DD49-4921-A23A-974B52CD99F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33216A1B-1115-4D97-8842-5FC8F2CA9E4E}"/>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89E2FC06-B523-4887-8763-3A8E48FEAB1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8FA20FE2-D765-4816-A1D6-D9D8D6FD08E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2659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55DD106-3BF7-442E-A9A0-A3A8D6242D26}"/>
              </a:ext>
              <a:ext uri="{C183D7F6-B498-43B3-948B-1728B52AA6E4}">
                <adec:decorative xmlns:adec="http://schemas.microsoft.com/office/drawing/2017/decorative" val="0"/>
              </a:ext>
            </a:extLst>
          </p:cNvPr>
          <p:cNvSpPr txBox="1">
            <a:spLocks noGrp="1"/>
          </p:cNvSpPr>
          <p:nvPr>
            <p:ph type="title" idx="4294967295"/>
          </p:nvPr>
        </p:nvSpPr>
        <p:spPr>
          <a:xfrm>
            <a:off x="628650" y="-889850"/>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Chlamydia</a:t>
            </a:r>
          </a:p>
        </p:txBody>
      </p:sp>
      <p:sp>
        <p:nvSpPr>
          <p:cNvPr id="14" name="Title 1">
            <a:extLst>
              <a:ext uri="{FF2B5EF4-FFF2-40B4-BE49-F238E27FC236}">
                <a16:creationId xmlns:a16="http://schemas.microsoft.com/office/drawing/2014/main" id="{2EF81413-20AB-4B52-9A4F-1A6EE573A05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0" name="TextBox 9">
            <a:extLst>
              <a:ext uri="{FF2B5EF4-FFF2-40B4-BE49-F238E27FC236}">
                <a16:creationId xmlns:a16="http://schemas.microsoft.com/office/drawing/2014/main" id="{35C92397-DFFA-46D1-BFE6-18BAF56B5B31}"/>
              </a:ext>
            </a:extLst>
          </p:cNvPr>
          <p:cNvSpPr txBox="1"/>
          <p:nvPr/>
        </p:nvSpPr>
        <p:spPr>
          <a:xfrm>
            <a:off x="898640" y="1278773"/>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Chlamydia</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9" name="Table 7" descr="Chlamydia&#10;">
            <a:extLst>
              <a:ext uri="{FF2B5EF4-FFF2-40B4-BE49-F238E27FC236}">
                <a16:creationId xmlns:a16="http://schemas.microsoft.com/office/drawing/2014/main" id="{19D5A5B6-E959-40B4-B9FC-9EE2155FF5ED}"/>
              </a:ext>
            </a:extLst>
          </p:cNvPr>
          <p:cNvGraphicFramePr>
            <a:graphicFrameLocks noGrp="1"/>
          </p:cNvGraphicFramePr>
          <p:nvPr>
            <p:extLst>
              <p:ext uri="{D42A27DB-BD31-4B8C-83A1-F6EECF244321}">
                <p14:modId xmlns:p14="http://schemas.microsoft.com/office/powerpoint/2010/main" val="3196535056"/>
              </p:ext>
            </p:extLst>
          </p:nvPr>
        </p:nvGraphicFramePr>
        <p:xfrm>
          <a:off x="910969" y="1688278"/>
          <a:ext cx="7271006" cy="4461023"/>
        </p:xfrm>
        <a:graphic>
          <a:graphicData uri="http://schemas.openxmlformats.org/drawingml/2006/table">
            <a:tbl>
              <a:tblPr firstRow="1" bandRow="1"/>
              <a:tblGrid>
                <a:gridCol w="1773226">
                  <a:extLst>
                    <a:ext uri="{9D8B030D-6E8A-4147-A177-3AD203B41FA5}">
                      <a16:colId xmlns:a16="http://schemas.microsoft.com/office/drawing/2014/main" val="2248629582"/>
                    </a:ext>
                  </a:extLst>
                </a:gridCol>
                <a:gridCol w="5497780">
                  <a:extLst>
                    <a:ext uri="{9D8B030D-6E8A-4147-A177-3AD203B41FA5}">
                      <a16:colId xmlns:a16="http://schemas.microsoft.com/office/drawing/2014/main" val="761776255"/>
                    </a:ext>
                  </a:extLst>
                </a:gridCol>
              </a:tblGrid>
              <a:tr h="42958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20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20818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a:t>
                      </a:r>
                    </a:p>
                    <a:p>
                      <a:r>
                        <a:rPr lang="en-GB" sz="2000" b="0" dirty="0">
                          <a:solidFill>
                            <a:schemeClr val="bg2">
                              <a:lumMod val="10000"/>
                            </a:schemeClr>
                          </a:solidFill>
                          <a:latin typeface="Arial" panose="020B0604020202020204" pitchFamily="34" charset="0"/>
                          <a:cs typeface="Arial" panose="020B0604020202020204" pitchFamily="34" charset="0"/>
                        </a:rPr>
                        <a:t>Swollen testicles. </a:t>
                      </a:r>
                    </a:p>
                    <a:p>
                      <a:r>
                        <a:rPr lang="en-GB" sz="2000" b="0" dirty="0">
                          <a:solidFill>
                            <a:schemeClr val="bg2">
                              <a:lumMod val="10000"/>
                            </a:schemeClr>
                          </a:solidFill>
                          <a:latin typeface="Arial" panose="020B0604020202020204" pitchFamily="34" charset="0"/>
                          <a:cs typeface="Arial" panose="020B0604020202020204" pitchFamily="34" charset="0"/>
                        </a:rPr>
                        <a:t>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7600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7600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2958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1" name="Rectangle: Rounded Corners 10">
            <a:extLst>
              <a:ext uri="{FF2B5EF4-FFF2-40B4-BE49-F238E27FC236}">
                <a16:creationId xmlns:a16="http://schemas.microsoft.com/office/drawing/2014/main" id="{337DCA96-F5B3-465F-A280-389ED734562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48289F7F-023F-45CD-B783-72A806A1CC25}"/>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AC20288D-86F9-445B-BD79-F2E49F97484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F3589F85-14B9-4CA5-9B73-9CBAFCD9FC4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74447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0B20761-CDA9-42B0-BD0B-07F64C4EED4C}"/>
              </a:ext>
              <a:ext uri="{C183D7F6-B498-43B3-948B-1728B52AA6E4}">
                <adec:decorative xmlns:adec="http://schemas.microsoft.com/office/drawing/2017/decorative" val="0"/>
              </a:ext>
            </a:extLst>
          </p:cNvPr>
          <p:cNvSpPr txBox="1">
            <a:spLocks noGrp="1"/>
          </p:cNvSpPr>
          <p:nvPr>
            <p:ph type="title" idx="4294967295"/>
          </p:nvPr>
        </p:nvSpPr>
        <p:spPr>
          <a:xfrm>
            <a:off x="628650" y="-880123"/>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Information - Chickenpox</a:t>
            </a:r>
          </a:p>
        </p:txBody>
      </p:sp>
      <p:sp>
        <p:nvSpPr>
          <p:cNvPr id="9" name="Title 1">
            <a:extLst>
              <a:ext uri="{FF2B5EF4-FFF2-40B4-BE49-F238E27FC236}">
                <a16:creationId xmlns:a16="http://schemas.microsoft.com/office/drawing/2014/main" id="{67F9692E-6580-4088-AED3-F959232C7389}"/>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Information</a:t>
            </a:r>
            <a:endParaRPr lang="en-GB" sz="3000" b="1" dirty="0"/>
          </a:p>
        </p:txBody>
      </p:sp>
      <p:sp>
        <p:nvSpPr>
          <p:cNvPr id="11" name="TextBox 10">
            <a:extLst>
              <a:ext uri="{FF2B5EF4-FFF2-40B4-BE49-F238E27FC236}">
                <a16:creationId xmlns:a16="http://schemas.microsoft.com/office/drawing/2014/main" id="{8667A841-7C9D-4441-86F8-A80D330BCE6D}"/>
              </a:ext>
            </a:extLst>
          </p:cNvPr>
          <p:cNvSpPr txBox="1"/>
          <p:nvPr/>
        </p:nvSpPr>
        <p:spPr>
          <a:xfrm>
            <a:off x="919188" y="1247951"/>
            <a:ext cx="7185280" cy="400110"/>
          </a:xfrm>
          <a:prstGeom prst="rect">
            <a:avLst/>
          </a:prstGeom>
          <a:solidFill>
            <a:srgbClr val="B7C0DE"/>
          </a:solidFill>
          <a:ln>
            <a:solidFill>
              <a:srgbClr val="000000"/>
            </a:solidFill>
          </a:ln>
        </p:spPr>
        <p:txBody>
          <a:bodyPr wrap="square">
            <a:spAutoFit/>
          </a:bodyPr>
          <a:lstStyle/>
          <a:p>
            <a:r>
              <a:rPr lang="en-GB" sz="2000" b="1" dirty="0">
                <a:solidFill>
                  <a:schemeClr val="bg2">
                    <a:lumMod val="10000"/>
                  </a:schemeClr>
                </a:solidFill>
                <a:latin typeface="Arial" panose="020B0604020202020204" pitchFamily="34" charset="0"/>
                <a:cs typeface="Arial" panose="020B0604020202020204" pitchFamily="34" charset="0"/>
              </a:rPr>
              <a:t>Chickenpox</a:t>
            </a:r>
            <a:endParaRPr lang="en-GB" sz="1800" b="1" dirty="0">
              <a:solidFill>
                <a:schemeClr val="bg2">
                  <a:lumMod val="10000"/>
                </a:schemeClr>
              </a:solidFill>
              <a:latin typeface="Arial" panose="020B0604020202020204" pitchFamily="34" charset="0"/>
              <a:cs typeface="Arial" panose="020B0604020202020204" pitchFamily="34" charset="0"/>
            </a:endParaRPr>
          </a:p>
        </p:txBody>
      </p:sp>
      <p:graphicFrame>
        <p:nvGraphicFramePr>
          <p:cNvPr id="10" name="Table 7" descr="Chickenpox&#10;">
            <a:extLst>
              <a:ext uri="{FF2B5EF4-FFF2-40B4-BE49-F238E27FC236}">
                <a16:creationId xmlns:a16="http://schemas.microsoft.com/office/drawing/2014/main" id="{69D8820A-3099-4D7B-8818-2EAB4A2546D4}"/>
              </a:ext>
            </a:extLst>
          </p:cNvPr>
          <p:cNvGraphicFramePr>
            <a:graphicFrameLocks noGrp="1"/>
          </p:cNvGraphicFramePr>
          <p:nvPr>
            <p:extLst>
              <p:ext uri="{D42A27DB-BD31-4B8C-83A1-F6EECF244321}">
                <p14:modId xmlns:p14="http://schemas.microsoft.com/office/powerpoint/2010/main" val="3830684191"/>
              </p:ext>
            </p:extLst>
          </p:nvPr>
        </p:nvGraphicFramePr>
        <p:xfrm>
          <a:off x="920494" y="1657456"/>
          <a:ext cx="7271006" cy="4402460"/>
        </p:xfrm>
        <a:graphic>
          <a:graphicData uri="http://schemas.openxmlformats.org/drawingml/2006/table">
            <a:tbl>
              <a:tblPr firstRow="1" bandRow="1"/>
              <a:tblGrid>
                <a:gridCol w="1518856">
                  <a:extLst>
                    <a:ext uri="{9D8B030D-6E8A-4147-A177-3AD203B41FA5}">
                      <a16:colId xmlns:a16="http://schemas.microsoft.com/office/drawing/2014/main" val="2248629582"/>
                    </a:ext>
                  </a:extLst>
                </a:gridCol>
                <a:gridCol w="5752150">
                  <a:extLst>
                    <a:ext uri="{9D8B030D-6E8A-4147-A177-3AD203B41FA5}">
                      <a16:colId xmlns:a16="http://schemas.microsoft.com/office/drawing/2014/main" val="761776255"/>
                    </a:ext>
                  </a:extLst>
                </a:gridCol>
              </a:tblGrid>
              <a:tr h="4976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20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Varicella-zoster</a:t>
                      </a:r>
                      <a:endParaRPr lang="en-GB" sz="20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88049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Blistering rash on the body and head.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2633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Direct skin contact.</a:t>
                      </a:r>
                    </a:p>
                    <a:p>
                      <a:r>
                        <a:rPr lang="en-GB" sz="20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2000" b="0" dirty="0">
                          <a:solidFill>
                            <a:schemeClr val="bg2">
                              <a:lumMod val="10000"/>
                            </a:schemeClr>
                          </a:solidFill>
                          <a:latin typeface="Arial" panose="020B0604020202020204" pitchFamily="34" charset="0"/>
                          <a:cs typeface="Arial" panose="020B0604020202020204" pitchFamily="34" charset="0"/>
                        </a:rPr>
                        <a:t>Breathing virus in the air.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88049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Vaccination. </a:t>
                      </a:r>
                    </a:p>
                    <a:p>
                      <a:r>
                        <a:rPr lang="en-GB" sz="2000" b="0" dirty="0">
                          <a:solidFill>
                            <a:schemeClr val="bg2">
                              <a:lumMod val="10000"/>
                            </a:schemeClr>
                          </a:solidFill>
                          <a:latin typeface="Arial" panose="020B0604020202020204" pitchFamily="34" charset="0"/>
                          <a:cs typeface="Arial" panose="020B0604020202020204" pitchFamily="34" charset="0"/>
                        </a:rPr>
                        <a:t>Handwashing.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88049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Bed rest and fluid intake.</a:t>
                      </a:r>
                    </a:p>
                    <a:p>
                      <a:r>
                        <a:rPr lang="en-GB" sz="2000" b="0" dirty="0">
                          <a:solidFill>
                            <a:schemeClr val="bg2">
                              <a:lumMod val="10000"/>
                            </a:schemeClr>
                          </a:solidFill>
                          <a:latin typeface="Arial" panose="020B0604020202020204" pitchFamily="34" charset="0"/>
                          <a:cs typeface="Arial" panose="020B0604020202020204" pitchFamily="34" charset="0"/>
                        </a:rPr>
                        <a:t>Antivirals in some adult cases.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sp>
        <p:nvSpPr>
          <p:cNvPr id="12" name="Rectangle: Rounded Corners 11">
            <a:extLst>
              <a:ext uri="{FF2B5EF4-FFF2-40B4-BE49-F238E27FC236}">
                <a16:creationId xmlns:a16="http://schemas.microsoft.com/office/drawing/2014/main" id="{E01FE9E3-FF41-4FBF-BD9B-733AE685DFC4}"/>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3" name="Oval 12">
            <a:extLst>
              <a:ext uri="{FF2B5EF4-FFF2-40B4-BE49-F238E27FC236}">
                <a16:creationId xmlns:a16="http://schemas.microsoft.com/office/drawing/2014/main" id="{C3F2C201-A254-4601-8784-C353291ABE45}"/>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C52EAED7-5125-4ED7-AAB9-13C08220B17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2431B303-580A-439C-99C9-1D7A0CBDA75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117816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AA5E29-B159-4A5D-9B1F-66978C2CDED7}"/>
              </a:ext>
              <a:ext uri="{C183D7F6-B498-43B3-948B-1728B52AA6E4}">
                <adec:decorative xmlns:adec="http://schemas.microsoft.com/office/drawing/2017/decorative" val="0"/>
              </a:ext>
            </a:extLst>
          </p:cNvPr>
          <p:cNvSpPr txBox="1">
            <a:spLocks noGrp="1"/>
          </p:cNvSpPr>
          <p:nvPr>
            <p:ph type="title" idx="4294967295"/>
          </p:nvPr>
        </p:nvSpPr>
        <p:spPr>
          <a:xfrm>
            <a:off x="628650" y="-88012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1</a:t>
            </a:r>
          </a:p>
        </p:txBody>
      </p:sp>
      <p:sp>
        <p:nvSpPr>
          <p:cNvPr id="11" name="Title 1">
            <a:extLst>
              <a:ext uri="{FF2B5EF4-FFF2-40B4-BE49-F238E27FC236}">
                <a16:creationId xmlns:a16="http://schemas.microsoft.com/office/drawing/2014/main" id="{DBE7250B-F35C-48A3-8EA4-6C410506CA8F}"/>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1.Infectious Microbe&#10;">
            <a:extLst>
              <a:ext uri="{FF2B5EF4-FFF2-40B4-BE49-F238E27FC236}">
                <a16:creationId xmlns:a16="http://schemas.microsoft.com/office/drawing/2014/main" id="{886646F3-4CF3-4DE3-B093-FF20490A4DEA}"/>
              </a:ext>
            </a:extLst>
          </p:cNvPr>
          <p:cNvGraphicFramePr>
            <a:graphicFrameLocks noGrp="1"/>
          </p:cNvGraphicFramePr>
          <p:nvPr>
            <p:extLst>
              <p:ext uri="{D42A27DB-BD31-4B8C-83A1-F6EECF244321}">
                <p14:modId xmlns:p14="http://schemas.microsoft.com/office/powerpoint/2010/main" val="102332723"/>
              </p:ext>
            </p:extLst>
          </p:nvPr>
        </p:nvGraphicFramePr>
        <p:xfrm>
          <a:off x="959912" y="1454130"/>
          <a:ext cx="3688287" cy="4347808"/>
        </p:xfrm>
        <a:graphic>
          <a:graphicData uri="http://schemas.openxmlformats.org/drawingml/2006/table">
            <a:tbl>
              <a:tblPr firstRow="1" bandRow="1"/>
              <a:tblGrid>
                <a:gridCol w="1627620">
                  <a:extLst>
                    <a:ext uri="{9D8B030D-6E8A-4147-A177-3AD203B41FA5}">
                      <a16:colId xmlns:a16="http://schemas.microsoft.com/office/drawing/2014/main" val="3940649451"/>
                    </a:ext>
                  </a:extLst>
                </a:gridCol>
                <a:gridCol w="2060667">
                  <a:extLst>
                    <a:ext uri="{9D8B030D-6E8A-4147-A177-3AD203B41FA5}">
                      <a16:colId xmlns:a16="http://schemas.microsoft.com/office/drawing/2014/main" val="2814284796"/>
                    </a:ext>
                  </a:extLst>
                </a:gridCol>
              </a:tblGrid>
              <a:tr h="125581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8974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6" name="Rectangle: Rounded Corners 5"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21998A6A-B112-4C10-9BCF-1F98CF09D96F}"/>
              </a:ext>
            </a:extLst>
          </p:cNvPr>
          <p:cNvSpPr/>
          <p:nvPr/>
        </p:nvSpPr>
        <p:spPr>
          <a:xfrm>
            <a:off x="4850666" y="2390775"/>
            <a:ext cx="3187097" cy="3411163"/>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7ECAB354-AE22-45E2-BCAE-69DCBA1D20E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21AF35F0-8C61-419D-B8DE-801548B563E9}"/>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FC543E22-4BF0-4E7B-9D39-A874BB503E4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EDCB757E-441C-4EEC-8860-CFE99E91A6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4496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8712E1-4134-497D-A9BC-F2A8FD2D33F3}"/>
              </a:ext>
              <a:ext uri="{C183D7F6-B498-43B3-948B-1728B52AA6E4}">
                <adec:decorative xmlns:adec="http://schemas.microsoft.com/office/drawing/2017/decorative" val="0"/>
              </a:ext>
            </a:extLst>
          </p:cNvPr>
          <p:cNvSpPr txBox="1">
            <a:spLocks noGrp="1"/>
          </p:cNvSpPr>
          <p:nvPr>
            <p:ph type="title" idx="4294967295"/>
          </p:nvPr>
        </p:nvSpPr>
        <p:spPr>
          <a:xfrm>
            <a:off x="628650" y="-87039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2</a:t>
            </a:r>
          </a:p>
        </p:txBody>
      </p:sp>
      <p:sp>
        <p:nvSpPr>
          <p:cNvPr id="11" name="Title 1">
            <a:extLst>
              <a:ext uri="{FF2B5EF4-FFF2-40B4-BE49-F238E27FC236}">
                <a16:creationId xmlns:a16="http://schemas.microsoft.com/office/drawing/2014/main" id="{4F7FE2EC-57BA-4528-A5F3-B130362157D9}"/>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2.Symptoms&#10;">
            <a:extLst>
              <a:ext uri="{FF2B5EF4-FFF2-40B4-BE49-F238E27FC236}">
                <a16:creationId xmlns:a16="http://schemas.microsoft.com/office/drawing/2014/main" id="{99298A9E-6E35-4BA8-87DF-2FE85AA07C10}"/>
              </a:ext>
            </a:extLst>
          </p:cNvPr>
          <p:cNvGraphicFramePr>
            <a:graphicFrameLocks noGrp="1"/>
          </p:cNvGraphicFramePr>
          <p:nvPr>
            <p:extLst>
              <p:ext uri="{D42A27DB-BD31-4B8C-83A1-F6EECF244321}">
                <p14:modId xmlns:p14="http://schemas.microsoft.com/office/powerpoint/2010/main" val="2645300769"/>
              </p:ext>
            </p:extLst>
          </p:nvPr>
        </p:nvGraphicFramePr>
        <p:xfrm>
          <a:off x="950385" y="1285342"/>
          <a:ext cx="3621615" cy="4791607"/>
        </p:xfrm>
        <a:graphic>
          <a:graphicData uri="http://schemas.openxmlformats.org/drawingml/2006/table">
            <a:tbl>
              <a:tblPr firstRow="1" bandRow="1"/>
              <a:tblGrid>
                <a:gridCol w="1907115">
                  <a:extLst>
                    <a:ext uri="{9D8B030D-6E8A-4147-A177-3AD203B41FA5}">
                      <a16:colId xmlns:a16="http://schemas.microsoft.com/office/drawing/2014/main" val="3940649451"/>
                    </a:ext>
                  </a:extLst>
                </a:gridCol>
                <a:gridCol w="1714500">
                  <a:extLst>
                    <a:ext uri="{9D8B030D-6E8A-4147-A177-3AD203B41FA5}">
                      <a16:colId xmlns:a16="http://schemas.microsoft.com/office/drawing/2014/main" val="2814284796"/>
                    </a:ext>
                  </a:extLst>
                </a:gridCol>
              </a:tblGrid>
              <a:tr h="58594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066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905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789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6" name="Table 4" descr="3.Transmission&#10;">
            <a:extLst>
              <a:ext uri="{FF2B5EF4-FFF2-40B4-BE49-F238E27FC236}">
                <a16:creationId xmlns:a16="http://schemas.microsoft.com/office/drawing/2014/main" id="{48316891-0A71-4C39-B82F-24D651678672}"/>
              </a:ext>
            </a:extLst>
          </p:cNvPr>
          <p:cNvGraphicFramePr>
            <a:graphicFrameLocks noGrp="1"/>
          </p:cNvGraphicFramePr>
          <p:nvPr>
            <p:extLst>
              <p:ext uri="{D42A27DB-BD31-4B8C-83A1-F6EECF244321}">
                <p14:modId xmlns:p14="http://schemas.microsoft.com/office/powerpoint/2010/main" val="1611426591"/>
              </p:ext>
            </p:extLst>
          </p:nvPr>
        </p:nvGraphicFramePr>
        <p:xfrm>
          <a:off x="4764939" y="1285342"/>
          <a:ext cx="3428675" cy="4791607"/>
        </p:xfrm>
        <a:graphic>
          <a:graphicData uri="http://schemas.openxmlformats.org/drawingml/2006/table">
            <a:tbl>
              <a:tblPr firstRow="1" bandRow="1"/>
              <a:tblGrid>
                <a:gridCol w="2045436">
                  <a:extLst>
                    <a:ext uri="{9D8B030D-6E8A-4147-A177-3AD203B41FA5}">
                      <a16:colId xmlns:a16="http://schemas.microsoft.com/office/drawing/2014/main" val="3940649451"/>
                    </a:ext>
                  </a:extLst>
                </a:gridCol>
                <a:gridCol w="1383239">
                  <a:extLst>
                    <a:ext uri="{9D8B030D-6E8A-4147-A177-3AD203B41FA5}">
                      <a16:colId xmlns:a16="http://schemas.microsoft.com/office/drawing/2014/main" val="2814284796"/>
                    </a:ext>
                  </a:extLst>
                </a:gridCol>
              </a:tblGrid>
              <a:tr h="69521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p>
                      <a:r>
                        <a:rPr lang="en-GB" sz="2000" b="0" dirty="0">
                          <a:solidFill>
                            <a:schemeClr val="bg2">
                              <a:lumMod val="10000"/>
                            </a:schemeClr>
                          </a:solidFill>
                          <a:latin typeface="Arial" panose="020B0604020202020204" pitchFamily="34" charset="0"/>
                          <a:cs typeface="Arial" panose="020B0604020202020204" pitchFamily="34" charset="0"/>
                        </a:rPr>
                        <a:t>2</a:t>
                      </a:r>
                    </a:p>
                    <a:p>
                      <a:r>
                        <a:rPr lang="en-GB" sz="20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8" name="Rectangle: Rounded Corners 7">
            <a:extLst>
              <a:ext uri="{FF2B5EF4-FFF2-40B4-BE49-F238E27FC236}">
                <a16:creationId xmlns:a16="http://schemas.microsoft.com/office/drawing/2014/main" id="{06F83B4E-4412-436B-BA11-943065F66E5D}"/>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484D6D94-8DBA-4FD5-9263-7C4568E22077}"/>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A0328AC-33AB-4207-B7C6-6FADDCBEBD8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5C5F425C-8D8C-4475-8C63-DB2D1482E21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886920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F595AE2-E72B-49C2-85AE-94188E1E8F24}"/>
              </a:ext>
              <a:ext uri="{C183D7F6-B498-43B3-948B-1728B52AA6E4}">
                <adec:decorative xmlns:adec="http://schemas.microsoft.com/office/drawing/2017/decorative" val="0"/>
              </a:ext>
            </a:extLst>
          </p:cNvPr>
          <p:cNvSpPr txBox="1">
            <a:spLocks noGrp="1"/>
          </p:cNvSpPr>
          <p:nvPr>
            <p:ph type="title" idx="4294967295"/>
          </p:nvPr>
        </p:nvSpPr>
        <p:spPr>
          <a:xfrm>
            <a:off x="628650" y="-85094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3</a:t>
            </a:r>
          </a:p>
        </p:txBody>
      </p:sp>
      <p:sp>
        <p:nvSpPr>
          <p:cNvPr id="11" name="Title 1">
            <a:extLst>
              <a:ext uri="{FF2B5EF4-FFF2-40B4-BE49-F238E27FC236}">
                <a16:creationId xmlns:a16="http://schemas.microsoft.com/office/drawing/2014/main" id="{994C2D43-39E8-4777-BDE9-9657533A234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4. Prevention&#10;">
            <a:extLst>
              <a:ext uri="{FF2B5EF4-FFF2-40B4-BE49-F238E27FC236}">
                <a16:creationId xmlns:a16="http://schemas.microsoft.com/office/drawing/2014/main" id="{43647EBD-282D-4B99-BC85-5217768D161B}"/>
              </a:ext>
            </a:extLst>
          </p:cNvPr>
          <p:cNvGraphicFramePr>
            <a:graphicFrameLocks noGrp="1"/>
          </p:cNvGraphicFramePr>
          <p:nvPr>
            <p:extLst>
              <p:ext uri="{D42A27DB-BD31-4B8C-83A1-F6EECF244321}">
                <p14:modId xmlns:p14="http://schemas.microsoft.com/office/powerpoint/2010/main" val="1804041787"/>
              </p:ext>
            </p:extLst>
          </p:nvPr>
        </p:nvGraphicFramePr>
        <p:xfrm>
          <a:off x="950975" y="1228725"/>
          <a:ext cx="3621025" cy="4903633"/>
        </p:xfrm>
        <a:graphic>
          <a:graphicData uri="http://schemas.openxmlformats.org/drawingml/2006/table">
            <a:tbl>
              <a:tblPr firstRow="1" bandRow="1"/>
              <a:tblGrid>
                <a:gridCol w="1628838">
                  <a:extLst>
                    <a:ext uri="{9D8B030D-6E8A-4147-A177-3AD203B41FA5}">
                      <a16:colId xmlns:a16="http://schemas.microsoft.com/office/drawing/2014/main" val="3940649451"/>
                    </a:ext>
                  </a:extLst>
                </a:gridCol>
                <a:gridCol w="1992187">
                  <a:extLst>
                    <a:ext uri="{9D8B030D-6E8A-4147-A177-3AD203B41FA5}">
                      <a16:colId xmlns:a16="http://schemas.microsoft.com/office/drawing/2014/main" val="2814284796"/>
                    </a:ext>
                  </a:extLst>
                </a:gridCol>
              </a:tblGrid>
              <a:tr h="48733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26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330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6" name="Table 4" descr="5. Treatment&#10;">
            <a:extLst>
              <a:ext uri="{FF2B5EF4-FFF2-40B4-BE49-F238E27FC236}">
                <a16:creationId xmlns:a16="http://schemas.microsoft.com/office/drawing/2014/main" id="{0F13D28D-97B9-473C-857F-0D7B04AAC3D2}"/>
              </a:ext>
            </a:extLst>
          </p:cNvPr>
          <p:cNvGraphicFramePr>
            <a:graphicFrameLocks noGrp="1"/>
          </p:cNvGraphicFramePr>
          <p:nvPr>
            <p:extLst>
              <p:ext uri="{D42A27DB-BD31-4B8C-83A1-F6EECF244321}">
                <p14:modId xmlns:p14="http://schemas.microsoft.com/office/powerpoint/2010/main" val="4193157263"/>
              </p:ext>
            </p:extLst>
          </p:nvPr>
        </p:nvGraphicFramePr>
        <p:xfrm>
          <a:off x="4680572" y="1220942"/>
          <a:ext cx="3512453" cy="4903634"/>
        </p:xfrm>
        <a:graphic>
          <a:graphicData uri="http://schemas.openxmlformats.org/drawingml/2006/table">
            <a:tbl>
              <a:tblPr firstRow="1" bandRow="1"/>
              <a:tblGrid>
                <a:gridCol w="1549818">
                  <a:extLst>
                    <a:ext uri="{9D8B030D-6E8A-4147-A177-3AD203B41FA5}">
                      <a16:colId xmlns:a16="http://schemas.microsoft.com/office/drawing/2014/main" val="3940649451"/>
                    </a:ext>
                  </a:extLst>
                </a:gridCol>
                <a:gridCol w="1962635">
                  <a:extLst>
                    <a:ext uri="{9D8B030D-6E8A-4147-A177-3AD203B41FA5}">
                      <a16:colId xmlns:a16="http://schemas.microsoft.com/office/drawing/2014/main" val="2814284796"/>
                    </a:ext>
                  </a:extLst>
                </a:gridCol>
              </a:tblGrid>
              <a:tr h="69553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8" name="Rectangle: Rounded Corners 7">
            <a:extLst>
              <a:ext uri="{FF2B5EF4-FFF2-40B4-BE49-F238E27FC236}">
                <a16:creationId xmlns:a16="http://schemas.microsoft.com/office/drawing/2014/main" id="{6C8ED7F5-5043-4A7A-B7CA-E565FC19B65C}"/>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6CCC4566-3B65-4708-B31E-2C8F1FAC9C5E}"/>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FCEFF929-FE48-40AF-9FF2-8CD70BD10F0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005E920-AFE6-4069-9348-4F4C6E76342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502599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407E23F-0A49-4B17-B2CB-2698061D69F0}"/>
              </a:ext>
              <a:ext uri="{C183D7F6-B498-43B3-948B-1728B52AA6E4}">
                <adec:decorative xmlns:adec="http://schemas.microsoft.com/office/drawing/2017/decorative" val="0"/>
              </a:ext>
            </a:extLst>
          </p:cNvPr>
          <p:cNvSpPr txBox="1">
            <a:spLocks noGrp="1"/>
          </p:cNvSpPr>
          <p:nvPr>
            <p:ph type="title" idx="4294967295"/>
          </p:nvPr>
        </p:nvSpPr>
        <p:spPr>
          <a:xfrm>
            <a:off x="628650" y="-860674"/>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4</a:t>
            </a:r>
          </a:p>
        </p:txBody>
      </p:sp>
      <p:sp>
        <p:nvSpPr>
          <p:cNvPr id="11" name="Title 1">
            <a:extLst>
              <a:ext uri="{FF2B5EF4-FFF2-40B4-BE49-F238E27FC236}">
                <a16:creationId xmlns:a16="http://schemas.microsoft.com/office/drawing/2014/main" id="{B0F8E891-7A4B-4C97-BF86-58BE06FF363A}"/>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1.Infectious Microbe&#10;">
            <a:extLst>
              <a:ext uri="{FF2B5EF4-FFF2-40B4-BE49-F238E27FC236}">
                <a16:creationId xmlns:a16="http://schemas.microsoft.com/office/drawing/2014/main" id="{C03D4A64-2E8B-4017-8567-A982FC947B69}"/>
              </a:ext>
            </a:extLst>
          </p:cNvPr>
          <p:cNvGraphicFramePr>
            <a:graphicFrameLocks noGrp="1"/>
          </p:cNvGraphicFramePr>
          <p:nvPr>
            <p:extLst>
              <p:ext uri="{D42A27DB-BD31-4B8C-83A1-F6EECF244321}">
                <p14:modId xmlns:p14="http://schemas.microsoft.com/office/powerpoint/2010/main" val="2995859553"/>
              </p:ext>
            </p:extLst>
          </p:nvPr>
        </p:nvGraphicFramePr>
        <p:xfrm>
          <a:off x="924821" y="1210863"/>
          <a:ext cx="3904353" cy="4875612"/>
        </p:xfrm>
        <a:graphic>
          <a:graphicData uri="http://schemas.openxmlformats.org/drawingml/2006/table">
            <a:tbl>
              <a:tblPr firstRow="1" bandRow="1"/>
              <a:tblGrid>
                <a:gridCol w="1722969">
                  <a:extLst>
                    <a:ext uri="{9D8B030D-6E8A-4147-A177-3AD203B41FA5}">
                      <a16:colId xmlns:a16="http://schemas.microsoft.com/office/drawing/2014/main" val="3940649451"/>
                    </a:ext>
                  </a:extLst>
                </a:gridCol>
                <a:gridCol w="2181384">
                  <a:extLst>
                    <a:ext uri="{9D8B030D-6E8A-4147-A177-3AD203B41FA5}">
                      <a16:colId xmlns:a16="http://schemas.microsoft.com/office/drawing/2014/main" val="2814284796"/>
                    </a:ext>
                  </a:extLst>
                </a:gridCol>
              </a:tblGrid>
              <a:tr h="154046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6" name="Rectangle: Rounded Corners 5"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391EFB02-59A6-4F28-9235-31F09AC4E60C}"/>
              </a:ext>
            </a:extLst>
          </p:cNvPr>
          <p:cNvSpPr/>
          <p:nvPr/>
        </p:nvSpPr>
        <p:spPr>
          <a:xfrm>
            <a:off x="5100127" y="2581275"/>
            <a:ext cx="3024697" cy="3505199"/>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sp>
        <p:nvSpPr>
          <p:cNvPr id="8" name="Rectangle: Rounded Corners 7">
            <a:extLst>
              <a:ext uri="{FF2B5EF4-FFF2-40B4-BE49-F238E27FC236}">
                <a16:creationId xmlns:a16="http://schemas.microsoft.com/office/drawing/2014/main" id="{C1FA1A55-655A-454A-9D36-FD170676CC7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90498D29-F516-4288-BB07-A31CA27D6098}"/>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E1205A7C-97E2-4C34-9DC1-62B5E9EBE71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86D48CF5-295B-4737-8A60-237982171F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30469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5B91ADF-5753-4889-8008-8A24A2DA3431}"/>
              </a:ext>
              <a:ext uri="{C183D7F6-B498-43B3-948B-1728B52AA6E4}">
                <adec:decorative xmlns:adec="http://schemas.microsoft.com/office/drawing/2017/decorative" val="0"/>
              </a:ext>
            </a:extLst>
          </p:cNvPr>
          <p:cNvSpPr txBox="1">
            <a:spLocks noGrp="1"/>
          </p:cNvSpPr>
          <p:nvPr>
            <p:ph type="title" idx="4294967295"/>
          </p:nvPr>
        </p:nvSpPr>
        <p:spPr>
          <a:xfrm>
            <a:off x="628650" y="-85094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5</a:t>
            </a:r>
          </a:p>
        </p:txBody>
      </p:sp>
      <p:sp>
        <p:nvSpPr>
          <p:cNvPr id="11" name="Title 1">
            <a:extLst>
              <a:ext uri="{FF2B5EF4-FFF2-40B4-BE49-F238E27FC236}">
                <a16:creationId xmlns:a16="http://schemas.microsoft.com/office/drawing/2014/main" id="{098F7067-B9D2-41A9-B653-84CBBC12A9E6}"/>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6" name="Table 4" descr="2.Symptoms&#10;">
            <a:extLst>
              <a:ext uri="{FF2B5EF4-FFF2-40B4-BE49-F238E27FC236}">
                <a16:creationId xmlns:a16="http://schemas.microsoft.com/office/drawing/2014/main" id="{35FA3D39-E7BB-42F3-A1EB-D09BF846A743}"/>
              </a:ext>
            </a:extLst>
          </p:cNvPr>
          <p:cNvGraphicFramePr>
            <a:graphicFrameLocks noGrp="1"/>
          </p:cNvGraphicFramePr>
          <p:nvPr>
            <p:extLst>
              <p:ext uri="{D42A27DB-BD31-4B8C-83A1-F6EECF244321}">
                <p14:modId xmlns:p14="http://schemas.microsoft.com/office/powerpoint/2010/main" val="3674913496"/>
              </p:ext>
            </p:extLst>
          </p:nvPr>
        </p:nvGraphicFramePr>
        <p:xfrm>
          <a:off x="926217" y="1222290"/>
          <a:ext cx="3521958" cy="4935908"/>
        </p:xfrm>
        <a:graphic>
          <a:graphicData uri="http://schemas.openxmlformats.org/drawingml/2006/table">
            <a:tbl>
              <a:tblPr firstRow="1" bandRow="1"/>
              <a:tblGrid>
                <a:gridCol w="1623581">
                  <a:extLst>
                    <a:ext uri="{9D8B030D-6E8A-4147-A177-3AD203B41FA5}">
                      <a16:colId xmlns:a16="http://schemas.microsoft.com/office/drawing/2014/main" val="3940649451"/>
                    </a:ext>
                  </a:extLst>
                </a:gridCol>
                <a:gridCol w="1898377">
                  <a:extLst>
                    <a:ext uri="{9D8B030D-6E8A-4147-A177-3AD203B41FA5}">
                      <a16:colId xmlns:a16="http://schemas.microsoft.com/office/drawing/2014/main" val="2814284796"/>
                    </a:ext>
                  </a:extLst>
                </a:gridCol>
              </a:tblGrid>
              <a:tr h="49246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3870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5" name="Table 4" descr="3.Transm-ission&#10;">
            <a:extLst>
              <a:ext uri="{FF2B5EF4-FFF2-40B4-BE49-F238E27FC236}">
                <a16:creationId xmlns:a16="http://schemas.microsoft.com/office/drawing/2014/main" id="{60F32D0E-E324-4EAD-B558-F0218D024019}"/>
              </a:ext>
            </a:extLst>
          </p:cNvPr>
          <p:cNvGraphicFramePr>
            <a:graphicFrameLocks noGrp="1"/>
          </p:cNvGraphicFramePr>
          <p:nvPr>
            <p:extLst>
              <p:ext uri="{D42A27DB-BD31-4B8C-83A1-F6EECF244321}">
                <p14:modId xmlns:p14="http://schemas.microsoft.com/office/powerpoint/2010/main" val="1331690815"/>
              </p:ext>
            </p:extLst>
          </p:nvPr>
        </p:nvGraphicFramePr>
        <p:xfrm>
          <a:off x="4572000" y="1222290"/>
          <a:ext cx="3645783" cy="4835605"/>
        </p:xfrm>
        <a:graphic>
          <a:graphicData uri="http://schemas.openxmlformats.org/drawingml/2006/table">
            <a:tbl>
              <a:tblPr firstRow="1" bandRow="1"/>
              <a:tblGrid>
                <a:gridCol w="1370330">
                  <a:extLst>
                    <a:ext uri="{9D8B030D-6E8A-4147-A177-3AD203B41FA5}">
                      <a16:colId xmlns:a16="http://schemas.microsoft.com/office/drawing/2014/main" val="3940649451"/>
                    </a:ext>
                  </a:extLst>
                </a:gridCol>
                <a:gridCol w="2275453">
                  <a:extLst>
                    <a:ext uri="{9D8B030D-6E8A-4147-A177-3AD203B41FA5}">
                      <a16:colId xmlns:a16="http://schemas.microsoft.com/office/drawing/2014/main" val="2814284796"/>
                    </a:ext>
                  </a:extLst>
                </a:gridCol>
              </a:tblGrid>
              <a:tr h="98336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8" name="Rectangle: Rounded Corners 7">
            <a:extLst>
              <a:ext uri="{FF2B5EF4-FFF2-40B4-BE49-F238E27FC236}">
                <a16:creationId xmlns:a16="http://schemas.microsoft.com/office/drawing/2014/main" id="{EEF21885-0EF5-48F5-9491-BD435D725182}"/>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7DE0D846-F8A8-4BDA-8E70-952AEDB7DA7C}"/>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80712E93-E5B6-48FF-822C-6BD046AD691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94CB067A-B6F8-4736-A93F-1AFDFBAB07B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92845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41274"/>
            <a:ext cx="7886700" cy="1325563"/>
          </a:xfrm>
        </p:spPr>
        <p:txBody>
          <a:bodyPr>
            <a:normAutofit/>
          </a:bodyPr>
          <a:lstStyle/>
          <a:p>
            <a:pPr algn="ctr"/>
            <a:r>
              <a:rPr lang="en-GB" b="1" dirty="0"/>
              <a:t>Curriculum Links</a:t>
            </a:r>
          </a:p>
        </p:txBody>
      </p:sp>
      <p:sp>
        <p:nvSpPr>
          <p:cNvPr id="3" name="Rectangle 2">
            <a:extLst>
              <a:ext uri="{FF2B5EF4-FFF2-40B4-BE49-F238E27FC236}">
                <a16:creationId xmlns:a16="http://schemas.microsoft.com/office/drawing/2014/main" id="{7A9820AE-DDC2-447E-BDA2-75A703098C62}"/>
              </a:ext>
            </a:extLst>
          </p:cNvPr>
          <p:cNvSpPr/>
          <p:nvPr/>
        </p:nvSpPr>
        <p:spPr>
          <a:xfrm>
            <a:off x="400049" y="1366837"/>
            <a:ext cx="7458075" cy="4693593"/>
          </a:xfrm>
          <a:prstGeom prst="rect">
            <a:avLst/>
          </a:prstGeom>
        </p:spPr>
        <p:txBody>
          <a:bodyPr wrap="square">
            <a:spAutoFit/>
          </a:bodyPr>
          <a:lstStyle/>
          <a:p>
            <a:r>
              <a:rPr lang="en-GB" sz="2300" b="1" dirty="0">
                <a:latin typeface="Arial" panose="020B0604020202020204" pitchFamily="34" charset="0"/>
                <a:cs typeface="Arial" panose="020B0604020202020204" pitchFamily="34" charset="0"/>
              </a:rPr>
              <a:t>PHSE/RHSE </a:t>
            </a:r>
          </a:p>
          <a:p>
            <a:r>
              <a:rPr lang="en-GB" sz="2300" dirty="0">
                <a:latin typeface="Arial" panose="020B0604020202020204" pitchFamily="34" charset="0"/>
                <a:cs typeface="Arial" panose="020B0604020202020204" pitchFamily="34" charset="0"/>
              </a:rPr>
              <a:t> 	• Health and prevention</a:t>
            </a:r>
          </a:p>
          <a:p>
            <a:r>
              <a:rPr lang="en-GB" sz="2300" b="1" dirty="0">
                <a:latin typeface="Arial" panose="020B0604020202020204" pitchFamily="34" charset="0"/>
                <a:cs typeface="Arial" panose="020B0604020202020204" pitchFamily="34" charset="0"/>
              </a:rPr>
              <a:t>Science</a:t>
            </a:r>
            <a:r>
              <a:rPr lang="en-GB" sz="2300" dirty="0">
                <a:latin typeface="Arial" panose="020B0604020202020204" pitchFamily="34" charset="0"/>
                <a:cs typeface="Arial" panose="020B0604020202020204" pitchFamily="34" charset="0"/>
              </a:rPr>
              <a:t> </a:t>
            </a:r>
          </a:p>
          <a:p>
            <a:r>
              <a:rPr lang="en-GB" sz="2300" dirty="0">
                <a:latin typeface="Arial" panose="020B0604020202020204" pitchFamily="34" charset="0"/>
                <a:cs typeface="Arial" panose="020B0604020202020204" pitchFamily="34" charset="0"/>
              </a:rPr>
              <a:t>	• Working scientifically</a:t>
            </a:r>
          </a:p>
          <a:p>
            <a:r>
              <a:rPr lang="en-GB" sz="2300" dirty="0">
                <a:latin typeface="Arial" panose="020B0604020202020204" pitchFamily="34" charset="0"/>
                <a:cs typeface="Arial" panose="020B0604020202020204" pitchFamily="34" charset="0"/>
              </a:rPr>
              <a:t>	• Scientific attitudes</a:t>
            </a:r>
          </a:p>
          <a:p>
            <a:r>
              <a:rPr lang="en-GB" sz="2300" dirty="0">
                <a:latin typeface="Arial" panose="020B0604020202020204" pitchFamily="34" charset="0"/>
                <a:cs typeface="Arial" panose="020B0604020202020204" pitchFamily="34" charset="0"/>
              </a:rPr>
              <a:t>	• Experimental skills and investigations</a:t>
            </a:r>
          </a:p>
          <a:p>
            <a:r>
              <a:rPr lang="en-GB" sz="2300" b="1" dirty="0">
                <a:latin typeface="Arial" panose="020B0604020202020204" pitchFamily="34" charset="0"/>
                <a:cs typeface="Arial" panose="020B0604020202020204" pitchFamily="34" charset="0"/>
              </a:rPr>
              <a:t>Biology</a:t>
            </a:r>
          </a:p>
          <a:p>
            <a:r>
              <a:rPr lang="en-GB" sz="2300" dirty="0">
                <a:latin typeface="Arial" panose="020B0604020202020204" pitchFamily="34" charset="0"/>
                <a:cs typeface="Arial" panose="020B0604020202020204" pitchFamily="34" charset="0"/>
              </a:rPr>
              <a:t>	• Structure and function of living organism</a:t>
            </a:r>
          </a:p>
          <a:p>
            <a:r>
              <a:rPr lang="en-GB" sz="2300" dirty="0">
                <a:latin typeface="Arial" panose="020B0604020202020204" pitchFamily="34" charset="0"/>
                <a:cs typeface="Arial" panose="020B0604020202020204" pitchFamily="34" charset="0"/>
              </a:rPr>
              <a:t>	• Cells and organisation</a:t>
            </a:r>
          </a:p>
          <a:p>
            <a:r>
              <a:rPr lang="en-GB" sz="2300" dirty="0">
                <a:latin typeface="Arial" panose="020B0604020202020204" pitchFamily="34" charset="0"/>
                <a:cs typeface="Arial" panose="020B0604020202020204" pitchFamily="34" charset="0"/>
              </a:rPr>
              <a:t>	• Nutrition and digestion</a:t>
            </a:r>
          </a:p>
          <a:p>
            <a:r>
              <a:rPr lang="en-GB" sz="2300" b="1" dirty="0">
                <a:latin typeface="Arial" panose="020B0604020202020204" pitchFamily="34" charset="0"/>
                <a:cs typeface="Arial" panose="020B0604020202020204" pitchFamily="34" charset="0"/>
              </a:rPr>
              <a:t>English </a:t>
            </a:r>
          </a:p>
          <a:p>
            <a:r>
              <a:rPr lang="en-GB" sz="2300" dirty="0">
                <a:latin typeface="Arial" panose="020B0604020202020204" pitchFamily="34" charset="0"/>
                <a:cs typeface="Arial" panose="020B0604020202020204" pitchFamily="34" charset="0"/>
              </a:rPr>
              <a:t>	• Reading </a:t>
            </a:r>
          </a:p>
          <a:p>
            <a:r>
              <a:rPr lang="en-GB" sz="2300" dirty="0">
                <a:latin typeface="Arial" panose="020B0604020202020204" pitchFamily="34" charset="0"/>
                <a:cs typeface="Arial" panose="020B0604020202020204" pitchFamily="34" charset="0"/>
              </a:rPr>
              <a:t>	• Writing</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E19C68E-3095-4748-A4FB-BF292084F514}"/>
              </a:ext>
              <a:ext uri="{C183D7F6-B498-43B3-948B-1728B52AA6E4}">
                <adec:decorative xmlns:adec="http://schemas.microsoft.com/office/drawing/2017/decorative" val="0"/>
              </a:ext>
            </a:extLst>
          </p:cNvPr>
          <p:cNvSpPr txBox="1">
            <a:spLocks noGrp="1"/>
          </p:cNvSpPr>
          <p:nvPr>
            <p:ph type="title" idx="4294967295"/>
          </p:nvPr>
        </p:nvSpPr>
        <p:spPr>
          <a:xfrm>
            <a:off x="628650" y="-88011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6</a:t>
            </a:r>
          </a:p>
        </p:txBody>
      </p:sp>
      <p:sp>
        <p:nvSpPr>
          <p:cNvPr id="11" name="Title 1">
            <a:extLst>
              <a:ext uri="{FF2B5EF4-FFF2-40B4-BE49-F238E27FC236}">
                <a16:creationId xmlns:a16="http://schemas.microsoft.com/office/drawing/2014/main" id="{B57FA29B-A9B1-46DB-AC81-B317F45DA065}"/>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a:t>
            </a:r>
            <a:endParaRPr lang="en-GB" sz="3000" b="1" dirty="0"/>
          </a:p>
        </p:txBody>
      </p:sp>
      <p:graphicFrame>
        <p:nvGraphicFramePr>
          <p:cNvPr id="5" name="Table 4" descr="4. Prevention&#10;">
            <a:extLst>
              <a:ext uri="{FF2B5EF4-FFF2-40B4-BE49-F238E27FC236}">
                <a16:creationId xmlns:a16="http://schemas.microsoft.com/office/drawing/2014/main" id="{5907789E-B4A3-4730-A5D0-3D48FF037F8F}"/>
              </a:ext>
            </a:extLst>
          </p:cNvPr>
          <p:cNvGraphicFramePr>
            <a:graphicFrameLocks noGrp="1"/>
          </p:cNvGraphicFramePr>
          <p:nvPr>
            <p:extLst>
              <p:ext uri="{D42A27DB-BD31-4B8C-83A1-F6EECF244321}">
                <p14:modId xmlns:p14="http://schemas.microsoft.com/office/powerpoint/2010/main" val="2066314027"/>
              </p:ext>
            </p:extLst>
          </p:nvPr>
        </p:nvGraphicFramePr>
        <p:xfrm>
          <a:off x="906845" y="1205396"/>
          <a:ext cx="3598480" cy="4960750"/>
        </p:xfrm>
        <a:graphic>
          <a:graphicData uri="http://schemas.openxmlformats.org/drawingml/2006/table">
            <a:tbl>
              <a:tblPr firstRow="1" bandRow="1"/>
              <a:tblGrid>
                <a:gridCol w="1798255">
                  <a:extLst>
                    <a:ext uri="{9D8B030D-6E8A-4147-A177-3AD203B41FA5}">
                      <a16:colId xmlns:a16="http://schemas.microsoft.com/office/drawing/2014/main" val="3940649451"/>
                    </a:ext>
                  </a:extLst>
                </a:gridCol>
                <a:gridCol w="1800225">
                  <a:extLst>
                    <a:ext uri="{9D8B030D-6E8A-4147-A177-3AD203B41FA5}">
                      <a16:colId xmlns:a16="http://schemas.microsoft.com/office/drawing/2014/main" val="2814284796"/>
                    </a:ext>
                  </a:extLst>
                </a:gridCol>
              </a:tblGrid>
              <a:tr h="67681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690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613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6" name="Table 4" descr="5. Treatment&#10;">
            <a:extLst>
              <a:ext uri="{FF2B5EF4-FFF2-40B4-BE49-F238E27FC236}">
                <a16:creationId xmlns:a16="http://schemas.microsoft.com/office/drawing/2014/main" id="{0A937DD7-352A-4776-8DD0-E1A282FFE3CD}"/>
              </a:ext>
            </a:extLst>
          </p:cNvPr>
          <p:cNvGraphicFramePr>
            <a:graphicFrameLocks noGrp="1"/>
          </p:cNvGraphicFramePr>
          <p:nvPr>
            <p:extLst>
              <p:ext uri="{D42A27DB-BD31-4B8C-83A1-F6EECF244321}">
                <p14:modId xmlns:p14="http://schemas.microsoft.com/office/powerpoint/2010/main" val="2750596522"/>
              </p:ext>
            </p:extLst>
          </p:nvPr>
        </p:nvGraphicFramePr>
        <p:xfrm>
          <a:off x="4683990" y="1205396"/>
          <a:ext cx="3486490" cy="4871553"/>
        </p:xfrm>
        <a:graphic>
          <a:graphicData uri="http://schemas.openxmlformats.org/drawingml/2006/table">
            <a:tbl>
              <a:tblPr firstRow="1" bandRow="1"/>
              <a:tblGrid>
                <a:gridCol w="1573935">
                  <a:extLst>
                    <a:ext uri="{9D8B030D-6E8A-4147-A177-3AD203B41FA5}">
                      <a16:colId xmlns:a16="http://schemas.microsoft.com/office/drawing/2014/main" val="3940649451"/>
                    </a:ext>
                  </a:extLst>
                </a:gridCol>
                <a:gridCol w="1912555">
                  <a:extLst>
                    <a:ext uri="{9D8B030D-6E8A-4147-A177-3AD203B41FA5}">
                      <a16:colId xmlns:a16="http://schemas.microsoft.com/office/drawing/2014/main" val="2814284796"/>
                    </a:ext>
                  </a:extLst>
                </a:gridCol>
              </a:tblGrid>
              <a:tr h="82857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8" name="Rectangle: Rounded Corners 7">
            <a:extLst>
              <a:ext uri="{FF2B5EF4-FFF2-40B4-BE49-F238E27FC236}">
                <a16:creationId xmlns:a16="http://schemas.microsoft.com/office/drawing/2014/main" id="{9BD4F8CD-D572-47B6-9F60-89D39780984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A1E8A770-A2B0-4A90-A619-7EC2F84E4E93}"/>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4A9C956B-B76B-4712-87DD-67CC3BDC911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6FB732B1-CAC1-419F-AD63-6DCF233A479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818146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A5365C8-5E42-417B-8A82-64CA7B4801CC}"/>
              </a:ext>
              <a:ext uri="{C183D7F6-B498-43B3-948B-1728B52AA6E4}">
                <adec:decorative xmlns:adec="http://schemas.microsoft.com/office/drawing/2017/decorative" val="0"/>
              </a:ext>
            </a:extLst>
          </p:cNvPr>
          <p:cNvSpPr txBox="1">
            <a:spLocks noGrp="1"/>
          </p:cNvSpPr>
          <p:nvPr>
            <p:ph type="title" idx="4294967295"/>
          </p:nvPr>
        </p:nvSpPr>
        <p:spPr>
          <a:xfrm>
            <a:off x="628650" y="-86067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1 - Answers</a:t>
            </a:r>
          </a:p>
        </p:txBody>
      </p:sp>
      <p:sp>
        <p:nvSpPr>
          <p:cNvPr id="13" name="Title 1">
            <a:extLst>
              <a:ext uri="{FF2B5EF4-FFF2-40B4-BE49-F238E27FC236}">
                <a16:creationId xmlns:a16="http://schemas.microsoft.com/office/drawing/2014/main" id="{DF1335DF-57BE-40BD-9B81-B388E3A3FB7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5" name="Table 4" descr="1.Infectious Microbe&#10;">
            <a:extLst>
              <a:ext uri="{FF2B5EF4-FFF2-40B4-BE49-F238E27FC236}">
                <a16:creationId xmlns:a16="http://schemas.microsoft.com/office/drawing/2014/main" id="{3058CB65-294D-4A5A-9916-147E4A1133F3}"/>
              </a:ext>
            </a:extLst>
          </p:cNvPr>
          <p:cNvGraphicFramePr>
            <a:graphicFrameLocks noGrp="1"/>
          </p:cNvGraphicFramePr>
          <p:nvPr>
            <p:extLst>
              <p:ext uri="{D42A27DB-BD31-4B8C-83A1-F6EECF244321}">
                <p14:modId xmlns:p14="http://schemas.microsoft.com/office/powerpoint/2010/main" val="3287937245"/>
              </p:ext>
            </p:extLst>
          </p:nvPr>
        </p:nvGraphicFramePr>
        <p:xfrm>
          <a:off x="959912" y="1454130"/>
          <a:ext cx="3688287" cy="4347808"/>
        </p:xfrm>
        <a:graphic>
          <a:graphicData uri="http://schemas.openxmlformats.org/drawingml/2006/table">
            <a:tbl>
              <a:tblPr firstRow="1" bandRow="1"/>
              <a:tblGrid>
                <a:gridCol w="1627620">
                  <a:extLst>
                    <a:ext uri="{9D8B030D-6E8A-4147-A177-3AD203B41FA5}">
                      <a16:colId xmlns:a16="http://schemas.microsoft.com/office/drawing/2014/main" val="3940649451"/>
                    </a:ext>
                  </a:extLst>
                </a:gridCol>
                <a:gridCol w="2060667">
                  <a:extLst>
                    <a:ext uri="{9D8B030D-6E8A-4147-A177-3AD203B41FA5}">
                      <a16:colId xmlns:a16="http://schemas.microsoft.com/office/drawing/2014/main" val="2814284796"/>
                    </a:ext>
                  </a:extLst>
                </a:gridCol>
              </a:tblGrid>
              <a:tr h="125581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8974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0112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6" name="Rectangle: Rounded Corners 5"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5901BBF8-C19F-43A8-ACFC-23CF545BB05B}"/>
              </a:ext>
            </a:extLst>
          </p:cNvPr>
          <p:cNvSpPr/>
          <p:nvPr/>
        </p:nvSpPr>
        <p:spPr>
          <a:xfrm>
            <a:off x="4850666" y="2390775"/>
            <a:ext cx="3187097" cy="3411163"/>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23A362EA-9323-40BB-9A29-DC11BEEF48A9}"/>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4E5479B0-4828-4402-A388-C65216C72406}"/>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EE08E598-3790-476F-A4CA-33E002DCCFC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11" name="TextBox 10">
            <a:extLst>
              <a:ext uri="{FF2B5EF4-FFF2-40B4-BE49-F238E27FC236}">
                <a16:creationId xmlns:a16="http://schemas.microsoft.com/office/drawing/2014/main" id="{74E752B1-2BE5-45F6-806F-B2055A26FF4A}"/>
              </a:ext>
            </a:extLst>
          </p:cNvPr>
          <p:cNvSpPr txBox="1"/>
          <p:nvPr/>
        </p:nvSpPr>
        <p:spPr>
          <a:xfrm>
            <a:off x="2657475" y="3666517"/>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a:t>
            </a:r>
          </a:p>
        </p:txBody>
      </p:sp>
      <p:sp>
        <p:nvSpPr>
          <p:cNvPr id="12" name="TextBox 11">
            <a:extLst>
              <a:ext uri="{FF2B5EF4-FFF2-40B4-BE49-F238E27FC236}">
                <a16:creationId xmlns:a16="http://schemas.microsoft.com/office/drawing/2014/main" id="{D4EF8B96-D0BE-411C-AA6F-C05121ACCDF7}"/>
              </a:ext>
            </a:extLst>
          </p:cNvPr>
          <p:cNvSpPr txBox="1"/>
          <p:nvPr/>
        </p:nvSpPr>
        <p:spPr>
          <a:xfrm>
            <a:off x="2682347" y="5080249"/>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Thrush </a:t>
            </a:r>
          </a:p>
        </p:txBody>
      </p:sp>
      <p:sp>
        <p:nvSpPr>
          <p:cNvPr id="3" name="Footer Placeholder 2">
            <a:extLst>
              <a:ext uri="{FF2B5EF4-FFF2-40B4-BE49-F238E27FC236}">
                <a16:creationId xmlns:a16="http://schemas.microsoft.com/office/drawing/2014/main" id="{D8A644A1-82F8-49C3-A564-D1229E18A2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0089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C0DE9F4B-55DB-401D-91A6-E221B2E24087}"/>
              </a:ext>
              <a:ext uri="{C183D7F6-B498-43B3-948B-1728B52AA6E4}">
                <adec:decorative xmlns:adec="http://schemas.microsoft.com/office/drawing/2017/decorative" val="0"/>
              </a:ext>
            </a:extLst>
          </p:cNvPr>
          <p:cNvSpPr txBox="1">
            <a:spLocks noGrp="1"/>
          </p:cNvSpPr>
          <p:nvPr>
            <p:ph type="title" idx="4294967295"/>
          </p:nvPr>
        </p:nvSpPr>
        <p:spPr>
          <a:xfrm>
            <a:off x="628650" y="-870400"/>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2 - Answers</a:t>
            </a:r>
          </a:p>
        </p:txBody>
      </p:sp>
      <p:sp>
        <p:nvSpPr>
          <p:cNvPr id="20" name="Title 1">
            <a:extLst>
              <a:ext uri="{FF2B5EF4-FFF2-40B4-BE49-F238E27FC236}">
                <a16:creationId xmlns:a16="http://schemas.microsoft.com/office/drawing/2014/main" id="{8AFD7D08-3E9D-4CB9-94F1-898EF1046EA3}"/>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4" name="Table 3" descr="2.Symptoms&#10;">
            <a:extLst>
              <a:ext uri="{FF2B5EF4-FFF2-40B4-BE49-F238E27FC236}">
                <a16:creationId xmlns:a16="http://schemas.microsoft.com/office/drawing/2014/main" id="{14D68098-CA30-4094-B93B-4467D714BF2D}"/>
              </a:ext>
            </a:extLst>
          </p:cNvPr>
          <p:cNvGraphicFramePr>
            <a:graphicFrameLocks noGrp="1"/>
          </p:cNvGraphicFramePr>
          <p:nvPr>
            <p:extLst>
              <p:ext uri="{D42A27DB-BD31-4B8C-83A1-F6EECF244321}">
                <p14:modId xmlns:p14="http://schemas.microsoft.com/office/powerpoint/2010/main" val="395102316"/>
              </p:ext>
            </p:extLst>
          </p:nvPr>
        </p:nvGraphicFramePr>
        <p:xfrm>
          <a:off x="958820" y="1270713"/>
          <a:ext cx="3621615" cy="4791607"/>
        </p:xfrm>
        <a:graphic>
          <a:graphicData uri="http://schemas.openxmlformats.org/drawingml/2006/table">
            <a:tbl>
              <a:tblPr firstRow="1" bandRow="1"/>
              <a:tblGrid>
                <a:gridCol w="1878540">
                  <a:extLst>
                    <a:ext uri="{9D8B030D-6E8A-4147-A177-3AD203B41FA5}">
                      <a16:colId xmlns:a16="http://schemas.microsoft.com/office/drawing/2014/main" val="3940649451"/>
                    </a:ext>
                  </a:extLst>
                </a:gridCol>
                <a:gridCol w="1743075">
                  <a:extLst>
                    <a:ext uri="{9D8B030D-6E8A-4147-A177-3AD203B41FA5}">
                      <a16:colId xmlns:a16="http://schemas.microsoft.com/office/drawing/2014/main" val="2814284796"/>
                    </a:ext>
                  </a:extLst>
                </a:gridCol>
              </a:tblGrid>
              <a:tr h="58594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0669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905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476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789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C2E11A55-8831-4A7A-A875-AA37832E5399}"/>
              </a:ext>
            </a:extLst>
          </p:cNvPr>
          <p:cNvSpPr txBox="1"/>
          <p:nvPr/>
        </p:nvSpPr>
        <p:spPr>
          <a:xfrm>
            <a:off x="2821342" y="2012610"/>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2" name="TextBox 11">
            <a:extLst>
              <a:ext uri="{FF2B5EF4-FFF2-40B4-BE49-F238E27FC236}">
                <a16:creationId xmlns:a16="http://schemas.microsoft.com/office/drawing/2014/main" id="{E081E7EF-8511-4BBD-A301-9265BC2027CF}"/>
              </a:ext>
            </a:extLst>
          </p:cNvPr>
          <p:cNvSpPr txBox="1"/>
          <p:nvPr/>
        </p:nvSpPr>
        <p:spPr>
          <a:xfrm>
            <a:off x="2835252" y="2627374"/>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3" name="TextBox 12">
            <a:extLst>
              <a:ext uri="{FF2B5EF4-FFF2-40B4-BE49-F238E27FC236}">
                <a16:creationId xmlns:a16="http://schemas.microsoft.com/office/drawing/2014/main" id="{CB1ED9DB-8D51-4029-B210-E92CE626AD36}"/>
              </a:ext>
            </a:extLst>
          </p:cNvPr>
          <p:cNvSpPr txBox="1"/>
          <p:nvPr/>
        </p:nvSpPr>
        <p:spPr>
          <a:xfrm>
            <a:off x="2821342" y="3717283"/>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4" name="TextBox 13">
            <a:extLst>
              <a:ext uri="{FF2B5EF4-FFF2-40B4-BE49-F238E27FC236}">
                <a16:creationId xmlns:a16="http://schemas.microsoft.com/office/drawing/2014/main" id="{2258DB2B-99E0-44DF-94E0-A7C25D418C71}"/>
              </a:ext>
            </a:extLst>
          </p:cNvPr>
          <p:cNvSpPr txBox="1"/>
          <p:nvPr/>
        </p:nvSpPr>
        <p:spPr>
          <a:xfrm>
            <a:off x="2821342" y="4639821"/>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Flu</a:t>
            </a:r>
          </a:p>
        </p:txBody>
      </p:sp>
      <p:sp>
        <p:nvSpPr>
          <p:cNvPr id="15" name="TextBox 14">
            <a:extLst>
              <a:ext uri="{FF2B5EF4-FFF2-40B4-BE49-F238E27FC236}">
                <a16:creationId xmlns:a16="http://schemas.microsoft.com/office/drawing/2014/main" id="{9DB8950C-65BF-4923-8803-DA2891D13430}"/>
              </a:ext>
            </a:extLst>
          </p:cNvPr>
          <p:cNvSpPr txBox="1"/>
          <p:nvPr/>
        </p:nvSpPr>
        <p:spPr>
          <a:xfrm>
            <a:off x="2806555" y="5254583"/>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graphicFrame>
        <p:nvGraphicFramePr>
          <p:cNvPr id="5" name="Table 4" descr="3.Transmission&#10;">
            <a:extLst>
              <a:ext uri="{FF2B5EF4-FFF2-40B4-BE49-F238E27FC236}">
                <a16:creationId xmlns:a16="http://schemas.microsoft.com/office/drawing/2014/main" id="{090A7D0D-0E8E-4934-98ED-D6FE8E2BE085}"/>
              </a:ext>
            </a:extLst>
          </p:cNvPr>
          <p:cNvGraphicFramePr>
            <a:graphicFrameLocks noGrp="1"/>
          </p:cNvGraphicFramePr>
          <p:nvPr>
            <p:extLst>
              <p:ext uri="{D42A27DB-BD31-4B8C-83A1-F6EECF244321}">
                <p14:modId xmlns:p14="http://schemas.microsoft.com/office/powerpoint/2010/main" val="3518007407"/>
              </p:ext>
            </p:extLst>
          </p:nvPr>
        </p:nvGraphicFramePr>
        <p:xfrm>
          <a:off x="4764939" y="1285342"/>
          <a:ext cx="3428675" cy="4791607"/>
        </p:xfrm>
        <a:graphic>
          <a:graphicData uri="http://schemas.openxmlformats.org/drawingml/2006/table">
            <a:tbl>
              <a:tblPr firstRow="1" bandRow="1"/>
              <a:tblGrid>
                <a:gridCol w="1950186">
                  <a:extLst>
                    <a:ext uri="{9D8B030D-6E8A-4147-A177-3AD203B41FA5}">
                      <a16:colId xmlns:a16="http://schemas.microsoft.com/office/drawing/2014/main" val="3940649451"/>
                    </a:ext>
                  </a:extLst>
                </a:gridCol>
                <a:gridCol w="1478489">
                  <a:extLst>
                    <a:ext uri="{9D8B030D-6E8A-4147-A177-3AD203B41FA5}">
                      <a16:colId xmlns:a16="http://schemas.microsoft.com/office/drawing/2014/main" val="2814284796"/>
                    </a:ext>
                  </a:extLst>
                </a:gridCol>
              </a:tblGrid>
              <a:tr h="69521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19241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557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6" name="TextBox 15">
            <a:extLst>
              <a:ext uri="{FF2B5EF4-FFF2-40B4-BE49-F238E27FC236}">
                <a16:creationId xmlns:a16="http://schemas.microsoft.com/office/drawing/2014/main" id="{F96FC6CB-DC3B-4EBB-AD93-3A9096AB0A34}"/>
              </a:ext>
            </a:extLst>
          </p:cNvPr>
          <p:cNvSpPr txBox="1"/>
          <p:nvPr/>
        </p:nvSpPr>
        <p:spPr>
          <a:xfrm>
            <a:off x="6666322" y="1982125"/>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7" name="TextBox 16">
            <a:extLst>
              <a:ext uri="{FF2B5EF4-FFF2-40B4-BE49-F238E27FC236}">
                <a16:creationId xmlns:a16="http://schemas.microsoft.com/office/drawing/2014/main" id="{113F0CD9-C978-4365-875F-8AB0C9674172}"/>
              </a:ext>
            </a:extLst>
          </p:cNvPr>
          <p:cNvSpPr txBox="1"/>
          <p:nvPr/>
        </p:nvSpPr>
        <p:spPr>
          <a:xfrm>
            <a:off x="6658960" y="2849735"/>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8" name="TextBox 17">
            <a:extLst>
              <a:ext uri="{FF2B5EF4-FFF2-40B4-BE49-F238E27FC236}">
                <a16:creationId xmlns:a16="http://schemas.microsoft.com/office/drawing/2014/main" id="{0C3669E6-5B80-477C-AA7B-D2E22A8A8AF7}"/>
              </a:ext>
            </a:extLst>
          </p:cNvPr>
          <p:cNvSpPr txBox="1"/>
          <p:nvPr/>
        </p:nvSpPr>
        <p:spPr>
          <a:xfrm>
            <a:off x="6644412" y="4094679"/>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9" name="TextBox 18">
            <a:extLst>
              <a:ext uri="{FF2B5EF4-FFF2-40B4-BE49-F238E27FC236}">
                <a16:creationId xmlns:a16="http://schemas.microsoft.com/office/drawing/2014/main" id="{2E4AE0C2-702E-4F30-A742-A7A9A2B00354}"/>
              </a:ext>
            </a:extLst>
          </p:cNvPr>
          <p:cNvSpPr txBox="1"/>
          <p:nvPr/>
        </p:nvSpPr>
        <p:spPr>
          <a:xfrm>
            <a:off x="6768671" y="5429791"/>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Flu</a:t>
            </a:r>
          </a:p>
        </p:txBody>
      </p:sp>
      <p:sp>
        <p:nvSpPr>
          <p:cNvPr id="7" name="Rectangle: Rounded Corners 6">
            <a:extLst>
              <a:ext uri="{FF2B5EF4-FFF2-40B4-BE49-F238E27FC236}">
                <a16:creationId xmlns:a16="http://schemas.microsoft.com/office/drawing/2014/main" id="{4C964BCF-AA97-4E87-BF04-AADDDEB27F1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62794C10-2CF0-452C-B57E-6CDC448D1BC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1767BACC-9EA9-43B9-922A-6BD5995652A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09AA8E8-F380-400F-B598-461424DA4CB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53723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B406B24-E219-4112-AFC5-EFE9A5C88100}"/>
              </a:ext>
              <a:ext uri="{C183D7F6-B498-43B3-948B-1728B52AA6E4}">
                <adec:decorative xmlns:adec="http://schemas.microsoft.com/office/drawing/2017/decorative" val="0"/>
              </a:ext>
            </a:extLst>
          </p:cNvPr>
          <p:cNvSpPr txBox="1">
            <a:spLocks noGrp="1"/>
          </p:cNvSpPr>
          <p:nvPr>
            <p:ph type="title" idx="4294967295"/>
          </p:nvPr>
        </p:nvSpPr>
        <p:spPr>
          <a:xfrm>
            <a:off x="628650" y="-850945"/>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3 - Answers</a:t>
            </a:r>
          </a:p>
        </p:txBody>
      </p:sp>
      <p:sp>
        <p:nvSpPr>
          <p:cNvPr id="20" name="Title 1">
            <a:extLst>
              <a:ext uri="{FF2B5EF4-FFF2-40B4-BE49-F238E27FC236}">
                <a16:creationId xmlns:a16="http://schemas.microsoft.com/office/drawing/2014/main" id="{8B431C4D-D7A5-4092-B7C7-16FF75091C32}"/>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4" name="Table 3" descr="4. Prevention&#10;">
            <a:extLst>
              <a:ext uri="{FF2B5EF4-FFF2-40B4-BE49-F238E27FC236}">
                <a16:creationId xmlns:a16="http://schemas.microsoft.com/office/drawing/2014/main" id="{BFA3C95C-C395-4006-AED1-DC3E0FFD9B0D}"/>
              </a:ext>
            </a:extLst>
          </p:cNvPr>
          <p:cNvGraphicFramePr>
            <a:graphicFrameLocks noGrp="1"/>
          </p:cNvGraphicFramePr>
          <p:nvPr>
            <p:extLst>
              <p:ext uri="{D42A27DB-BD31-4B8C-83A1-F6EECF244321}">
                <p14:modId xmlns:p14="http://schemas.microsoft.com/office/powerpoint/2010/main" val="1562035935"/>
              </p:ext>
            </p:extLst>
          </p:nvPr>
        </p:nvGraphicFramePr>
        <p:xfrm>
          <a:off x="950975" y="1228725"/>
          <a:ext cx="3621025" cy="4817557"/>
        </p:xfrm>
        <a:graphic>
          <a:graphicData uri="http://schemas.openxmlformats.org/drawingml/2006/table">
            <a:tbl>
              <a:tblPr firstRow="1" bandRow="1"/>
              <a:tblGrid>
                <a:gridCol w="1628838">
                  <a:extLst>
                    <a:ext uri="{9D8B030D-6E8A-4147-A177-3AD203B41FA5}">
                      <a16:colId xmlns:a16="http://schemas.microsoft.com/office/drawing/2014/main" val="3940649451"/>
                    </a:ext>
                  </a:extLst>
                </a:gridCol>
                <a:gridCol w="1992187">
                  <a:extLst>
                    <a:ext uri="{9D8B030D-6E8A-4147-A177-3AD203B41FA5}">
                      <a16:colId xmlns:a16="http://schemas.microsoft.com/office/drawing/2014/main" val="2814284796"/>
                    </a:ext>
                  </a:extLst>
                </a:gridCol>
              </a:tblGrid>
              <a:tr h="48733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26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3302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8570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1" name="TextBox 10">
            <a:extLst>
              <a:ext uri="{FF2B5EF4-FFF2-40B4-BE49-F238E27FC236}">
                <a16:creationId xmlns:a16="http://schemas.microsoft.com/office/drawing/2014/main" id="{93636EF6-C1F7-4314-A508-334565A8ADCE}"/>
              </a:ext>
            </a:extLst>
          </p:cNvPr>
          <p:cNvSpPr txBox="1"/>
          <p:nvPr/>
        </p:nvSpPr>
        <p:spPr>
          <a:xfrm>
            <a:off x="2564082" y="1665349"/>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2" name="TextBox 11">
            <a:extLst>
              <a:ext uri="{FF2B5EF4-FFF2-40B4-BE49-F238E27FC236}">
                <a16:creationId xmlns:a16="http://schemas.microsoft.com/office/drawing/2014/main" id="{4645A723-94E6-45A5-B601-36D822454F93}"/>
              </a:ext>
            </a:extLst>
          </p:cNvPr>
          <p:cNvSpPr txBox="1"/>
          <p:nvPr/>
        </p:nvSpPr>
        <p:spPr>
          <a:xfrm>
            <a:off x="2531166" y="2547175"/>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3" name="TextBox 12">
            <a:extLst>
              <a:ext uri="{FF2B5EF4-FFF2-40B4-BE49-F238E27FC236}">
                <a16:creationId xmlns:a16="http://schemas.microsoft.com/office/drawing/2014/main" id="{2DD24CE9-6F33-4ADD-8E3A-7055C315F81B}"/>
              </a:ext>
            </a:extLst>
          </p:cNvPr>
          <p:cNvSpPr txBox="1"/>
          <p:nvPr/>
        </p:nvSpPr>
        <p:spPr>
          <a:xfrm>
            <a:off x="2498250" y="3467100"/>
            <a:ext cx="1874568" cy="707886"/>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4" name="TextBox 13">
            <a:extLst>
              <a:ext uri="{FF2B5EF4-FFF2-40B4-BE49-F238E27FC236}">
                <a16:creationId xmlns:a16="http://schemas.microsoft.com/office/drawing/2014/main" id="{A871816D-EC4C-45F6-A242-1A572F2E6CD5}"/>
              </a:ext>
            </a:extLst>
          </p:cNvPr>
          <p:cNvSpPr txBox="1"/>
          <p:nvPr/>
        </p:nvSpPr>
        <p:spPr>
          <a:xfrm>
            <a:off x="2528138" y="4443255"/>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5" name="TextBox 14">
            <a:extLst>
              <a:ext uri="{FF2B5EF4-FFF2-40B4-BE49-F238E27FC236}">
                <a16:creationId xmlns:a16="http://schemas.microsoft.com/office/drawing/2014/main" id="{26154016-EA50-4E1F-82D0-C3EB725BF0A2}"/>
              </a:ext>
            </a:extLst>
          </p:cNvPr>
          <p:cNvSpPr txBox="1"/>
          <p:nvPr/>
        </p:nvSpPr>
        <p:spPr>
          <a:xfrm>
            <a:off x="2588861" y="5111635"/>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graphicFrame>
        <p:nvGraphicFramePr>
          <p:cNvPr id="5" name="Table 4" descr="5. Treatment&#10;">
            <a:extLst>
              <a:ext uri="{FF2B5EF4-FFF2-40B4-BE49-F238E27FC236}">
                <a16:creationId xmlns:a16="http://schemas.microsoft.com/office/drawing/2014/main" id="{9451647B-E168-4766-B5C4-6DE8A87E1BDC}"/>
              </a:ext>
            </a:extLst>
          </p:cNvPr>
          <p:cNvGraphicFramePr>
            <a:graphicFrameLocks noGrp="1"/>
          </p:cNvGraphicFramePr>
          <p:nvPr>
            <p:extLst>
              <p:ext uri="{D42A27DB-BD31-4B8C-83A1-F6EECF244321}">
                <p14:modId xmlns:p14="http://schemas.microsoft.com/office/powerpoint/2010/main" val="4179913666"/>
              </p:ext>
            </p:extLst>
          </p:nvPr>
        </p:nvGraphicFramePr>
        <p:xfrm>
          <a:off x="4680572" y="1220942"/>
          <a:ext cx="3512453" cy="4903634"/>
        </p:xfrm>
        <a:graphic>
          <a:graphicData uri="http://schemas.openxmlformats.org/drawingml/2006/table">
            <a:tbl>
              <a:tblPr firstRow="1" bandRow="1"/>
              <a:tblGrid>
                <a:gridCol w="1549818">
                  <a:extLst>
                    <a:ext uri="{9D8B030D-6E8A-4147-A177-3AD203B41FA5}">
                      <a16:colId xmlns:a16="http://schemas.microsoft.com/office/drawing/2014/main" val="3940649451"/>
                    </a:ext>
                  </a:extLst>
                </a:gridCol>
                <a:gridCol w="1962635">
                  <a:extLst>
                    <a:ext uri="{9D8B030D-6E8A-4147-A177-3AD203B41FA5}">
                      <a16:colId xmlns:a16="http://schemas.microsoft.com/office/drawing/2014/main" val="2814284796"/>
                    </a:ext>
                  </a:extLst>
                </a:gridCol>
              </a:tblGrid>
              <a:tr h="69553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8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6" name="TextBox 15">
            <a:extLst>
              <a:ext uri="{FF2B5EF4-FFF2-40B4-BE49-F238E27FC236}">
                <a16:creationId xmlns:a16="http://schemas.microsoft.com/office/drawing/2014/main" id="{45C70DF0-37D2-48DB-B43D-97D917797272}"/>
              </a:ext>
            </a:extLst>
          </p:cNvPr>
          <p:cNvSpPr txBox="1"/>
          <p:nvPr/>
        </p:nvSpPr>
        <p:spPr>
          <a:xfrm>
            <a:off x="6257942" y="2099847"/>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7" name="TextBox 16">
            <a:extLst>
              <a:ext uri="{FF2B5EF4-FFF2-40B4-BE49-F238E27FC236}">
                <a16:creationId xmlns:a16="http://schemas.microsoft.com/office/drawing/2014/main" id="{68CD9C44-CC64-4334-B3B8-EF3C071106A3}"/>
              </a:ext>
            </a:extLst>
          </p:cNvPr>
          <p:cNvSpPr txBox="1"/>
          <p:nvPr/>
        </p:nvSpPr>
        <p:spPr>
          <a:xfrm>
            <a:off x="6257942" y="2887058"/>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8" name="TextBox 17">
            <a:extLst>
              <a:ext uri="{FF2B5EF4-FFF2-40B4-BE49-F238E27FC236}">
                <a16:creationId xmlns:a16="http://schemas.microsoft.com/office/drawing/2014/main" id="{C8306987-03FB-4A8B-82F6-2C0942036271}"/>
              </a:ext>
            </a:extLst>
          </p:cNvPr>
          <p:cNvSpPr txBox="1"/>
          <p:nvPr/>
        </p:nvSpPr>
        <p:spPr>
          <a:xfrm>
            <a:off x="6172837" y="4221606"/>
            <a:ext cx="1874568" cy="400110"/>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9" name="TextBox 18">
            <a:extLst>
              <a:ext uri="{FF2B5EF4-FFF2-40B4-BE49-F238E27FC236}">
                <a16:creationId xmlns:a16="http://schemas.microsoft.com/office/drawing/2014/main" id="{F69CD260-F4FB-4C93-88FE-4530B5ED1AC0}"/>
              </a:ext>
            </a:extLst>
          </p:cNvPr>
          <p:cNvSpPr txBox="1"/>
          <p:nvPr/>
        </p:nvSpPr>
        <p:spPr>
          <a:xfrm>
            <a:off x="6294845" y="5008561"/>
            <a:ext cx="1874568" cy="1015663"/>
          </a:xfrm>
          <a:prstGeom prst="rect">
            <a:avLst/>
          </a:prstGeom>
          <a:noFill/>
        </p:spPr>
        <p:txBody>
          <a:bodyPr wrap="square" rtlCol="0">
            <a:spAutoFit/>
          </a:bodyPr>
          <a:lstStyle/>
          <a:p>
            <a:pPr fontAlgn="t"/>
            <a:r>
              <a:rPr lang="en-GB" sz="2000" b="1" dirty="0">
                <a:solidFill>
                  <a:schemeClr val="accent6">
                    <a:lumMod val="75000"/>
                  </a:schemeClr>
                </a:solidFill>
                <a:latin typeface="Arial" panose="020B0604020202020204" pitchFamily="34" charset="0"/>
                <a:cs typeface="Arial" panose="020B0604020202020204" pitchFamily="34" charset="0"/>
              </a:rPr>
              <a:t>Chickenpox Flu</a:t>
            </a:r>
          </a:p>
          <a:p>
            <a:pPr fontAlgn="t"/>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7" name="Rectangle: Rounded Corners 6">
            <a:extLst>
              <a:ext uri="{FF2B5EF4-FFF2-40B4-BE49-F238E27FC236}">
                <a16:creationId xmlns:a16="http://schemas.microsoft.com/office/drawing/2014/main" id="{931C5D89-46AE-42D5-A7A3-D29DDAAB4346}"/>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16EA873F-E0D6-4F81-8CED-C27FF00B7AFB}"/>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4C6B46A3-BFBF-4E88-9847-E69AC16278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CC9EC5E5-DE63-4AE2-BE84-3609F13504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79825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2051F8B-A496-4605-BCA7-7EF2B4B92734}"/>
              </a:ext>
              <a:ext uri="{C183D7F6-B498-43B3-948B-1728B52AA6E4}">
                <adec:decorative xmlns:adec="http://schemas.microsoft.com/office/drawing/2017/decorative" val="0"/>
              </a:ext>
            </a:extLst>
          </p:cNvPr>
          <p:cNvSpPr txBox="1">
            <a:spLocks noGrp="1"/>
          </p:cNvSpPr>
          <p:nvPr>
            <p:ph type="title" idx="4294967295"/>
          </p:nvPr>
        </p:nvSpPr>
        <p:spPr>
          <a:xfrm>
            <a:off x="628650" y="-860672"/>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4 - Answers</a:t>
            </a:r>
          </a:p>
        </p:txBody>
      </p:sp>
      <p:sp>
        <p:nvSpPr>
          <p:cNvPr id="15" name="Title 1">
            <a:extLst>
              <a:ext uri="{FF2B5EF4-FFF2-40B4-BE49-F238E27FC236}">
                <a16:creationId xmlns:a16="http://schemas.microsoft.com/office/drawing/2014/main" id="{B75B7A72-8BA8-4518-81E9-EABE5655E8C7}"/>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5" name="Table 4" descr="1.Infectious Microbe&#10;">
            <a:extLst>
              <a:ext uri="{FF2B5EF4-FFF2-40B4-BE49-F238E27FC236}">
                <a16:creationId xmlns:a16="http://schemas.microsoft.com/office/drawing/2014/main" id="{FEB497D7-1840-440D-BDFB-D410B81F4B76}"/>
              </a:ext>
            </a:extLst>
          </p:cNvPr>
          <p:cNvGraphicFramePr>
            <a:graphicFrameLocks noGrp="1"/>
          </p:cNvGraphicFramePr>
          <p:nvPr>
            <p:extLst>
              <p:ext uri="{D42A27DB-BD31-4B8C-83A1-F6EECF244321}">
                <p14:modId xmlns:p14="http://schemas.microsoft.com/office/powerpoint/2010/main" val="2922810567"/>
              </p:ext>
            </p:extLst>
          </p:nvPr>
        </p:nvGraphicFramePr>
        <p:xfrm>
          <a:off x="924821" y="1210863"/>
          <a:ext cx="3904353" cy="4875612"/>
        </p:xfrm>
        <a:graphic>
          <a:graphicData uri="http://schemas.openxmlformats.org/drawingml/2006/table">
            <a:tbl>
              <a:tblPr firstRow="1" bandRow="1"/>
              <a:tblGrid>
                <a:gridCol w="1722969">
                  <a:extLst>
                    <a:ext uri="{9D8B030D-6E8A-4147-A177-3AD203B41FA5}">
                      <a16:colId xmlns:a16="http://schemas.microsoft.com/office/drawing/2014/main" val="3940649451"/>
                    </a:ext>
                  </a:extLst>
                </a:gridCol>
                <a:gridCol w="2181384">
                  <a:extLst>
                    <a:ext uri="{9D8B030D-6E8A-4147-A177-3AD203B41FA5}">
                      <a16:colId xmlns:a16="http://schemas.microsoft.com/office/drawing/2014/main" val="2814284796"/>
                    </a:ext>
                  </a:extLst>
                </a:gridCol>
              </a:tblGrid>
              <a:tr h="154046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11171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2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2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1" name="TextBox 10">
            <a:extLst>
              <a:ext uri="{FF2B5EF4-FFF2-40B4-BE49-F238E27FC236}">
                <a16:creationId xmlns:a16="http://schemas.microsoft.com/office/drawing/2014/main" id="{82549E12-B33C-4576-BC2D-6FD5E7CFE2BE}"/>
              </a:ext>
            </a:extLst>
          </p:cNvPr>
          <p:cNvSpPr txBox="1"/>
          <p:nvPr/>
        </p:nvSpPr>
        <p:spPr>
          <a:xfrm>
            <a:off x="2631056" y="2786073"/>
            <a:ext cx="2362755" cy="969496"/>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Bacterial meningitis,</a:t>
            </a:r>
          </a:p>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3" name="TextBox 12">
            <a:extLst>
              <a:ext uri="{FF2B5EF4-FFF2-40B4-BE49-F238E27FC236}">
                <a16:creationId xmlns:a16="http://schemas.microsoft.com/office/drawing/2014/main" id="{E3CB9B2F-5338-4695-B986-76AA8BC6053D}"/>
              </a:ext>
            </a:extLst>
          </p:cNvPr>
          <p:cNvSpPr txBox="1"/>
          <p:nvPr/>
        </p:nvSpPr>
        <p:spPr>
          <a:xfrm>
            <a:off x="2631055" y="3889049"/>
            <a:ext cx="2362755" cy="969496"/>
          </a:xfrm>
          <a:prstGeom prst="rect">
            <a:avLst/>
          </a:prstGeom>
          <a:noFill/>
        </p:spPr>
        <p:txBody>
          <a:bodyPr wrap="square" rtlCol="0">
            <a:spAutoFit/>
          </a:bodyPr>
          <a:lstStyle/>
          <a:p>
            <a:pPr lvl="0" defTabSz="685800"/>
            <a:r>
              <a:rPr lang="en-GB" sz="1900" b="1">
                <a:solidFill>
                  <a:schemeClr val="accent6">
                    <a:lumMod val="75000"/>
                  </a:schemeClr>
                </a:solidFill>
                <a:latin typeface="Arial" panose="020B0604020202020204" pitchFamily="34" charset="0"/>
                <a:cs typeface="Arial" panose="020B0604020202020204" pitchFamily="34" charset="0"/>
              </a:rPr>
              <a:t>HIV, Chickenpox, Flu, Measles, Glandular fever</a:t>
            </a:r>
            <a:endParaRPr lang="en-GB" sz="1900" b="1" dirty="0">
              <a:solidFill>
                <a:schemeClr val="accent6">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8D1C69DA-B1E0-4024-98ED-6F52FD5213C2}"/>
              </a:ext>
            </a:extLst>
          </p:cNvPr>
          <p:cNvSpPr txBox="1"/>
          <p:nvPr/>
        </p:nvSpPr>
        <p:spPr>
          <a:xfrm>
            <a:off x="2631055" y="5276928"/>
            <a:ext cx="2362755"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Thrush</a:t>
            </a:r>
          </a:p>
        </p:txBody>
      </p:sp>
      <p:sp>
        <p:nvSpPr>
          <p:cNvPr id="6" name="Rectangle: Rounded Corners 5"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121D1990-FE99-4D18-B86F-B79B640BF989}"/>
              </a:ext>
            </a:extLst>
          </p:cNvPr>
          <p:cNvSpPr/>
          <p:nvPr/>
        </p:nvSpPr>
        <p:spPr>
          <a:xfrm>
            <a:off x="5100127" y="2581275"/>
            <a:ext cx="3024697" cy="3505199"/>
          </a:xfrm>
          <a:prstGeom prst="roundRect">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1"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sp>
        <p:nvSpPr>
          <p:cNvPr id="8" name="Rectangle: Rounded Corners 7">
            <a:extLst>
              <a:ext uri="{FF2B5EF4-FFF2-40B4-BE49-F238E27FC236}">
                <a16:creationId xmlns:a16="http://schemas.microsoft.com/office/drawing/2014/main" id="{1DD1DFDB-DEDF-4CF4-99F6-4A0AACDA74B3}"/>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Oval 8">
            <a:extLst>
              <a:ext uri="{FF2B5EF4-FFF2-40B4-BE49-F238E27FC236}">
                <a16:creationId xmlns:a16="http://schemas.microsoft.com/office/drawing/2014/main" id="{2AF489ED-E78B-4FA1-A3D4-F37406C448EA}"/>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0" name="Picture 9">
            <a:extLst>
              <a:ext uri="{FF2B5EF4-FFF2-40B4-BE49-F238E27FC236}">
                <a16:creationId xmlns:a16="http://schemas.microsoft.com/office/drawing/2014/main" id="{C52DEDDD-9802-4BD9-B75E-FFB85DC919D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D25FD6C1-7C38-4FDC-AE21-4E43269AF75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21607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8C87B703-F700-47B4-A6E4-6C72FE199698}"/>
              </a:ext>
              <a:ext uri="{C183D7F6-B498-43B3-948B-1728B52AA6E4}">
                <adec:decorative xmlns:adec="http://schemas.microsoft.com/office/drawing/2017/decorative" val="0"/>
              </a:ext>
            </a:extLst>
          </p:cNvPr>
          <p:cNvSpPr txBox="1">
            <a:spLocks noGrp="1"/>
          </p:cNvSpPr>
          <p:nvPr>
            <p:ph type="title" idx="4294967295"/>
          </p:nvPr>
        </p:nvSpPr>
        <p:spPr>
          <a:xfrm>
            <a:off x="628650" y="-841217"/>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5 - Answers</a:t>
            </a:r>
          </a:p>
        </p:txBody>
      </p:sp>
      <p:sp>
        <p:nvSpPr>
          <p:cNvPr id="23" name="Title 1">
            <a:extLst>
              <a:ext uri="{FF2B5EF4-FFF2-40B4-BE49-F238E27FC236}">
                <a16:creationId xmlns:a16="http://schemas.microsoft.com/office/drawing/2014/main" id="{A3E3A4D2-AFF8-4123-8153-9D6B995F4E61}"/>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5" name="Table 4" descr="2.Symptoms&#10;">
            <a:extLst>
              <a:ext uri="{FF2B5EF4-FFF2-40B4-BE49-F238E27FC236}">
                <a16:creationId xmlns:a16="http://schemas.microsoft.com/office/drawing/2014/main" id="{30DA4083-5032-4E8E-81D0-ABBCB7F6A44C}"/>
              </a:ext>
            </a:extLst>
          </p:cNvPr>
          <p:cNvGraphicFramePr>
            <a:graphicFrameLocks noGrp="1"/>
          </p:cNvGraphicFramePr>
          <p:nvPr>
            <p:extLst>
              <p:ext uri="{D42A27DB-BD31-4B8C-83A1-F6EECF244321}">
                <p14:modId xmlns:p14="http://schemas.microsoft.com/office/powerpoint/2010/main" val="4211074932"/>
              </p:ext>
            </p:extLst>
          </p:nvPr>
        </p:nvGraphicFramePr>
        <p:xfrm>
          <a:off x="926217" y="1222290"/>
          <a:ext cx="3521958" cy="4935908"/>
        </p:xfrm>
        <a:graphic>
          <a:graphicData uri="http://schemas.openxmlformats.org/drawingml/2006/table">
            <a:tbl>
              <a:tblPr firstRow="1" bandRow="1"/>
              <a:tblGrid>
                <a:gridCol w="1623581">
                  <a:extLst>
                    <a:ext uri="{9D8B030D-6E8A-4147-A177-3AD203B41FA5}">
                      <a16:colId xmlns:a16="http://schemas.microsoft.com/office/drawing/2014/main" val="3940649451"/>
                    </a:ext>
                  </a:extLst>
                </a:gridCol>
                <a:gridCol w="1898377">
                  <a:extLst>
                    <a:ext uri="{9D8B030D-6E8A-4147-A177-3AD203B41FA5}">
                      <a16:colId xmlns:a16="http://schemas.microsoft.com/office/drawing/2014/main" val="2814284796"/>
                    </a:ext>
                  </a:extLst>
                </a:gridCol>
              </a:tblGrid>
              <a:tr h="49246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6007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3870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B7B5E11D-DC9C-4A62-A504-3F124EB64C67}"/>
              </a:ext>
            </a:extLst>
          </p:cNvPr>
          <p:cNvSpPr txBox="1"/>
          <p:nvPr/>
        </p:nvSpPr>
        <p:spPr>
          <a:xfrm>
            <a:off x="2524196" y="1700223"/>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2" name="TextBox 11">
            <a:extLst>
              <a:ext uri="{FF2B5EF4-FFF2-40B4-BE49-F238E27FC236}">
                <a16:creationId xmlns:a16="http://schemas.microsoft.com/office/drawing/2014/main" id="{271A93ED-A5FB-43EC-9620-B437882C4983}"/>
              </a:ext>
            </a:extLst>
          </p:cNvPr>
          <p:cNvSpPr txBox="1"/>
          <p:nvPr/>
        </p:nvSpPr>
        <p:spPr>
          <a:xfrm>
            <a:off x="2535806" y="2348756"/>
            <a:ext cx="1912369" cy="738664"/>
          </a:xfrm>
          <a:prstGeom prst="rect">
            <a:avLst/>
          </a:prstGeom>
          <a:noFill/>
        </p:spPr>
        <p:txBody>
          <a:bodyPr wrap="square" rtlCol="0">
            <a:spAutoFit/>
          </a:bodyPr>
          <a:lstStyle/>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13" name="TextBox 12">
            <a:extLst>
              <a:ext uri="{FF2B5EF4-FFF2-40B4-BE49-F238E27FC236}">
                <a16:creationId xmlns:a16="http://schemas.microsoft.com/office/drawing/2014/main" id="{56EB98BC-9342-4C5E-840E-CB00B30C3156}"/>
              </a:ext>
            </a:extLst>
          </p:cNvPr>
          <p:cNvSpPr txBox="1"/>
          <p:nvPr/>
        </p:nvSpPr>
        <p:spPr>
          <a:xfrm>
            <a:off x="2490832" y="3021493"/>
            <a:ext cx="2266337" cy="523220"/>
          </a:xfrm>
          <a:prstGeom prst="rect">
            <a:avLst/>
          </a:prstGeom>
          <a:noFill/>
        </p:spPr>
        <p:txBody>
          <a:bodyPr wrap="square" rtlCol="0">
            <a:spAutoFit/>
          </a:bodyPr>
          <a:lstStyle/>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Bacterial meningitis,</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Chickenpox, Measles</a:t>
            </a:r>
          </a:p>
        </p:txBody>
      </p:sp>
      <p:sp>
        <p:nvSpPr>
          <p:cNvPr id="14" name="TextBox 13">
            <a:extLst>
              <a:ext uri="{FF2B5EF4-FFF2-40B4-BE49-F238E27FC236}">
                <a16:creationId xmlns:a16="http://schemas.microsoft.com/office/drawing/2014/main" id="{B0F740FC-A27A-4C84-8FA2-09B1ECCC0813}"/>
              </a:ext>
            </a:extLst>
          </p:cNvPr>
          <p:cNvSpPr txBox="1"/>
          <p:nvPr/>
        </p:nvSpPr>
        <p:spPr>
          <a:xfrm>
            <a:off x="2518911" y="3579559"/>
            <a:ext cx="2266337"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Flu, </a:t>
            </a:r>
          </a:p>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Glandular fever</a:t>
            </a:r>
          </a:p>
        </p:txBody>
      </p:sp>
      <p:sp>
        <p:nvSpPr>
          <p:cNvPr id="15" name="TextBox 14">
            <a:extLst>
              <a:ext uri="{FF2B5EF4-FFF2-40B4-BE49-F238E27FC236}">
                <a16:creationId xmlns:a16="http://schemas.microsoft.com/office/drawing/2014/main" id="{DFC64456-53C0-487F-8F0C-25EC610A59A7}"/>
              </a:ext>
            </a:extLst>
          </p:cNvPr>
          <p:cNvSpPr txBox="1"/>
          <p:nvPr/>
        </p:nvSpPr>
        <p:spPr>
          <a:xfrm>
            <a:off x="2518912" y="4296355"/>
            <a:ext cx="2266337"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Glandular fever</a:t>
            </a:r>
          </a:p>
        </p:txBody>
      </p:sp>
      <p:sp>
        <p:nvSpPr>
          <p:cNvPr id="16" name="TextBox 15">
            <a:extLst>
              <a:ext uri="{FF2B5EF4-FFF2-40B4-BE49-F238E27FC236}">
                <a16:creationId xmlns:a16="http://schemas.microsoft.com/office/drawing/2014/main" id="{6922FE4E-5EF3-4AEC-9DE1-C8CC9BE6C524}"/>
              </a:ext>
            </a:extLst>
          </p:cNvPr>
          <p:cNvSpPr txBox="1"/>
          <p:nvPr/>
        </p:nvSpPr>
        <p:spPr>
          <a:xfrm>
            <a:off x="2535806" y="4928191"/>
            <a:ext cx="2266337"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HIV</a:t>
            </a:r>
          </a:p>
        </p:txBody>
      </p:sp>
      <p:sp>
        <p:nvSpPr>
          <p:cNvPr id="17" name="TextBox 16">
            <a:extLst>
              <a:ext uri="{FF2B5EF4-FFF2-40B4-BE49-F238E27FC236}">
                <a16:creationId xmlns:a16="http://schemas.microsoft.com/office/drawing/2014/main" id="{660662B7-DA3E-4EE9-B495-72781F11A531}"/>
              </a:ext>
            </a:extLst>
          </p:cNvPr>
          <p:cNvSpPr txBox="1"/>
          <p:nvPr/>
        </p:nvSpPr>
        <p:spPr>
          <a:xfrm>
            <a:off x="2535806" y="5432718"/>
            <a:ext cx="2266337"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Thrush</a:t>
            </a:r>
          </a:p>
        </p:txBody>
      </p:sp>
      <p:graphicFrame>
        <p:nvGraphicFramePr>
          <p:cNvPr id="4" name="Table 3" descr="3.Transm-ission&#10;">
            <a:extLst>
              <a:ext uri="{FF2B5EF4-FFF2-40B4-BE49-F238E27FC236}">
                <a16:creationId xmlns:a16="http://schemas.microsoft.com/office/drawing/2014/main" id="{235000D1-A3E5-45EA-9D52-2CAC031D3BBA}"/>
              </a:ext>
            </a:extLst>
          </p:cNvPr>
          <p:cNvGraphicFramePr>
            <a:graphicFrameLocks noGrp="1"/>
          </p:cNvGraphicFramePr>
          <p:nvPr>
            <p:extLst>
              <p:ext uri="{D42A27DB-BD31-4B8C-83A1-F6EECF244321}">
                <p14:modId xmlns:p14="http://schemas.microsoft.com/office/powerpoint/2010/main" val="2798785692"/>
              </p:ext>
            </p:extLst>
          </p:nvPr>
        </p:nvGraphicFramePr>
        <p:xfrm>
          <a:off x="4572000" y="1222290"/>
          <a:ext cx="3645783" cy="4835605"/>
        </p:xfrm>
        <a:graphic>
          <a:graphicData uri="http://schemas.openxmlformats.org/drawingml/2006/table">
            <a:tbl>
              <a:tblPr firstRow="1" bandRow="1"/>
              <a:tblGrid>
                <a:gridCol w="1370330">
                  <a:extLst>
                    <a:ext uri="{9D8B030D-6E8A-4147-A177-3AD203B41FA5}">
                      <a16:colId xmlns:a16="http://schemas.microsoft.com/office/drawing/2014/main" val="3940649451"/>
                    </a:ext>
                  </a:extLst>
                </a:gridCol>
                <a:gridCol w="2275453">
                  <a:extLst>
                    <a:ext uri="{9D8B030D-6E8A-4147-A177-3AD203B41FA5}">
                      <a16:colId xmlns:a16="http://schemas.microsoft.com/office/drawing/2014/main" val="2814284796"/>
                    </a:ext>
                  </a:extLst>
                </a:gridCol>
              </a:tblGrid>
              <a:tr h="98336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05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767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20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20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8" name="TextBox 17">
            <a:extLst>
              <a:ext uri="{FF2B5EF4-FFF2-40B4-BE49-F238E27FC236}">
                <a16:creationId xmlns:a16="http://schemas.microsoft.com/office/drawing/2014/main" id="{657D8430-EECC-4132-BE05-34DA87935A1E}"/>
              </a:ext>
            </a:extLst>
          </p:cNvPr>
          <p:cNvSpPr txBox="1"/>
          <p:nvPr/>
        </p:nvSpPr>
        <p:spPr>
          <a:xfrm>
            <a:off x="5962721" y="2229848"/>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Chlamydia, HIV, Thrush</a:t>
            </a:r>
          </a:p>
        </p:txBody>
      </p:sp>
      <p:sp>
        <p:nvSpPr>
          <p:cNvPr id="19" name="TextBox 18">
            <a:extLst>
              <a:ext uri="{FF2B5EF4-FFF2-40B4-BE49-F238E27FC236}">
                <a16:creationId xmlns:a16="http://schemas.microsoft.com/office/drawing/2014/main" id="{E0633C61-B485-4BA8-B51A-55F385077683}"/>
              </a:ext>
            </a:extLst>
          </p:cNvPr>
          <p:cNvSpPr txBox="1"/>
          <p:nvPr/>
        </p:nvSpPr>
        <p:spPr>
          <a:xfrm>
            <a:off x="6077155" y="3065247"/>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HIV, Bacterial meningitis</a:t>
            </a:r>
          </a:p>
        </p:txBody>
      </p:sp>
      <p:sp>
        <p:nvSpPr>
          <p:cNvPr id="20" name="TextBox 19">
            <a:extLst>
              <a:ext uri="{FF2B5EF4-FFF2-40B4-BE49-F238E27FC236}">
                <a16:creationId xmlns:a16="http://schemas.microsoft.com/office/drawing/2014/main" id="{580C81AA-9215-4767-9E58-1AD512779207}"/>
              </a:ext>
            </a:extLst>
          </p:cNvPr>
          <p:cNvSpPr txBox="1"/>
          <p:nvPr/>
        </p:nvSpPr>
        <p:spPr>
          <a:xfrm>
            <a:off x="5890229" y="3751743"/>
            <a:ext cx="2451379"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Flu, Measles, Chickenpox, MRSA</a:t>
            </a:r>
          </a:p>
        </p:txBody>
      </p:sp>
      <p:sp>
        <p:nvSpPr>
          <p:cNvPr id="21" name="TextBox 20">
            <a:extLst>
              <a:ext uri="{FF2B5EF4-FFF2-40B4-BE49-F238E27FC236}">
                <a16:creationId xmlns:a16="http://schemas.microsoft.com/office/drawing/2014/main" id="{4E210660-DDE4-43E9-A2A1-5D1253232188}"/>
              </a:ext>
            </a:extLst>
          </p:cNvPr>
          <p:cNvSpPr txBox="1"/>
          <p:nvPr/>
        </p:nvSpPr>
        <p:spPr>
          <a:xfrm>
            <a:off x="5902225" y="4454555"/>
            <a:ext cx="2794099" cy="784830"/>
          </a:xfrm>
          <a:prstGeom prst="rect">
            <a:avLst/>
          </a:prstGeom>
          <a:noFill/>
        </p:spPr>
        <p:txBody>
          <a:bodyPr wrap="square" rtlCol="0">
            <a:spAutoFit/>
          </a:bodyPr>
          <a:lstStyle/>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22" name="TextBox 21">
            <a:extLst>
              <a:ext uri="{FF2B5EF4-FFF2-40B4-BE49-F238E27FC236}">
                <a16:creationId xmlns:a16="http://schemas.microsoft.com/office/drawing/2014/main" id="{0990D878-3D8E-46DD-809F-7ED2E1F536C3}"/>
              </a:ext>
            </a:extLst>
          </p:cNvPr>
          <p:cNvSpPr txBox="1"/>
          <p:nvPr/>
        </p:nvSpPr>
        <p:spPr>
          <a:xfrm>
            <a:off x="5927591" y="5226210"/>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Flu, Glandular fever</a:t>
            </a:r>
          </a:p>
        </p:txBody>
      </p:sp>
      <p:sp>
        <p:nvSpPr>
          <p:cNvPr id="7" name="Rectangle: Rounded Corners 6">
            <a:extLst>
              <a:ext uri="{FF2B5EF4-FFF2-40B4-BE49-F238E27FC236}">
                <a16:creationId xmlns:a16="http://schemas.microsoft.com/office/drawing/2014/main" id="{B13D5DD2-1F27-474C-A66C-1CAB100BE6F8}"/>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FC2AD64A-AAB8-4988-A8D5-8808C1742C9D}"/>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CD714BD-725C-45D5-8BC0-0BB7422A61D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A398416B-2C43-4EDE-A220-D4E47E96204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13748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67EFC3C-BCD2-4974-B15F-C9A8B32EF7E6}"/>
              </a:ext>
              <a:ext uri="{C183D7F6-B498-43B3-948B-1728B52AA6E4}">
                <adec:decorative xmlns:adec="http://schemas.microsoft.com/office/drawing/2017/decorative" val="0"/>
              </a:ext>
            </a:extLst>
          </p:cNvPr>
          <p:cNvSpPr txBox="1">
            <a:spLocks noGrp="1"/>
          </p:cNvSpPr>
          <p:nvPr>
            <p:ph type="title" idx="4294967295"/>
          </p:nvPr>
        </p:nvSpPr>
        <p:spPr>
          <a:xfrm>
            <a:off x="628650" y="-850939"/>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Disease Match Worksheet 6 - Answers</a:t>
            </a:r>
          </a:p>
        </p:txBody>
      </p:sp>
      <p:sp>
        <p:nvSpPr>
          <p:cNvPr id="21" name="Title 1">
            <a:extLst>
              <a:ext uri="{FF2B5EF4-FFF2-40B4-BE49-F238E27FC236}">
                <a16:creationId xmlns:a16="http://schemas.microsoft.com/office/drawing/2014/main" id="{4F86F74F-3077-4B56-BA6C-4D2919966E26}"/>
              </a:ext>
            </a:extLst>
          </p:cNvPr>
          <p:cNvSpPr txBox="1">
            <a:spLocks/>
          </p:cNvSpPr>
          <p:nvPr/>
        </p:nvSpPr>
        <p:spPr>
          <a:xfrm>
            <a:off x="628650" y="131556"/>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000" b="1"/>
              <a:t>Disease Match Worksheet - Answers</a:t>
            </a:r>
            <a:endParaRPr lang="en-GB" sz="3000" b="1" dirty="0"/>
          </a:p>
        </p:txBody>
      </p:sp>
      <p:graphicFrame>
        <p:nvGraphicFramePr>
          <p:cNvPr id="4" name="Table 3" descr="4. Prevention&#10;">
            <a:extLst>
              <a:ext uri="{FF2B5EF4-FFF2-40B4-BE49-F238E27FC236}">
                <a16:creationId xmlns:a16="http://schemas.microsoft.com/office/drawing/2014/main" id="{E532E42C-162E-4C5D-8F7A-784D42556FD0}"/>
              </a:ext>
            </a:extLst>
          </p:cNvPr>
          <p:cNvGraphicFramePr>
            <a:graphicFrameLocks noGrp="1"/>
          </p:cNvGraphicFramePr>
          <p:nvPr>
            <p:extLst>
              <p:ext uri="{D42A27DB-BD31-4B8C-83A1-F6EECF244321}">
                <p14:modId xmlns:p14="http://schemas.microsoft.com/office/powerpoint/2010/main" val="2297749870"/>
              </p:ext>
            </p:extLst>
          </p:nvPr>
        </p:nvGraphicFramePr>
        <p:xfrm>
          <a:off x="906845" y="1205396"/>
          <a:ext cx="3598480" cy="4960750"/>
        </p:xfrm>
        <a:graphic>
          <a:graphicData uri="http://schemas.openxmlformats.org/drawingml/2006/table">
            <a:tbl>
              <a:tblPr firstRow="1" bandRow="1"/>
              <a:tblGrid>
                <a:gridCol w="1798255">
                  <a:extLst>
                    <a:ext uri="{9D8B030D-6E8A-4147-A177-3AD203B41FA5}">
                      <a16:colId xmlns:a16="http://schemas.microsoft.com/office/drawing/2014/main" val="3940649451"/>
                    </a:ext>
                  </a:extLst>
                </a:gridCol>
                <a:gridCol w="1800225">
                  <a:extLst>
                    <a:ext uri="{9D8B030D-6E8A-4147-A177-3AD203B41FA5}">
                      <a16:colId xmlns:a16="http://schemas.microsoft.com/office/drawing/2014/main" val="2814284796"/>
                    </a:ext>
                  </a:extLst>
                </a:gridCol>
              </a:tblGrid>
              <a:tr h="67681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6907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613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68450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6" name="TextBox 15">
            <a:extLst>
              <a:ext uri="{FF2B5EF4-FFF2-40B4-BE49-F238E27FC236}">
                <a16:creationId xmlns:a16="http://schemas.microsoft.com/office/drawing/2014/main" id="{08E0BAF3-F83E-4DD9-86D3-B9517CB58089}"/>
              </a:ext>
            </a:extLst>
          </p:cNvPr>
          <p:cNvSpPr txBox="1"/>
          <p:nvPr/>
        </p:nvSpPr>
        <p:spPr>
          <a:xfrm>
            <a:off x="2652785" y="1847129"/>
            <a:ext cx="1985891" cy="738664"/>
          </a:xfrm>
          <a:prstGeom prst="rect">
            <a:avLst/>
          </a:prstGeom>
          <a:noFill/>
        </p:spPr>
        <p:txBody>
          <a:bodyPr wrap="square" rtlCol="0">
            <a:spAutoFit/>
          </a:bodyPr>
          <a:lstStyle/>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Chickenpox, MRSA,</a:t>
            </a:r>
          </a:p>
          <a:p>
            <a:pPr lvl="0" defTabSz="685800"/>
            <a:r>
              <a:rPr lang="en-GB" sz="1400" b="1" dirty="0">
                <a:solidFill>
                  <a:schemeClr val="accent6">
                    <a:lumMod val="75000"/>
                  </a:schemeClr>
                </a:solidFill>
                <a:latin typeface="Arial" panose="020B0604020202020204" pitchFamily="34" charset="0"/>
                <a:cs typeface="Arial" panose="020B0604020202020204" pitchFamily="34" charset="0"/>
              </a:rPr>
              <a:t>Bacterial meningitis</a:t>
            </a:r>
          </a:p>
        </p:txBody>
      </p:sp>
      <p:sp>
        <p:nvSpPr>
          <p:cNvPr id="12" name="TextBox 11">
            <a:extLst>
              <a:ext uri="{FF2B5EF4-FFF2-40B4-BE49-F238E27FC236}">
                <a16:creationId xmlns:a16="http://schemas.microsoft.com/office/drawing/2014/main" id="{9630949E-EAE2-4213-A3C8-7A1E5C5DB013}"/>
              </a:ext>
            </a:extLst>
          </p:cNvPr>
          <p:cNvSpPr txBox="1"/>
          <p:nvPr/>
        </p:nvSpPr>
        <p:spPr>
          <a:xfrm>
            <a:off x="2682050" y="2567624"/>
            <a:ext cx="1985891" cy="1015663"/>
          </a:xfrm>
          <a:prstGeom prst="rect">
            <a:avLst/>
          </a:prstGeom>
          <a:noFill/>
        </p:spPr>
        <p:txBody>
          <a:bodyPr wrap="square" rtlCol="0">
            <a:spAutoFit/>
          </a:bodyPr>
          <a:lstStyle/>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Flu, Measles,</a:t>
            </a:r>
          </a:p>
          <a:p>
            <a:pPr lvl="0" defTabSz="685800"/>
            <a:r>
              <a:rPr lang="en-GB" sz="1500"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13" name="TextBox 12">
            <a:extLst>
              <a:ext uri="{FF2B5EF4-FFF2-40B4-BE49-F238E27FC236}">
                <a16:creationId xmlns:a16="http://schemas.microsoft.com/office/drawing/2014/main" id="{465EEBA1-FA3C-4A64-80AE-B73FA9CABF23}"/>
              </a:ext>
            </a:extLst>
          </p:cNvPr>
          <p:cNvSpPr txBox="1"/>
          <p:nvPr/>
        </p:nvSpPr>
        <p:spPr>
          <a:xfrm>
            <a:off x="2698099" y="3572756"/>
            <a:ext cx="1985891" cy="584775"/>
          </a:xfrm>
          <a:prstGeom prst="rect">
            <a:avLst/>
          </a:prstGeom>
          <a:noFill/>
        </p:spPr>
        <p:txBody>
          <a:bodyPr wrap="square" rtlCol="0">
            <a:spAutoFit/>
          </a:bodyPr>
          <a:lstStyle/>
          <a:p>
            <a:pPr lvl="0" defTabSz="685800"/>
            <a:r>
              <a:rPr lang="en-GB" sz="1600" b="1" dirty="0">
                <a:solidFill>
                  <a:schemeClr val="accent6">
                    <a:lumMod val="75000"/>
                  </a:schemeClr>
                </a:solidFill>
                <a:latin typeface="Arial" panose="020B0604020202020204" pitchFamily="34" charset="0"/>
                <a:cs typeface="Arial" panose="020B0604020202020204" pitchFamily="34" charset="0"/>
              </a:rPr>
              <a:t>Chlamydia, HIV,</a:t>
            </a:r>
          </a:p>
          <a:p>
            <a:pPr lvl="0" defTabSz="685800"/>
            <a:r>
              <a:rPr lang="en-GB" sz="16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4" name="TextBox 13">
            <a:extLst>
              <a:ext uri="{FF2B5EF4-FFF2-40B4-BE49-F238E27FC236}">
                <a16:creationId xmlns:a16="http://schemas.microsoft.com/office/drawing/2014/main" id="{D0AD3A74-EC62-4DA3-81D7-38C9E2CC22C5}"/>
              </a:ext>
            </a:extLst>
          </p:cNvPr>
          <p:cNvSpPr txBox="1"/>
          <p:nvPr/>
        </p:nvSpPr>
        <p:spPr>
          <a:xfrm>
            <a:off x="2668834" y="4407226"/>
            <a:ext cx="1985891" cy="677108"/>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Thrush,</a:t>
            </a:r>
          </a:p>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MRSA</a:t>
            </a:r>
          </a:p>
        </p:txBody>
      </p:sp>
      <p:sp>
        <p:nvSpPr>
          <p:cNvPr id="15" name="TextBox 14">
            <a:extLst>
              <a:ext uri="{FF2B5EF4-FFF2-40B4-BE49-F238E27FC236}">
                <a16:creationId xmlns:a16="http://schemas.microsoft.com/office/drawing/2014/main" id="{D00759D8-9B76-4CE4-994D-FABBFACCE7B5}"/>
              </a:ext>
            </a:extLst>
          </p:cNvPr>
          <p:cNvSpPr txBox="1"/>
          <p:nvPr/>
        </p:nvSpPr>
        <p:spPr>
          <a:xfrm>
            <a:off x="2632267" y="5489038"/>
            <a:ext cx="1985891" cy="584775"/>
          </a:xfrm>
          <a:prstGeom prst="rect">
            <a:avLst/>
          </a:prstGeom>
          <a:noFill/>
        </p:spPr>
        <p:txBody>
          <a:bodyPr wrap="square" rtlCol="0">
            <a:spAutoFit/>
          </a:bodyPr>
          <a:lstStyle/>
          <a:p>
            <a:pPr lvl="0" defTabSz="685800"/>
            <a:r>
              <a:rPr lang="en-GB" sz="1600" b="1" dirty="0">
                <a:solidFill>
                  <a:schemeClr val="accent6">
                    <a:lumMod val="75000"/>
                  </a:schemeClr>
                </a:solidFill>
                <a:latin typeface="Arial" panose="020B0604020202020204" pitchFamily="34" charset="0"/>
                <a:cs typeface="Arial" panose="020B0604020202020204" pitchFamily="34" charset="0"/>
              </a:rPr>
              <a:t>Flu, Chickenpox, Measles</a:t>
            </a:r>
          </a:p>
        </p:txBody>
      </p:sp>
      <p:graphicFrame>
        <p:nvGraphicFramePr>
          <p:cNvPr id="5" name="Table 4" descr="5. Treatment&#10;">
            <a:extLst>
              <a:ext uri="{FF2B5EF4-FFF2-40B4-BE49-F238E27FC236}">
                <a16:creationId xmlns:a16="http://schemas.microsoft.com/office/drawing/2014/main" id="{3CAB6091-6205-4C2D-97E9-EE0F00294212}"/>
              </a:ext>
            </a:extLst>
          </p:cNvPr>
          <p:cNvGraphicFramePr>
            <a:graphicFrameLocks noGrp="1"/>
          </p:cNvGraphicFramePr>
          <p:nvPr>
            <p:extLst>
              <p:ext uri="{D42A27DB-BD31-4B8C-83A1-F6EECF244321}">
                <p14:modId xmlns:p14="http://schemas.microsoft.com/office/powerpoint/2010/main" val="293577147"/>
              </p:ext>
            </p:extLst>
          </p:nvPr>
        </p:nvGraphicFramePr>
        <p:xfrm>
          <a:off x="4683990" y="1205396"/>
          <a:ext cx="3486490" cy="4871553"/>
        </p:xfrm>
        <a:graphic>
          <a:graphicData uri="http://schemas.openxmlformats.org/drawingml/2006/table">
            <a:tbl>
              <a:tblPr firstRow="1" bandRow="1"/>
              <a:tblGrid>
                <a:gridCol w="1573935">
                  <a:extLst>
                    <a:ext uri="{9D8B030D-6E8A-4147-A177-3AD203B41FA5}">
                      <a16:colId xmlns:a16="http://schemas.microsoft.com/office/drawing/2014/main" val="3940649451"/>
                    </a:ext>
                  </a:extLst>
                </a:gridCol>
                <a:gridCol w="1912555">
                  <a:extLst>
                    <a:ext uri="{9D8B030D-6E8A-4147-A177-3AD203B41FA5}">
                      <a16:colId xmlns:a16="http://schemas.microsoft.com/office/drawing/2014/main" val="2814284796"/>
                    </a:ext>
                  </a:extLst>
                </a:gridCol>
              </a:tblGrid>
              <a:tr h="82857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7C0DE"/>
                    </a:solidFill>
                  </a:tcPr>
                </a:tc>
                <a:extLst>
                  <a:ext uri="{0D108BD9-81ED-4DB2-BD59-A6C34878D82A}">
                    <a16:rowId xmlns:a16="http://schemas.microsoft.com/office/drawing/2014/main" val="135155759"/>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10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9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9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1" name="TextBox 10">
            <a:extLst>
              <a:ext uri="{FF2B5EF4-FFF2-40B4-BE49-F238E27FC236}">
                <a16:creationId xmlns:a16="http://schemas.microsoft.com/office/drawing/2014/main" id="{2833A91D-B9AF-4157-9427-DE40207CA218}"/>
              </a:ext>
            </a:extLst>
          </p:cNvPr>
          <p:cNvSpPr txBox="1"/>
          <p:nvPr/>
        </p:nvSpPr>
        <p:spPr>
          <a:xfrm>
            <a:off x="6237747" y="2112504"/>
            <a:ext cx="2097879" cy="877163"/>
          </a:xfrm>
          <a:prstGeom prst="rect">
            <a:avLst/>
          </a:prstGeom>
          <a:noFill/>
        </p:spPr>
        <p:txBody>
          <a:bodyPr wrap="square" rtlCol="0">
            <a:spAutoFit/>
          </a:bodyPr>
          <a:lstStyle/>
          <a:p>
            <a:pPr lvl="0" defTabSz="685800"/>
            <a:r>
              <a:rPr lang="en-GB" sz="1700" b="1" dirty="0">
                <a:solidFill>
                  <a:schemeClr val="accent6">
                    <a:lumMod val="75000"/>
                  </a:schemeClr>
                </a:solidFill>
                <a:latin typeface="Arial" panose="020B0604020202020204" pitchFamily="34" charset="0"/>
                <a:cs typeface="Arial" panose="020B0604020202020204" pitchFamily="34" charset="0"/>
              </a:rPr>
              <a:t>Chlamydia, Bacterial meningitis, MRSA</a:t>
            </a:r>
          </a:p>
        </p:txBody>
      </p:sp>
      <p:sp>
        <p:nvSpPr>
          <p:cNvPr id="17" name="TextBox 16">
            <a:extLst>
              <a:ext uri="{FF2B5EF4-FFF2-40B4-BE49-F238E27FC236}">
                <a16:creationId xmlns:a16="http://schemas.microsoft.com/office/drawing/2014/main" id="{6929F998-1E22-4101-A584-81E843685064}"/>
              </a:ext>
            </a:extLst>
          </p:cNvPr>
          <p:cNvSpPr txBox="1"/>
          <p:nvPr/>
        </p:nvSpPr>
        <p:spPr>
          <a:xfrm>
            <a:off x="6229902" y="3090446"/>
            <a:ext cx="1985891" cy="877163"/>
          </a:xfrm>
          <a:prstGeom prst="rect">
            <a:avLst/>
          </a:prstGeom>
          <a:noFill/>
        </p:spPr>
        <p:txBody>
          <a:bodyPr wrap="square" rtlCol="0">
            <a:spAutoFit/>
          </a:bodyPr>
          <a:lstStyle/>
          <a:p>
            <a:pPr lvl="0" defTabSz="685800"/>
            <a:r>
              <a:rPr lang="de-DE" sz="1700" b="1" dirty="0">
                <a:solidFill>
                  <a:schemeClr val="accent6">
                    <a:lumMod val="75000"/>
                  </a:schemeClr>
                </a:solidFill>
                <a:latin typeface="Arial" panose="020B0604020202020204" pitchFamily="34" charset="0"/>
                <a:cs typeface="Arial" panose="020B0604020202020204" pitchFamily="34" charset="0"/>
              </a:rPr>
              <a:t>Chickenpox, Glandular fever, Measles, Flu</a:t>
            </a:r>
          </a:p>
        </p:txBody>
      </p:sp>
      <p:sp>
        <p:nvSpPr>
          <p:cNvPr id="19" name="TextBox 18">
            <a:extLst>
              <a:ext uri="{FF2B5EF4-FFF2-40B4-BE49-F238E27FC236}">
                <a16:creationId xmlns:a16="http://schemas.microsoft.com/office/drawing/2014/main" id="{268177CF-7FA7-48DA-9F27-6BA77CA36D0E}"/>
              </a:ext>
            </a:extLst>
          </p:cNvPr>
          <p:cNvSpPr txBox="1"/>
          <p:nvPr/>
        </p:nvSpPr>
        <p:spPr>
          <a:xfrm>
            <a:off x="6237747" y="4291107"/>
            <a:ext cx="1985891" cy="384721"/>
          </a:xfrm>
          <a:prstGeom prst="rect">
            <a:avLst/>
          </a:prstGeom>
          <a:noFill/>
        </p:spPr>
        <p:txBody>
          <a:bodyPr wrap="square" rtlCol="0">
            <a:spAutoFit/>
          </a:bodyPr>
          <a:lstStyle/>
          <a:p>
            <a:pPr lvl="0" defTabSz="685800"/>
            <a:r>
              <a:rPr lang="en-GB" sz="1900" b="1" dirty="0">
                <a:solidFill>
                  <a:schemeClr val="accent6">
                    <a:lumMod val="75000"/>
                  </a:schemeClr>
                </a:solidFill>
                <a:latin typeface="Arial" panose="020B0604020202020204" pitchFamily="34" charset="0"/>
                <a:cs typeface="Arial" panose="020B0604020202020204" pitchFamily="34" charset="0"/>
              </a:rPr>
              <a:t>Thrush</a:t>
            </a:r>
          </a:p>
        </p:txBody>
      </p:sp>
      <p:sp>
        <p:nvSpPr>
          <p:cNvPr id="20" name="TextBox 19">
            <a:extLst>
              <a:ext uri="{FF2B5EF4-FFF2-40B4-BE49-F238E27FC236}">
                <a16:creationId xmlns:a16="http://schemas.microsoft.com/office/drawing/2014/main" id="{93F1D2AE-091A-4C9C-9B1C-44184D0FC023}"/>
              </a:ext>
            </a:extLst>
          </p:cNvPr>
          <p:cNvSpPr txBox="1"/>
          <p:nvPr/>
        </p:nvSpPr>
        <p:spPr>
          <a:xfrm>
            <a:off x="6254148" y="5150484"/>
            <a:ext cx="1985891" cy="877163"/>
          </a:xfrm>
          <a:prstGeom prst="rect">
            <a:avLst/>
          </a:prstGeom>
          <a:noFill/>
        </p:spPr>
        <p:txBody>
          <a:bodyPr wrap="square" rtlCol="0">
            <a:spAutoFit/>
          </a:bodyPr>
          <a:lstStyle/>
          <a:p>
            <a:pPr lvl="0" defTabSz="685800"/>
            <a:r>
              <a:rPr lang="de-DE" sz="1700" b="1" dirty="0">
                <a:solidFill>
                  <a:schemeClr val="accent6">
                    <a:lumMod val="75000"/>
                  </a:schemeClr>
                </a:solidFill>
                <a:latin typeface="Arial" panose="020B0604020202020204" pitchFamily="34" charset="0"/>
                <a:cs typeface="Arial" panose="020B0604020202020204" pitchFamily="34" charset="0"/>
              </a:rPr>
              <a:t>Chickenpox, Glandular fever, Measles, Flu</a:t>
            </a:r>
          </a:p>
        </p:txBody>
      </p:sp>
      <p:sp>
        <p:nvSpPr>
          <p:cNvPr id="7" name="Rectangle: Rounded Corners 6">
            <a:extLst>
              <a:ext uri="{FF2B5EF4-FFF2-40B4-BE49-F238E27FC236}">
                <a16:creationId xmlns:a16="http://schemas.microsoft.com/office/drawing/2014/main" id="{08CCB8EA-1354-4350-B9E4-42ADD0D6D7AF}"/>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799D1094-30CA-4378-A6DA-F6063737ABDC}"/>
              </a:ext>
              <a:ext uri="{C183D7F6-B498-43B3-948B-1728B52AA6E4}">
                <adec:decorative xmlns:adec="http://schemas.microsoft.com/office/drawing/2017/decorative" val="1"/>
              </a:ext>
            </a:extLst>
          </p:cNvPr>
          <p:cNvSpPr/>
          <p:nvPr/>
        </p:nvSpPr>
        <p:spPr>
          <a:xfrm>
            <a:off x="7811485" y="920119"/>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22E6D3A5-66B1-41D9-A8EC-6F03D153432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842802" y="930332"/>
            <a:ext cx="579416" cy="523798"/>
          </a:xfrm>
          <a:prstGeom prst="rect">
            <a:avLst/>
          </a:prstGeom>
        </p:spPr>
      </p:pic>
      <p:sp>
        <p:nvSpPr>
          <p:cNvPr id="3" name="Footer Placeholder 2">
            <a:extLst>
              <a:ext uri="{FF2B5EF4-FFF2-40B4-BE49-F238E27FC236}">
                <a16:creationId xmlns:a16="http://schemas.microsoft.com/office/drawing/2014/main" id="{BA007EBE-936A-449C-A25C-2140964ABD5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159236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2" grpId="0"/>
      <p:bldP spid="13" grpId="0"/>
      <p:bldP spid="14" grpId="0"/>
      <p:bldP spid="15" grpId="0"/>
      <p:bldP spid="11" grpId="0"/>
      <p:bldP spid="17" grpId="0"/>
      <p:bldP spid="19" grpId="0"/>
      <p:bldP spid="2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341AE90-EAF8-456C-AD11-2707678F39F4}"/>
              </a:ext>
            </a:extLst>
          </p:cNvPr>
          <p:cNvSpPr>
            <a:spLocks noGrp="1"/>
          </p:cNvSpPr>
          <p:nvPr>
            <p:ph type="title"/>
          </p:nvPr>
        </p:nvSpPr>
        <p:spPr>
          <a:xfrm>
            <a:off x="202406" y="15192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E46F500E-48A2-4E3E-ADD1-18906C964CE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701226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3128E7-157A-47AD-8D05-8359D48E99D4}"/>
              </a:ext>
            </a:extLst>
          </p:cNvPr>
          <p:cNvSpPr txBox="1">
            <a:spLocks noGrp="1"/>
          </p:cNvSpPr>
          <p:nvPr>
            <p:ph type="title" idx="4294967295"/>
          </p:nvPr>
        </p:nvSpPr>
        <p:spPr>
          <a:xfrm>
            <a:off x="323057" y="887165"/>
            <a:ext cx="8497885" cy="4555093"/>
          </a:xfrm>
          <a:prstGeom prst="rect">
            <a:avLst/>
          </a:prstGeom>
          <a:solidFill>
            <a:schemeClr val="lt1"/>
          </a:solidFill>
          <a:ln w="57150" cap="flat" cmpd="sng" algn="ctr">
            <a:solidFill>
              <a:schemeClr val="accent5"/>
            </a:solidFill>
            <a:prstDash val="solid"/>
            <a:miter lim="800000"/>
          </a:ln>
          <a:effectLst/>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spAutoFit/>
          </a:bodyPr>
          <a:lstStyle/>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45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Write a paragraph or three statements to summarise what you have learned during the lesson.</a:t>
            </a:r>
          </a:p>
          <a:p>
            <a:pPr marL="0" marR="0" lvl="0" indent="0" algn="ctr" defTabSz="457200" rtl="0" eaLnBrk="1" fontAlgn="auto" latinLnBrk="0" hangingPunct="1">
              <a:lnSpc>
                <a:spcPct val="100000"/>
              </a:lnSpc>
              <a:spcBef>
                <a:spcPts val="600"/>
              </a:spcBef>
              <a:spcAft>
                <a:spcPts val="600"/>
              </a:spcAft>
              <a:buClrTx/>
              <a:buSzTx/>
              <a:buFontTx/>
              <a:buNone/>
              <a:tabLst/>
              <a:defRPr/>
            </a:pPr>
            <a:r>
              <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endParaRPr kumimoji="0" lang="en-GB" sz="100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2708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290768"/>
            <a:ext cx="7886700" cy="830343"/>
          </a:xfrm>
        </p:spPr>
        <p:txBody>
          <a:bodyPr>
            <a:normAutofit/>
          </a:bodyPr>
          <a:lstStyle/>
          <a:p>
            <a:pPr algn="ctr"/>
            <a:r>
              <a:rPr lang="en-GB" sz="3500" b="1" dirty="0"/>
              <a:t>What are Harmful Microbes?</a:t>
            </a:r>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488651" y="1298522"/>
            <a:ext cx="8026695" cy="1482778"/>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900" dirty="0">
                <a:latin typeface="Arial" panose="020B0604020202020204" pitchFamily="34" charset="0"/>
                <a:cs typeface="Arial" panose="020B0604020202020204" pitchFamily="34" charset="0"/>
              </a:rPr>
              <a:t>Sometimes microbes can be harmful to humans. Bacteria can produce toxins when they reproduce which are harmful to the body. Viruses enter the body and stick to the cell surface multiplying inside our cells and destroying them. Some fungi like to grow on our skin making it itchy and sore.</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88650" y="2943350"/>
            <a:ext cx="8026696" cy="76063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1900" dirty="0">
                <a:latin typeface="Arial" panose="020B0604020202020204" pitchFamily="34" charset="0"/>
                <a:cs typeface="Arial" panose="020B0604020202020204" pitchFamily="34" charset="0"/>
              </a:rPr>
              <a:t>In the early 1900s the disease of greatest threat was measles; thankfully today we now have a vaccine to prevent this. </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488650" y="3856997"/>
            <a:ext cx="8026696" cy="1302131"/>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1900" dirty="0">
                <a:latin typeface="Arial" panose="020B0604020202020204" pitchFamily="34" charset="0"/>
                <a:cs typeface="Arial" panose="020B0604020202020204" pitchFamily="34" charset="0"/>
              </a:rPr>
              <a:t>Bacteria and other microbes that can cause infection and which can spread easily from person to person are called infectious. For example, the difference between an infectious microbe and a non-infectious is the </a:t>
            </a:r>
            <a:r>
              <a:rPr lang="en-GB" sz="1900" i="1" dirty="0">
                <a:latin typeface="Arial" panose="020B0604020202020204" pitchFamily="34" charset="0"/>
                <a:cs typeface="Arial" panose="020B0604020202020204" pitchFamily="34" charset="0"/>
              </a:rPr>
              <a:t>Lactobacilli</a:t>
            </a:r>
            <a:r>
              <a:rPr lang="en-GB" sz="1900" dirty="0">
                <a:latin typeface="Arial" panose="020B0604020202020204" pitchFamily="34" charset="0"/>
                <a:cs typeface="Arial" panose="020B0604020202020204" pitchFamily="34" charset="0"/>
              </a:rPr>
              <a:t> bacteria we learned about in lesson 2. </a:t>
            </a:r>
          </a:p>
        </p:txBody>
      </p:sp>
      <p:sp>
        <p:nvSpPr>
          <p:cNvPr id="9" name="Rectangle: Rounded Corners 8">
            <a:extLst>
              <a:ext uri="{FF2B5EF4-FFF2-40B4-BE49-F238E27FC236}">
                <a16:creationId xmlns:a16="http://schemas.microsoft.com/office/drawing/2014/main" id="{DD2490EE-B54F-4A68-A83F-1FD8D26C48E1}"/>
              </a:ext>
            </a:extLst>
          </p:cNvPr>
          <p:cNvSpPr/>
          <p:nvPr/>
        </p:nvSpPr>
        <p:spPr>
          <a:xfrm>
            <a:off x="488650" y="5308728"/>
            <a:ext cx="8026696" cy="84333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1900" dirty="0">
                <a:latin typeface="Arial" panose="020B0604020202020204" pitchFamily="34" charset="0"/>
                <a:cs typeface="Arial" panose="020B0604020202020204" pitchFamily="34" charset="0"/>
              </a:rPr>
              <a:t>There are various routes of transmission, for example, touch, water, food, body fluid and air.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231231"/>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Infectious Disease Group Discussion</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B5E89-A49D-4C47-9BFA-F6C7AD21BF9C}"/>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Disease Match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9" name="Picture 18" descr="Magnifying glass with microbes and example worksheet">
            <a:extLst>
              <a:ext uri="{FF2B5EF4-FFF2-40B4-BE49-F238E27FC236}">
                <a16:creationId xmlns:a16="http://schemas.microsoft.com/office/drawing/2014/main" id="{8B7DBD73-6D67-4711-9466-0D7E35BEE46F}"/>
              </a:ext>
            </a:extLst>
          </p:cNvPr>
          <p:cNvPicPr>
            <a:picLocks noChangeAspect="1"/>
          </p:cNvPicPr>
          <p:nvPr/>
        </p:nvPicPr>
        <p:blipFill>
          <a:blip r:embed="rId3"/>
          <a:srcRect/>
          <a:stretch/>
        </p:blipFill>
        <p:spPr>
          <a:xfrm>
            <a:off x="363812" y="923925"/>
            <a:ext cx="8473428" cy="4629150"/>
          </a:xfrm>
          <a:prstGeom prst="rect">
            <a:avLst/>
          </a:prstGeom>
        </p:spPr>
      </p:pic>
      <p:sp>
        <p:nvSpPr>
          <p:cNvPr id="20" name="TextBox 19">
            <a:extLst>
              <a:ext uri="{FF2B5EF4-FFF2-40B4-BE49-F238E27FC236}">
                <a16:creationId xmlns:a16="http://schemas.microsoft.com/office/drawing/2014/main" id="{A28E06C8-D548-464A-A458-C1318913C7BD}"/>
              </a:ext>
            </a:extLst>
          </p:cNvPr>
          <p:cNvSpPr txBox="1"/>
          <p:nvPr/>
        </p:nvSpPr>
        <p:spPr>
          <a:xfrm>
            <a:off x="591671" y="1120676"/>
            <a:ext cx="3210959" cy="230832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2400" kern="0" dirty="0">
                <a:solidFill>
                  <a:schemeClr val="accent6">
                    <a:lumMod val="75000"/>
                  </a:schemeClr>
                </a:solidFill>
                <a:latin typeface="Arial" panose="020B0604020202020204" pitchFamily="34" charset="0"/>
                <a:cs typeface="Arial" panose="020B0604020202020204" pitchFamily="34" charset="0"/>
              </a:rPr>
              <a:t>1.</a:t>
            </a:r>
            <a:r>
              <a:rPr kumimoji="0" lang="en-GB" sz="24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 Discover the different types of infectious diseases caused by harmful microbes and their characteristics</a:t>
            </a:r>
          </a:p>
        </p:txBody>
      </p:sp>
      <p:sp>
        <p:nvSpPr>
          <p:cNvPr id="21" name="TextBox 20">
            <a:extLst>
              <a:ext uri="{FF2B5EF4-FFF2-40B4-BE49-F238E27FC236}">
                <a16:creationId xmlns:a16="http://schemas.microsoft.com/office/drawing/2014/main" id="{D82AC13F-91AA-4CBF-9A0A-F2153535A3D8}"/>
              </a:ext>
            </a:extLst>
          </p:cNvPr>
          <p:cNvSpPr txBox="1"/>
          <p:nvPr/>
        </p:nvSpPr>
        <p:spPr>
          <a:xfrm>
            <a:off x="3564802" y="1120676"/>
            <a:ext cx="3327236" cy="230832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By working in groups, fill in the various subheadings (symptoms, transmission, treatment)</a:t>
            </a:r>
          </a:p>
        </p:txBody>
      </p:sp>
      <p:sp>
        <p:nvSpPr>
          <p:cNvPr id="22" name="TextBox 21">
            <a:extLst>
              <a:ext uri="{FF2B5EF4-FFF2-40B4-BE49-F238E27FC236}">
                <a16:creationId xmlns:a16="http://schemas.microsoft.com/office/drawing/2014/main" id="{B9BBB2DC-047D-42FB-AB97-D9A838C12F0A}"/>
              </a:ext>
            </a:extLst>
          </p:cNvPr>
          <p:cNvSpPr txBox="1"/>
          <p:nvPr/>
        </p:nvSpPr>
        <p:spPr>
          <a:xfrm>
            <a:off x="6584436" y="1120676"/>
            <a:ext cx="1967893"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Present your results to the class</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393613" y="61865"/>
            <a:ext cx="3867151" cy="1325563"/>
          </a:xfrm>
        </p:spPr>
        <p:txBody>
          <a:bodyPr>
            <a:normAutofit/>
          </a:bodyPr>
          <a:lstStyle/>
          <a:p>
            <a:r>
              <a:rPr lang="en-GB" sz="3200"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482880" y="890020"/>
            <a:ext cx="3867151" cy="727762"/>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is a disease?</a:t>
            </a:r>
            <a:endParaRPr lang="en-GB" sz="22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663101" y="1898220"/>
            <a:ext cx="3831060" cy="1111494"/>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a:latin typeface="Arial" panose="020B0604020202020204" pitchFamily="34" charset="0"/>
                <a:cs typeface="Arial" panose="020B0604020202020204" pitchFamily="34" charset="0"/>
              </a:rPr>
              <a:t>What is an infectious disease?</a:t>
            </a:r>
            <a:endParaRPr lang="en-GB" sz="2200" dirty="0">
              <a:latin typeface="Arial" panose="020B0604020202020204" pitchFamily="34" charset="0"/>
              <a:cs typeface="Arial" panose="020B0604020202020204" pitchFamily="34" charset="0"/>
            </a:endParaRP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482880" y="3290152"/>
            <a:ext cx="4017991" cy="1500923"/>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Why do we see infectious diseases that used to be found in a single region, all over the world today? </a:t>
            </a:r>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629264" y="5071513"/>
            <a:ext cx="3853616" cy="81051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Are all microbes harmful?</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1987</TotalTime>
  <Words>2519</Words>
  <Application>Microsoft Office PowerPoint</Application>
  <PresentationFormat>On-screen Show (4:3)</PresentationFormat>
  <Paragraphs>615</Paragraphs>
  <Slides>38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Calibri</vt:lpstr>
      <vt:lpstr>Office Theme</vt:lpstr>
      <vt:lpstr>Micro-organisms: Harmful Microbes</vt:lpstr>
      <vt:lpstr>Learning Outcomes</vt:lpstr>
      <vt:lpstr>Curriculum Links</vt:lpstr>
      <vt:lpstr>What are Harmful Microbes?</vt:lpstr>
      <vt:lpstr>Main Activity: Infectious Disease Group Discussion</vt:lpstr>
      <vt:lpstr>Disease Match Steps</vt:lpstr>
      <vt:lpstr>Discussion</vt:lpstr>
      <vt:lpstr>Discussion Points</vt:lpstr>
      <vt:lpstr>Extension Activities</vt:lpstr>
      <vt:lpstr>Fascinating Fact</vt:lpstr>
      <vt:lpstr>Disease Match Information (MRSA)</vt:lpstr>
      <vt:lpstr>Disease Match Information (Measles)</vt:lpstr>
      <vt:lpstr>Disease Match Information (Flu)</vt:lpstr>
      <vt:lpstr>Disease Match Information (Thrush)</vt:lpstr>
      <vt:lpstr>Disease Match Information (Chlamydia)</vt:lpstr>
      <vt:lpstr>Disease Match Information (Meningitis)</vt:lpstr>
      <vt:lpstr>Disease Match Information (HIV)</vt:lpstr>
      <vt:lpstr>Disease Match Information (Glandular Fever)</vt:lpstr>
      <vt:lpstr>Disease Match Information (Chickenpox)</vt:lpstr>
      <vt:lpstr>Disease Match Information - Measles</vt:lpstr>
      <vt:lpstr>Disease Match Information - Flu</vt:lpstr>
      <vt:lpstr>Disease Match Information - Thrush</vt:lpstr>
      <vt:lpstr>Disease Match Information - Chlamydia</vt:lpstr>
      <vt:lpstr>Disease Match Information - Chickenpox</vt:lpstr>
      <vt:lpstr>Disease Match Worksheet 1</vt:lpstr>
      <vt:lpstr>Disease Match Worksheet 2</vt:lpstr>
      <vt:lpstr>Disease Match Worksheet 3</vt:lpstr>
      <vt:lpstr>Disease Match Worksheet 4</vt:lpstr>
      <vt:lpstr>Disease Match Worksheet 5</vt:lpstr>
      <vt:lpstr>Disease Match Worksheet 6</vt:lpstr>
      <vt:lpstr>Disease Match Worksheet 1 - Answers</vt:lpstr>
      <vt:lpstr>Disease Match Worksheet 2 - Answers</vt:lpstr>
      <vt:lpstr>Disease Match Worksheet 3 - Answers</vt:lpstr>
      <vt:lpstr>Disease Match Worksheet 4 - Answers</vt:lpstr>
      <vt:lpstr>Disease Match Worksheet 5 - Answers</vt:lpstr>
      <vt:lpstr>Disease Match Worksheet 6 - Answers</vt:lpstr>
      <vt:lpstr>Learning Consolidation</vt:lpstr>
      <vt:lpstr>Write a paragraph or three statements to summarise what you have learned during the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248</cp:revision>
  <dcterms:created xsi:type="dcterms:W3CDTF">2022-02-28T09:25:11Z</dcterms:created>
  <dcterms:modified xsi:type="dcterms:W3CDTF">2022-08-18T14:22:12Z</dcterms:modified>
</cp:coreProperties>
</file>