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59"/>
  </p:notesMasterIdLst>
  <p:sldIdLst>
    <p:sldId id="256" r:id="rId2"/>
    <p:sldId id="257" r:id="rId3"/>
    <p:sldId id="263" r:id="rId4"/>
    <p:sldId id="258" r:id="rId5"/>
    <p:sldId id="554" r:id="rId6"/>
    <p:sldId id="624" r:id="rId7"/>
    <p:sldId id="598" r:id="rId8"/>
    <p:sldId id="599" r:id="rId9"/>
    <p:sldId id="625" r:id="rId10"/>
    <p:sldId id="600" r:id="rId11"/>
    <p:sldId id="267" r:id="rId12"/>
    <p:sldId id="603" r:id="rId13"/>
    <p:sldId id="621" r:id="rId14"/>
    <p:sldId id="626" r:id="rId15"/>
    <p:sldId id="627" r:id="rId16"/>
    <p:sldId id="628" r:id="rId17"/>
    <p:sldId id="629" r:id="rId18"/>
    <p:sldId id="630" r:id="rId19"/>
    <p:sldId id="631" r:id="rId20"/>
    <p:sldId id="632" r:id="rId21"/>
    <p:sldId id="633" r:id="rId22"/>
    <p:sldId id="634" r:id="rId23"/>
    <p:sldId id="635" r:id="rId24"/>
    <p:sldId id="636" r:id="rId25"/>
    <p:sldId id="637" r:id="rId26"/>
    <p:sldId id="638" r:id="rId27"/>
    <p:sldId id="639" r:id="rId28"/>
    <p:sldId id="642" r:id="rId29"/>
    <p:sldId id="640" r:id="rId30"/>
    <p:sldId id="641" r:id="rId31"/>
    <p:sldId id="643" r:id="rId32"/>
    <p:sldId id="644" r:id="rId33"/>
    <p:sldId id="645" r:id="rId34"/>
    <p:sldId id="646" r:id="rId35"/>
    <p:sldId id="647" r:id="rId36"/>
    <p:sldId id="648" r:id="rId37"/>
    <p:sldId id="649" r:id="rId38"/>
    <p:sldId id="650" r:id="rId39"/>
    <p:sldId id="651" r:id="rId40"/>
    <p:sldId id="652" r:id="rId41"/>
    <p:sldId id="653" r:id="rId42"/>
    <p:sldId id="654" r:id="rId43"/>
    <p:sldId id="655" r:id="rId44"/>
    <p:sldId id="656" r:id="rId45"/>
    <p:sldId id="657" r:id="rId46"/>
    <p:sldId id="658" r:id="rId47"/>
    <p:sldId id="659" r:id="rId48"/>
    <p:sldId id="660" r:id="rId49"/>
    <p:sldId id="661" r:id="rId50"/>
    <p:sldId id="614" r:id="rId51"/>
    <p:sldId id="662" r:id="rId52"/>
    <p:sldId id="663" r:id="rId53"/>
    <p:sldId id="664" r:id="rId54"/>
    <p:sldId id="615" r:id="rId55"/>
    <p:sldId id="616" r:id="rId56"/>
    <p:sldId id="617" r:id="rId57"/>
    <p:sldId id="618" r:id="rId5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Ruta Vaitkeviciute" initials="RV" lastIdx="1" clrIdx="0">
    <p:extLst>
      <p:ext uri="{19B8F6BF-5375-455C-9EA6-DF929625EA0E}">
        <p15:presenceInfo xmlns:p15="http://schemas.microsoft.com/office/powerpoint/2012/main" userId="S::Ruta.Vaitkeviciute@phe.gov.uk::06c03721-c6a2-4b22-bdc6-1ffafd3677b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00000"/>
    <a:srgbClr val="EBE8EE"/>
    <a:srgbClr val="AB7AB3"/>
    <a:srgbClr val="712B8F"/>
    <a:srgbClr val="F16436"/>
    <a:srgbClr val="2862A5"/>
    <a:srgbClr val="302564"/>
    <a:srgbClr val="12B38F"/>
    <a:srgbClr val="8DC641"/>
    <a:srgbClr val="FAC02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3792" autoAdjust="0"/>
  </p:normalViewPr>
  <p:slideViewPr>
    <p:cSldViewPr snapToGrid="0">
      <p:cViewPr varScale="1">
        <p:scale>
          <a:sx n="62" d="100"/>
          <a:sy n="62" d="100"/>
        </p:scale>
        <p:origin x="1424" y="56"/>
      </p:cViewPr>
      <p:guideLst/>
    </p:cSldViewPr>
  </p:slideViewPr>
  <p:outlineViewPr>
    <p:cViewPr>
      <p:scale>
        <a:sx n="33" d="100"/>
        <a:sy n="33" d="100"/>
      </p:scale>
      <p:origin x="0" y="-9288"/>
    </p:cViewPr>
  </p:outlin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BC7D478-E9BC-4FC0-9645-C9CD04C8C551}" type="datetimeFigureOut">
              <a:rPr lang="en-GB" smtClean="0"/>
              <a:t>18/08/2022</a:t>
            </a:fld>
            <a:endParaRPr lang="en-GB"/>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2D6F3CC-95FF-41DB-95F3-E8B54B757E68}" type="slidenum">
              <a:rPr lang="en-GB" smtClean="0"/>
              <a:t>‹#›</a:t>
            </a:fld>
            <a:endParaRPr lang="en-GB"/>
          </a:p>
        </p:txBody>
      </p:sp>
    </p:spTree>
    <p:extLst>
      <p:ext uri="{BB962C8B-B14F-4D97-AF65-F5344CB8AC3E}">
        <p14:creationId xmlns:p14="http://schemas.microsoft.com/office/powerpoint/2010/main" val="224810657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Ref idx="1001">
        <a:schemeClr val="bg1"/>
      </p:bgRef>
    </p:bg>
    <p:spTree>
      <p:nvGrpSpPr>
        <p:cNvPr id="1" name=""/>
        <p:cNvGrpSpPr/>
        <p:nvPr/>
      </p:nvGrpSpPr>
      <p:grpSpPr>
        <a:xfrm>
          <a:off x="0" y="0"/>
          <a:ext cx="0" cy="0"/>
          <a:chOff x="0" y="0"/>
          <a:chExt cx="0" cy="0"/>
        </a:xfrm>
      </p:grpSpPr>
      <p:sp>
        <p:nvSpPr>
          <p:cNvPr id="2" name="Title 1"/>
          <p:cNvSpPr>
            <a:spLocks noGrp="1"/>
          </p:cNvSpPr>
          <p:nvPr>
            <p:ph type="ctrTitle"/>
          </p:nvPr>
        </p:nvSpPr>
        <p:spPr>
          <a:xfrm>
            <a:off x="2830022" y="2167866"/>
            <a:ext cx="5628177" cy="2387600"/>
          </a:xfrm>
        </p:spPr>
        <p:txBody>
          <a:bodyPr anchor="b">
            <a:normAutofit/>
          </a:bodyPr>
          <a:lstStyle>
            <a:lvl1pPr algn="l">
              <a:defRPr sz="5400">
                <a:latin typeface="Arial" panose="020B0604020202020204" pitchFamily="34" charset="0"/>
                <a:cs typeface="Arial" panose="020B0604020202020204" pitchFamily="34" charset="0"/>
              </a:defRPr>
            </a:lvl1pPr>
          </a:lstStyle>
          <a:p>
            <a:r>
              <a:rPr lang="en-US"/>
              <a:t>Click to edit Master title style</a:t>
            </a:r>
            <a:endParaRPr lang="en-US" dirty="0"/>
          </a:p>
        </p:txBody>
      </p:sp>
      <p:sp>
        <p:nvSpPr>
          <p:cNvPr id="3" name="Subtitle 2"/>
          <p:cNvSpPr>
            <a:spLocks noGrp="1"/>
          </p:cNvSpPr>
          <p:nvPr>
            <p:ph type="subTitle" idx="1"/>
          </p:nvPr>
        </p:nvSpPr>
        <p:spPr>
          <a:xfrm>
            <a:off x="2830022" y="4705394"/>
            <a:ext cx="5170978" cy="552405"/>
          </a:xfrm>
        </p:spPr>
        <p:txBody>
          <a:bodyPr/>
          <a:lstStyle>
            <a:lvl1pPr marL="0" indent="0" algn="l">
              <a:buNone/>
              <a:defRPr sz="2400" i="1">
                <a:latin typeface="Arial" panose="020B0604020202020204" pitchFamily="34" charset="0"/>
                <a:cs typeface="Arial" panose="020B0604020202020204" pitchFamily="34"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pic>
        <p:nvPicPr>
          <p:cNvPr id="13" name="Picture 12" descr="Icon&#10;&#10;Description automatically generated">
            <a:extLst>
              <a:ext uri="{FF2B5EF4-FFF2-40B4-BE49-F238E27FC236}">
                <a16:creationId xmlns:a16="http://schemas.microsoft.com/office/drawing/2014/main" id="{7A59B71F-964D-40F2-9472-58F22E0790C0}"/>
              </a:ext>
            </a:extLst>
          </p:cNvPr>
          <p:cNvPicPr>
            <a:picLocks noChangeAspect="1"/>
          </p:cNvPicPr>
          <p:nvPr userDrawn="1"/>
        </p:nvPicPr>
        <p:blipFill rotWithShape="1">
          <a:blip r:embed="rId2">
            <a:lum bright="70000" contrast="-70000"/>
            <a:extLst>
              <a:ext uri="{28A0092B-C50C-407E-A947-70E740481C1C}">
                <a14:useLocalDpi xmlns:a14="http://schemas.microsoft.com/office/drawing/2010/main" val="0"/>
              </a:ext>
            </a:extLst>
          </a:blip>
          <a:srcRect t="1" b="30944"/>
          <a:stretch/>
        </p:blipFill>
        <p:spPr>
          <a:xfrm>
            <a:off x="266894" y="252098"/>
            <a:ext cx="2752909" cy="3109568"/>
          </a:xfrm>
          <a:prstGeom prst="rect">
            <a:avLst/>
          </a:prstGeom>
        </p:spPr>
      </p:pic>
      <p:pic>
        <p:nvPicPr>
          <p:cNvPr id="21" name="Picture 20" descr="Icon&#10;&#10;Description automatically generated">
            <a:extLst>
              <a:ext uri="{FF2B5EF4-FFF2-40B4-BE49-F238E27FC236}">
                <a16:creationId xmlns:a16="http://schemas.microsoft.com/office/drawing/2014/main" id="{DAAE083A-A530-4B08-9A08-9D705143C353}"/>
              </a:ext>
            </a:extLst>
          </p:cNvPr>
          <p:cNvPicPr>
            <a:picLocks noChangeAspect="1"/>
          </p:cNvPicPr>
          <p:nvPr userDrawn="1"/>
        </p:nvPicPr>
        <p:blipFill rotWithShape="1">
          <a:blip r:embed="rId2">
            <a:lum bright="70000" contrast="-70000"/>
            <a:extLst>
              <a:ext uri="{28A0092B-C50C-407E-A947-70E740481C1C}">
                <a14:useLocalDpi xmlns:a14="http://schemas.microsoft.com/office/drawing/2010/main" val="0"/>
              </a:ext>
            </a:extLst>
          </a:blip>
          <a:srcRect t="70269" b="15363"/>
          <a:stretch/>
        </p:blipFill>
        <p:spPr>
          <a:xfrm>
            <a:off x="-322577" y="6074434"/>
            <a:ext cx="2752909" cy="646981"/>
          </a:xfrm>
          <a:prstGeom prst="rect">
            <a:avLst/>
          </a:prstGeom>
        </p:spPr>
      </p:pic>
      <p:pic>
        <p:nvPicPr>
          <p:cNvPr id="22" name="Picture 21" descr="Icon&#10;&#10;Description automatically generated">
            <a:extLst>
              <a:ext uri="{FF2B5EF4-FFF2-40B4-BE49-F238E27FC236}">
                <a16:creationId xmlns:a16="http://schemas.microsoft.com/office/drawing/2014/main" id="{F5507D01-A5DE-4C45-BE68-8EEA4C7E40E8}"/>
              </a:ext>
            </a:extLst>
          </p:cNvPr>
          <p:cNvPicPr>
            <a:picLocks noChangeAspect="1"/>
          </p:cNvPicPr>
          <p:nvPr userDrawn="1"/>
        </p:nvPicPr>
        <p:blipFill rotWithShape="1">
          <a:blip r:embed="rId2">
            <a:lum bright="70000" contrast="-70000"/>
            <a:extLst>
              <a:ext uri="{28A0092B-C50C-407E-A947-70E740481C1C}">
                <a14:useLocalDpi xmlns:a14="http://schemas.microsoft.com/office/drawing/2010/main" val="0"/>
              </a:ext>
            </a:extLst>
          </a:blip>
          <a:srcRect t="88404" b="-2772"/>
          <a:stretch/>
        </p:blipFill>
        <p:spPr>
          <a:xfrm>
            <a:off x="1819091" y="6211019"/>
            <a:ext cx="2752909" cy="646981"/>
          </a:xfrm>
          <a:prstGeom prst="rect">
            <a:avLst/>
          </a:prstGeom>
        </p:spPr>
      </p:pic>
    </p:spTree>
    <p:extLst>
      <p:ext uri="{BB962C8B-B14F-4D97-AF65-F5344CB8AC3E}">
        <p14:creationId xmlns:p14="http://schemas.microsoft.com/office/powerpoint/2010/main" val="1639928438"/>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lvl1pPr>
              <a:buClr>
                <a:schemeClr val="tx1"/>
              </a:buClr>
              <a:defRPr/>
            </a:lvl1pPr>
            <a:lvl2pPr>
              <a:buClr>
                <a:schemeClr val="tx1"/>
              </a:buClr>
              <a:defRPr/>
            </a:lvl2pPr>
            <a:lvl3pPr>
              <a:buClr>
                <a:schemeClr val="tx1"/>
              </a:buClr>
              <a:defRPr/>
            </a:lvl3pPr>
            <a:lvl4pPr>
              <a:buClr>
                <a:schemeClr val="tx1"/>
              </a:buClr>
              <a:defRPr/>
            </a:lvl4pPr>
            <a:lvl5pPr>
              <a:buClr>
                <a:schemeClr val="tx1"/>
              </a:buCl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lvl1pPr>
              <a:buClr>
                <a:schemeClr val="tx1"/>
              </a:buClr>
              <a:defRPr/>
            </a:lvl1pPr>
            <a:lvl2pPr>
              <a:buClr>
                <a:schemeClr val="tx1"/>
              </a:buClr>
              <a:defRPr/>
            </a:lvl2pPr>
            <a:lvl3pPr>
              <a:buClr>
                <a:schemeClr val="tx1"/>
              </a:buClr>
              <a:defRPr/>
            </a:lvl3pPr>
            <a:lvl4pPr>
              <a:buClr>
                <a:schemeClr val="tx1"/>
              </a:buClr>
              <a:defRPr/>
            </a:lvl4pPr>
            <a:lvl5pPr>
              <a:buClr>
                <a:schemeClr val="tx1"/>
              </a:buCl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Footer Placeholder 4">
            <a:extLst>
              <a:ext uri="{FF2B5EF4-FFF2-40B4-BE49-F238E27FC236}">
                <a16:creationId xmlns:a16="http://schemas.microsoft.com/office/drawing/2014/main" id="{BAEE0DD7-08CB-46EF-85C7-32B73AD08DE8}"/>
              </a:ext>
            </a:extLst>
          </p:cNvPr>
          <p:cNvSpPr>
            <a:spLocks noGrp="1"/>
          </p:cNvSpPr>
          <p:nvPr>
            <p:ph type="ftr" sz="quarter" idx="11"/>
          </p:nvPr>
        </p:nvSpPr>
        <p:spPr>
          <a:xfrm>
            <a:off x="830831" y="6356351"/>
            <a:ext cx="3086100" cy="365125"/>
          </a:xfrm>
          <a:prstGeom prst="rect">
            <a:avLst/>
          </a:prstGeom>
        </p:spPr>
        <p:txBody>
          <a:bodyPr/>
          <a:lstStyle>
            <a:lvl1pPr algn="l">
              <a:defRPr/>
            </a:lvl1pPr>
          </a:lstStyle>
          <a:p>
            <a:r>
              <a:rPr lang="en-GB" dirty="0"/>
              <a:t>e-Bug.eu</a:t>
            </a:r>
          </a:p>
        </p:txBody>
      </p:sp>
      <p:pic>
        <p:nvPicPr>
          <p:cNvPr id="9" name="Picture 8" descr="Icon&#10;&#10;Description automatically generated">
            <a:extLst>
              <a:ext uri="{FF2B5EF4-FFF2-40B4-BE49-F238E27FC236}">
                <a16:creationId xmlns:a16="http://schemas.microsoft.com/office/drawing/2014/main" id="{E4BE1BCF-15DE-49B7-A9CB-39CD9FA147C1}"/>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1135419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2" name="Footer Placeholder 4">
            <a:extLst>
              <a:ext uri="{FF2B5EF4-FFF2-40B4-BE49-F238E27FC236}">
                <a16:creationId xmlns:a16="http://schemas.microsoft.com/office/drawing/2014/main" id="{D8D9D590-9046-44AD-B970-0090967A7FCB}"/>
              </a:ext>
            </a:extLst>
          </p:cNvPr>
          <p:cNvSpPr txBox="1">
            <a:spLocks/>
          </p:cNvSpPr>
          <p:nvPr userDrawn="1"/>
        </p:nvSpPr>
        <p:spPr>
          <a:xfrm>
            <a:off x="830831" y="6356351"/>
            <a:ext cx="3086100"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GB"/>
              <a:t>e-Bug.eu</a:t>
            </a:r>
            <a:endParaRPr lang="en-GB" dirty="0"/>
          </a:p>
        </p:txBody>
      </p:sp>
      <p:pic>
        <p:nvPicPr>
          <p:cNvPr id="13" name="Picture 12" descr="Icon&#10;&#10;Description automatically generated">
            <a:extLst>
              <a:ext uri="{FF2B5EF4-FFF2-40B4-BE49-F238E27FC236}">
                <a16:creationId xmlns:a16="http://schemas.microsoft.com/office/drawing/2014/main" id="{F2400954-B929-45F1-9AC9-4C0E1D923BA8}"/>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189963284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6" name="Footer Placeholder 4">
            <a:extLst>
              <a:ext uri="{FF2B5EF4-FFF2-40B4-BE49-F238E27FC236}">
                <a16:creationId xmlns:a16="http://schemas.microsoft.com/office/drawing/2014/main" id="{0F95687B-D3CD-4948-BF0D-E266FB1CA2BE}"/>
              </a:ext>
            </a:extLst>
          </p:cNvPr>
          <p:cNvSpPr>
            <a:spLocks noGrp="1"/>
          </p:cNvSpPr>
          <p:nvPr>
            <p:ph type="ftr" sz="quarter" idx="11"/>
          </p:nvPr>
        </p:nvSpPr>
        <p:spPr>
          <a:xfrm>
            <a:off x="830831" y="6356351"/>
            <a:ext cx="3086100" cy="365125"/>
          </a:xfrm>
          <a:prstGeom prst="rect">
            <a:avLst/>
          </a:prstGeom>
        </p:spPr>
        <p:txBody>
          <a:bodyPr/>
          <a:lstStyle>
            <a:lvl1pPr algn="l">
              <a:defRPr/>
            </a:lvl1pPr>
          </a:lstStyle>
          <a:p>
            <a:r>
              <a:rPr lang="en-GB" dirty="0"/>
              <a:t>e-Bug.eu</a:t>
            </a:r>
          </a:p>
        </p:txBody>
      </p:sp>
      <p:pic>
        <p:nvPicPr>
          <p:cNvPr id="7" name="Picture 6" descr="Icon&#10;&#10;Description automatically generated">
            <a:extLst>
              <a:ext uri="{FF2B5EF4-FFF2-40B4-BE49-F238E27FC236}">
                <a16:creationId xmlns:a16="http://schemas.microsoft.com/office/drawing/2014/main" id="{84F8482B-B41C-4851-9152-4C524AF07C1B}"/>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17264742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8" name="Footer Placeholder 4">
            <a:extLst>
              <a:ext uri="{FF2B5EF4-FFF2-40B4-BE49-F238E27FC236}">
                <a16:creationId xmlns:a16="http://schemas.microsoft.com/office/drawing/2014/main" id="{D182C82D-41DD-4AE6-8CDA-8F9858CFE500}"/>
              </a:ext>
            </a:extLst>
          </p:cNvPr>
          <p:cNvSpPr txBox="1">
            <a:spLocks/>
          </p:cNvSpPr>
          <p:nvPr userDrawn="1"/>
        </p:nvSpPr>
        <p:spPr>
          <a:xfrm>
            <a:off x="830831" y="6356351"/>
            <a:ext cx="3086100"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GB"/>
              <a:t>e-Bug.eu</a:t>
            </a:r>
            <a:endParaRPr lang="en-GB" dirty="0"/>
          </a:p>
        </p:txBody>
      </p:sp>
      <p:pic>
        <p:nvPicPr>
          <p:cNvPr id="9" name="Picture 8" descr="Icon&#10;&#10;Description automatically generated">
            <a:extLst>
              <a:ext uri="{FF2B5EF4-FFF2-40B4-BE49-F238E27FC236}">
                <a16:creationId xmlns:a16="http://schemas.microsoft.com/office/drawing/2014/main" id="{460F00E3-6DDA-4835-AFA9-D35A9DF50E1F}"/>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169229295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8" name="Footer Placeholder 4">
            <a:extLst>
              <a:ext uri="{FF2B5EF4-FFF2-40B4-BE49-F238E27FC236}">
                <a16:creationId xmlns:a16="http://schemas.microsoft.com/office/drawing/2014/main" id="{CBD97A74-80F2-4E45-8504-29C9A607749D}"/>
              </a:ext>
            </a:extLst>
          </p:cNvPr>
          <p:cNvSpPr txBox="1">
            <a:spLocks/>
          </p:cNvSpPr>
          <p:nvPr userDrawn="1"/>
        </p:nvSpPr>
        <p:spPr>
          <a:xfrm>
            <a:off x="830831" y="6356351"/>
            <a:ext cx="3086100" cy="365125"/>
          </a:xfrm>
          <a:prstGeom prst="rect">
            <a:avLst/>
          </a:prstGeom>
        </p:spPr>
        <p:txBody>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lang="en-GB"/>
              <a:t>e-Bug.eu</a:t>
            </a:r>
            <a:endParaRPr lang="en-GB" dirty="0"/>
          </a:p>
        </p:txBody>
      </p:sp>
      <p:pic>
        <p:nvPicPr>
          <p:cNvPr id="9" name="Picture 8" descr="Icon&#10;&#10;Description automatically generated">
            <a:extLst>
              <a:ext uri="{FF2B5EF4-FFF2-40B4-BE49-F238E27FC236}">
                <a16:creationId xmlns:a16="http://schemas.microsoft.com/office/drawing/2014/main" id="{8E4E131B-21B7-4569-82FC-58E99881AAE3}"/>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295710986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blank" preserve="1">
  <p:cSld name="Blank slide_1">
    <p:bg>
      <p:bgPr>
        <a:solidFill>
          <a:schemeClr val="tx1"/>
        </a:solidFill>
        <a:effectLst/>
      </p:bgPr>
    </p:bg>
    <p:spTree>
      <p:nvGrpSpPr>
        <p:cNvPr id="1" name=""/>
        <p:cNvGrpSpPr/>
        <p:nvPr/>
      </p:nvGrpSpPr>
      <p:grpSpPr>
        <a:xfrm>
          <a:off x="0" y="0"/>
          <a:ext cx="0" cy="0"/>
          <a:chOff x="0" y="0"/>
          <a:chExt cx="0" cy="0"/>
        </a:xfrm>
      </p:grpSpPr>
      <p:sp>
        <p:nvSpPr>
          <p:cNvPr id="5" name="Footer Placeholder 4">
            <a:extLst>
              <a:ext uri="{FF2B5EF4-FFF2-40B4-BE49-F238E27FC236}">
                <a16:creationId xmlns:a16="http://schemas.microsoft.com/office/drawing/2014/main" id="{18815CA1-5983-4124-9A97-023BDB78269D}"/>
              </a:ext>
            </a:extLst>
          </p:cNvPr>
          <p:cNvSpPr>
            <a:spLocks noGrp="1"/>
          </p:cNvSpPr>
          <p:nvPr>
            <p:ph type="ftr" sz="quarter" idx="11"/>
          </p:nvPr>
        </p:nvSpPr>
        <p:spPr>
          <a:xfrm>
            <a:off x="830831" y="6356351"/>
            <a:ext cx="3086100" cy="365125"/>
          </a:xfrm>
          <a:prstGeom prst="rect">
            <a:avLst/>
          </a:prstGeom>
        </p:spPr>
        <p:txBody>
          <a:bodyPr/>
          <a:lstStyle>
            <a:lvl1pPr algn="l">
              <a:defRPr>
                <a:solidFill>
                  <a:schemeClr val="bg1"/>
                </a:solidFill>
              </a:defRPr>
            </a:lvl1pPr>
          </a:lstStyle>
          <a:p>
            <a:r>
              <a:rPr lang="en-GB"/>
              <a:t>e-Bug.eu</a:t>
            </a:r>
            <a:endParaRPr lang="en-GB" dirty="0"/>
          </a:p>
        </p:txBody>
      </p:sp>
      <p:pic>
        <p:nvPicPr>
          <p:cNvPr id="6" name="Picture 5" descr="Icon&#10;&#10;Description automatically generated">
            <a:extLst>
              <a:ext uri="{FF2B5EF4-FFF2-40B4-BE49-F238E27FC236}">
                <a16:creationId xmlns:a16="http://schemas.microsoft.com/office/drawing/2014/main" id="{C446F810-F4AC-48CE-A778-4EAE2AD2502C}"/>
              </a:ext>
            </a:extLst>
          </p:cNvPr>
          <p:cNvPicPr>
            <a:picLocks noChangeAspect="1"/>
          </p:cNvPicPr>
          <p:nvPr userDrawn="1"/>
        </p:nvPicPr>
        <p:blipFill rotWithShape="1">
          <a:blip r:embed="rId2">
            <a:lum bright="70000" contrast="-70000"/>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363884560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reserve="1">
  <p:cSld name="Blank slide_2">
    <p:spTree>
      <p:nvGrpSpPr>
        <p:cNvPr id="1" name=""/>
        <p:cNvGrpSpPr/>
        <p:nvPr/>
      </p:nvGrpSpPr>
      <p:grpSpPr>
        <a:xfrm>
          <a:off x="0" y="0"/>
          <a:ext cx="0" cy="0"/>
          <a:chOff x="0" y="0"/>
          <a:chExt cx="0" cy="0"/>
        </a:xfrm>
      </p:grpSpPr>
      <p:sp>
        <p:nvSpPr>
          <p:cNvPr id="5" name="Footer Placeholder 4">
            <a:extLst>
              <a:ext uri="{FF2B5EF4-FFF2-40B4-BE49-F238E27FC236}">
                <a16:creationId xmlns:a16="http://schemas.microsoft.com/office/drawing/2014/main" id="{18815CA1-5983-4124-9A97-023BDB78269D}"/>
              </a:ext>
            </a:extLst>
          </p:cNvPr>
          <p:cNvSpPr>
            <a:spLocks noGrp="1"/>
          </p:cNvSpPr>
          <p:nvPr>
            <p:ph type="ftr" sz="quarter" idx="11"/>
          </p:nvPr>
        </p:nvSpPr>
        <p:spPr>
          <a:xfrm>
            <a:off x="830831" y="6356351"/>
            <a:ext cx="3086100" cy="365125"/>
          </a:xfrm>
          <a:prstGeom prst="rect">
            <a:avLst/>
          </a:prstGeom>
        </p:spPr>
        <p:txBody>
          <a:bodyPr/>
          <a:lstStyle>
            <a:lvl1pPr algn="l">
              <a:defRPr>
                <a:solidFill>
                  <a:schemeClr val="tx1"/>
                </a:solidFill>
              </a:defRPr>
            </a:lvl1pPr>
          </a:lstStyle>
          <a:p>
            <a:r>
              <a:rPr lang="en-GB"/>
              <a:t>e-Bug.eu</a:t>
            </a:r>
            <a:endParaRPr lang="en-GB" dirty="0"/>
          </a:p>
        </p:txBody>
      </p:sp>
      <p:pic>
        <p:nvPicPr>
          <p:cNvPr id="6" name="Picture 5" descr="Icon&#10;&#10;Description automatically generated">
            <a:extLst>
              <a:ext uri="{FF2B5EF4-FFF2-40B4-BE49-F238E27FC236}">
                <a16:creationId xmlns:a16="http://schemas.microsoft.com/office/drawing/2014/main" id="{C446F810-F4AC-48CE-A778-4EAE2AD2502C}"/>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40877125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reserve="1">
  <p:cSld name="Section slide_general">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Footer Placeholder 4">
            <a:extLst>
              <a:ext uri="{FF2B5EF4-FFF2-40B4-BE49-F238E27FC236}">
                <a16:creationId xmlns:a16="http://schemas.microsoft.com/office/drawing/2014/main" id="{FDC0DDDC-F7AE-4992-90A4-E29B94AF6A75}"/>
              </a:ext>
            </a:extLst>
          </p:cNvPr>
          <p:cNvSpPr>
            <a:spLocks noGrp="1"/>
          </p:cNvSpPr>
          <p:nvPr>
            <p:ph type="ftr" sz="quarter" idx="11"/>
          </p:nvPr>
        </p:nvSpPr>
        <p:spPr>
          <a:xfrm>
            <a:off x="830831" y="6356351"/>
            <a:ext cx="3086100" cy="365125"/>
          </a:xfrm>
          <a:prstGeom prst="rect">
            <a:avLst/>
          </a:prstGeom>
        </p:spPr>
        <p:txBody>
          <a:bodyPr/>
          <a:lstStyle>
            <a:lvl1pPr algn="l">
              <a:defRPr/>
            </a:lvl1pPr>
          </a:lstStyle>
          <a:p>
            <a:r>
              <a:rPr lang="en-GB" dirty="0"/>
              <a:t>e-Bug.eu</a:t>
            </a:r>
          </a:p>
        </p:txBody>
      </p:sp>
      <p:pic>
        <p:nvPicPr>
          <p:cNvPr id="8" name="Picture 7" descr="Icon&#10;&#10;Description automatically generated">
            <a:extLst>
              <a:ext uri="{FF2B5EF4-FFF2-40B4-BE49-F238E27FC236}">
                <a16:creationId xmlns:a16="http://schemas.microsoft.com/office/drawing/2014/main" id="{97AC3E76-AF1F-465C-A25D-6A57846EC903}"/>
              </a:ext>
            </a:extLst>
          </p:cNvPr>
          <p:cNvPicPr>
            <a:picLocks noChangeAspect="1"/>
          </p:cNvPicPr>
          <p:nvPr userDrawn="1"/>
        </p:nvPicPr>
        <p:blipFill rotWithShape="1">
          <a:blip r:embed="rId2">
            <a:lum bright="70000" contrast="-70000"/>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118865861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slide_EYFS">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Footer Placeholder 4">
            <a:extLst>
              <a:ext uri="{FF2B5EF4-FFF2-40B4-BE49-F238E27FC236}">
                <a16:creationId xmlns:a16="http://schemas.microsoft.com/office/drawing/2014/main" id="{FDC0DDDC-F7AE-4992-90A4-E29B94AF6A75}"/>
              </a:ext>
            </a:extLst>
          </p:cNvPr>
          <p:cNvSpPr>
            <a:spLocks noGrp="1"/>
          </p:cNvSpPr>
          <p:nvPr>
            <p:ph type="ftr" sz="quarter" idx="11"/>
          </p:nvPr>
        </p:nvSpPr>
        <p:spPr>
          <a:xfrm>
            <a:off x="830831" y="6356351"/>
            <a:ext cx="3086100" cy="365125"/>
          </a:xfrm>
          <a:prstGeom prst="rect">
            <a:avLst/>
          </a:prstGeom>
        </p:spPr>
        <p:txBody>
          <a:bodyPr/>
          <a:lstStyle>
            <a:lvl1pPr algn="l">
              <a:defRPr/>
            </a:lvl1pPr>
          </a:lstStyle>
          <a:p>
            <a:r>
              <a:rPr lang="en-GB" dirty="0"/>
              <a:t>e-Bug.eu</a:t>
            </a:r>
          </a:p>
        </p:txBody>
      </p:sp>
      <p:pic>
        <p:nvPicPr>
          <p:cNvPr id="8" name="Picture 7" descr="Icon&#10;&#10;Description automatically generated">
            <a:extLst>
              <a:ext uri="{FF2B5EF4-FFF2-40B4-BE49-F238E27FC236}">
                <a16:creationId xmlns:a16="http://schemas.microsoft.com/office/drawing/2014/main" id="{97AC3E76-AF1F-465C-A25D-6A57846EC903}"/>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26853337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slide_KS1">
    <p:bg>
      <p:bgPr>
        <a:solidFill>
          <a:schemeClr val="accent3"/>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solidFill>
                  <a:schemeClr val="bg1"/>
                </a:solidFill>
              </a:defRPr>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Footer Placeholder 4">
            <a:extLst>
              <a:ext uri="{FF2B5EF4-FFF2-40B4-BE49-F238E27FC236}">
                <a16:creationId xmlns:a16="http://schemas.microsoft.com/office/drawing/2014/main" id="{FDC0DDDC-F7AE-4992-90A4-E29B94AF6A75}"/>
              </a:ext>
            </a:extLst>
          </p:cNvPr>
          <p:cNvSpPr>
            <a:spLocks noGrp="1"/>
          </p:cNvSpPr>
          <p:nvPr>
            <p:ph type="ftr" sz="quarter" idx="11"/>
          </p:nvPr>
        </p:nvSpPr>
        <p:spPr>
          <a:xfrm>
            <a:off x="830831" y="6356351"/>
            <a:ext cx="3086100" cy="365125"/>
          </a:xfrm>
          <a:prstGeom prst="rect">
            <a:avLst/>
          </a:prstGeom>
        </p:spPr>
        <p:txBody>
          <a:bodyPr/>
          <a:lstStyle>
            <a:lvl1pPr algn="l">
              <a:defRPr>
                <a:solidFill>
                  <a:schemeClr val="bg1"/>
                </a:solidFill>
              </a:defRPr>
            </a:lvl1pPr>
          </a:lstStyle>
          <a:p>
            <a:r>
              <a:rPr lang="en-GB"/>
              <a:t>e-Bug.eu</a:t>
            </a:r>
            <a:endParaRPr lang="en-GB" dirty="0"/>
          </a:p>
        </p:txBody>
      </p:sp>
      <p:pic>
        <p:nvPicPr>
          <p:cNvPr id="8" name="Picture 7" descr="Icon&#10;&#10;Description automatically generated">
            <a:extLst>
              <a:ext uri="{FF2B5EF4-FFF2-40B4-BE49-F238E27FC236}">
                <a16:creationId xmlns:a16="http://schemas.microsoft.com/office/drawing/2014/main" id="{97AC3E76-AF1F-465C-A25D-6A57846EC903}"/>
              </a:ext>
            </a:extLst>
          </p:cNvPr>
          <p:cNvPicPr>
            <a:picLocks noChangeAspect="1"/>
          </p:cNvPicPr>
          <p:nvPr userDrawn="1"/>
        </p:nvPicPr>
        <p:blipFill rotWithShape="1">
          <a:blip r:embed="rId2">
            <a:lum bright="70000" contrast="-70000"/>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37503956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slide_KS2">
    <p:bg>
      <p:bgPr>
        <a:solidFill>
          <a:schemeClr val="accent4"/>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solidFill>
                  <a:schemeClr val="bg1"/>
                </a:solidFill>
              </a:defRPr>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Footer Placeholder 4">
            <a:extLst>
              <a:ext uri="{FF2B5EF4-FFF2-40B4-BE49-F238E27FC236}">
                <a16:creationId xmlns:a16="http://schemas.microsoft.com/office/drawing/2014/main" id="{FDC0DDDC-F7AE-4992-90A4-E29B94AF6A75}"/>
              </a:ext>
            </a:extLst>
          </p:cNvPr>
          <p:cNvSpPr>
            <a:spLocks noGrp="1"/>
          </p:cNvSpPr>
          <p:nvPr>
            <p:ph type="ftr" sz="quarter" idx="11"/>
          </p:nvPr>
        </p:nvSpPr>
        <p:spPr>
          <a:xfrm>
            <a:off x="830831" y="6356351"/>
            <a:ext cx="3086100" cy="365125"/>
          </a:xfrm>
          <a:prstGeom prst="rect">
            <a:avLst/>
          </a:prstGeom>
        </p:spPr>
        <p:txBody>
          <a:bodyPr/>
          <a:lstStyle>
            <a:lvl1pPr algn="l">
              <a:defRPr>
                <a:solidFill>
                  <a:schemeClr val="bg1"/>
                </a:solidFill>
              </a:defRPr>
            </a:lvl1pPr>
          </a:lstStyle>
          <a:p>
            <a:r>
              <a:rPr lang="en-GB"/>
              <a:t>e-Bug.eu</a:t>
            </a:r>
            <a:endParaRPr lang="en-GB" dirty="0"/>
          </a:p>
        </p:txBody>
      </p:sp>
      <p:pic>
        <p:nvPicPr>
          <p:cNvPr id="8" name="Picture 7" descr="Icon&#10;&#10;Description automatically generated">
            <a:extLst>
              <a:ext uri="{FF2B5EF4-FFF2-40B4-BE49-F238E27FC236}">
                <a16:creationId xmlns:a16="http://schemas.microsoft.com/office/drawing/2014/main" id="{97AC3E76-AF1F-465C-A25D-6A57846EC903}"/>
              </a:ext>
            </a:extLst>
          </p:cNvPr>
          <p:cNvPicPr>
            <a:picLocks noChangeAspect="1"/>
          </p:cNvPicPr>
          <p:nvPr userDrawn="1"/>
        </p:nvPicPr>
        <p:blipFill rotWithShape="1">
          <a:blip r:embed="rId2">
            <a:lum bright="70000" contrast="-70000"/>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14617723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secHead" preserve="1">
  <p:cSld name="Section slide_KS3">
    <p:bg>
      <p:bgPr>
        <a:solidFill>
          <a:schemeClr val="accent5"/>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solidFill>
                  <a:schemeClr val="bg1"/>
                </a:solidFill>
              </a:defRPr>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Footer Placeholder 4">
            <a:extLst>
              <a:ext uri="{FF2B5EF4-FFF2-40B4-BE49-F238E27FC236}">
                <a16:creationId xmlns:a16="http://schemas.microsoft.com/office/drawing/2014/main" id="{FDC0DDDC-F7AE-4992-90A4-E29B94AF6A75}"/>
              </a:ext>
            </a:extLst>
          </p:cNvPr>
          <p:cNvSpPr>
            <a:spLocks noGrp="1"/>
          </p:cNvSpPr>
          <p:nvPr>
            <p:ph type="ftr" sz="quarter" idx="11"/>
          </p:nvPr>
        </p:nvSpPr>
        <p:spPr>
          <a:xfrm>
            <a:off x="830831" y="6356351"/>
            <a:ext cx="3086100" cy="365125"/>
          </a:xfrm>
          <a:prstGeom prst="rect">
            <a:avLst/>
          </a:prstGeom>
        </p:spPr>
        <p:txBody>
          <a:bodyPr/>
          <a:lstStyle>
            <a:lvl1pPr algn="l">
              <a:defRPr>
                <a:solidFill>
                  <a:schemeClr val="bg1"/>
                </a:solidFill>
              </a:defRPr>
            </a:lvl1pPr>
          </a:lstStyle>
          <a:p>
            <a:r>
              <a:rPr lang="en-GB"/>
              <a:t>e-Bug.eu</a:t>
            </a:r>
            <a:endParaRPr lang="en-GB" dirty="0"/>
          </a:p>
        </p:txBody>
      </p:sp>
      <p:pic>
        <p:nvPicPr>
          <p:cNvPr id="8" name="Picture 7" descr="Icon&#10;&#10;Description automatically generated">
            <a:extLst>
              <a:ext uri="{FF2B5EF4-FFF2-40B4-BE49-F238E27FC236}">
                <a16:creationId xmlns:a16="http://schemas.microsoft.com/office/drawing/2014/main" id="{97AC3E76-AF1F-465C-A25D-6A57846EC903}"/>
              </a:ext>
            </a:extLst>
          </p:cNvPr>
          <p:cNvPicPr>
            <a:picLocks noChangeAspect="1"/>
          </p:cNvPicPr>
          <p:nvPr userDrawn="1"/>
        </p:nvPicPr>
        <p:blipFill rotWithShape="1">
          <a:blip r:embed="rId2">
            <a:lum bright="70000" contrast="-70000"/>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25591388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secHead" preserve="1">
  <p:cSld name="Section slide_KS4">
    <p:bg>
      <p:bgPr>
        <a:solidFill>
          <a:schemeClr val="accent6"/>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solidFill>
                  <a:schemeClr val="bg1"/>
                </a:solidFill>
              </a:defRPr>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bg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Footer Placeholder 4">
            <a:extLst>
              <a:ext uri="{FF2B5EF4-FFF2-40B4-BE49-F238E27FC236}">
                <a16:creationId xmlns:a16="http://schemas.microsoft.com/office/drawing/2014/main" id="{FDC0DDDC-F7AE-4992-90A4-E29B94AF6A75}"/>
              </a:ext>
            </a:extLst>
          </p:cNvPr>
          <p:cNvSpPr>
            <a:spLocks noGrp="1"/>
          </p:cNvSpPr>
          <p:nvPr>
            <p:ph type="ftr" sz="quarter" idx="11"/>
          </p:nvPr>
        </p:nvSpPr>
        <p:spPr>
          <a:xfrm>
            <a:off x="830831" y="6356351"/>
            <a:ext cx="3086100" cy="365125"/>
          </a:xfrm>
          <a:prstGeom prst="rect">
            <a:avLst/>
          </a:prstGeom>
        </p:spPr>
        <p:txBody>
          <a:bodyPr/>
          <a:lstStyle>
            <a:lvl1pPr algn="l">
              <a:defRPr>
                <a:solidFill>
                  <a:schemeClr val="bg1"/>
                </a:solidFill>
              </a:defRPr>
            </a:lvl1pPr>
          </a:lstStyle>
          <a:p>
            <a:r>
              <a:rPr lang="en-GB"/>
              <a:t>e-Bug.eu</a:t>
            </a:r>
            <a:endParaRPr lang="en-GB" dirty="0"/>
          </a:p>
        </p:txBody>
      </p:sp>
      <p:pic>
        <p:nvPicPr>
          <p:cNvPr id="8" name="Picture 7" descr="Icon&#10;&#10;Description automatically generated">
            <a:extLst>
              <a:ext uri="{FF2B5EF4-FFF2-40B4-BE49-F238E27FC236}">
                <a16:creationId xmlns:a16="http://schemas.microsoft.com/office/drawing/2014/main" id="{97AC3E76-AF1F-465C-A25D-6A57846EC903}"/>
              </a:ext>
            </a:extLst>
          </p:cNvPr>
          <p:cNvPicPr>
            <a:picLocks noChangeAspect="1"/>
          </p:cNvPicPr>
          <p:nvPr userDrawn="1"/>
        </p:nvPicPr>
        <p:blipFill rotWithShape="1">
          <a:blip r:embed="rId2">
            <a:lum bright="70000" contrast="-70000"/>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19290411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4000">
                <a:latin typeface="Arial" panose="020B0604020202020204" pitchFamily="34" charset="0"/>
                <a:cs typeface="Arial" panose="020B0604020202020204" pitchFamily="34" charset="0"/>
              </a:defRPr>
            </a:lvl1pPr>
          </a:lstStyle>
          <a:p>
            <a:r>
              <a:rPr lang="en-US"/>
              <a:t>Click to edit Master title style</a:t>
            </a:r>
            <a:endParaRPr lang="en-US" dirty="0"/>
          </a:p>
        </p:txBody>
      </p:sp>
      <p:sp>
        <p:nvSpPr>
          <p:cNvPr id="3" name="Content Placeholder 2"/>
          <p:cNvSpPr>
            <a:spLocks noGrp="1"/>
          </p:cNvSpPr>
          <p:nvPr>
            <p:ph idx="1"/>
          </p:nvPr>
        </p:nvSpPr>
        <p:spPr/>
        <p:txBody>
          <a:bodyPr/>
          <a:lstStyle>
            <a:lvl1pPr>
              <a:defRPr>
                <a:latin typeface="Arial" panose="020B0604020202020204" pitchFamily="34" charset="0"/>
                <a:cs typeface="Arial" panose="020B0604020202020204" pitchFamily="34" charset="0"/>
              </a:defRPr>
            </a:lvl1pPr>
            <a:lvl2pPr>
              <a:defRPr>
                <a:latin typeface="Arial" panose="020B0604020202020204" pitchFamily="34" charset="0"/>
                <a:cs typeface="Arial" panose="020B0604020202020204" pitchFamily="34" charset="0"/>
              </a:defRPr>
            </a:lvl2pPr>
            <a:lvl3pPr>
              <a:defRPr>
                <a:latin typeface="Arial" panose="020B0604020202020204" pitchFamily="34" charset="0"/>
                <a:cs typeface="Arial" panose="020B0604020202020204" pitchFamily="34" charset="0"/>
              </a:defRPr>
            </a:lvl3pPr>
            <a:lvl4pPr>
              <a:defRPr>
                <a:latin typeface="Arial" panose="020B0604020202020204" pitchFamily="34" charset="0"/>
                <a:cs typeface="Arial" panose="020B0604020202020204" pitchFamily="34" charset="0"/>
              </a:defRPr>
            </a:lvl4pPr>
            <a:lvl5pPr>
              <a:defRPr>
                <a:latin typeface="Arial" panose="020B0604020202020204" pitchFamily="34" charset="0"/>
                <a:cs typeface="Arial" panose="020B0604020202020204" pitchFamily="34" charset="0"/>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p:cNvSpPr>
            <a:spLocks noGrp="1"/>
          </p:cNvSpPr>
          <p:nvPr>
            <p:ph type="ftr" sz="quarter" idx="11"/>
          </p:nvPr>
        </p:nvSpPr>
        <p:spPr>
          <a:xfrm>
            <a:off x="830831" y="6356351"/>
            <a:ext cx="3086100" cy="365125"/>
          </a:xfrm>
          <a:prstGeom prst="rect">
            <a:avLst/>
          </a:prstGeom>
        </p:spPr>
        <p:txBody>
          <a:bodyPr/>
          <a:lstStyle>
            <a:lvl1pPr algn="l">
              <a:defRPr/>
            </a:lvl1pPr>
          </a:lstStyle>
          <a:p>
            <a:r>
              <a:rPr lang="en-GB" dirty="0"/>
              <a:t>e-Bug.eu</a:t>
            </a:r>
          </a:p>
        </p:txBody>
      </p:sp>
      <p:pic>
        <p:nvPicPr>
          <p:cNvPr id="7" name="Picture 6" descr="Icon&#10;&#10;Description automatically generated">
            <a:extLst>
              <a:ext uri="{FF2B5EF4-FFF2-40B4-BE49-F238E27FC236}">
                <a16:creationId xmlns:a16="http://schemas.microsoft.com/office/drawing/2014/main" id="{AAE08458-01B7-4486-9EE6-F34018AD6910}"/>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30247852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54C578-1356-483F-AD7A-E402F00D9994}"/>
              </a:ext>
            </a:extLst>
          </p:cNvPr>
          <p:cNvSpPr>
            <a:spLocks noGrp="1"/>
          </p:cNvSpPr>
          <p:nvPr>
            <p:ph type="title"/>
          </p:nvPr>
        </p:nvSpPr>
        <p:spPr/>
        <p:txBody>
          <a:bodyPr/>
          <a:lstStyle/>
          <a:p>
            <a:r>
              <a:rPr lang="en-US"/>
              <a:t>Click to edit Master title style</a:t>
            </a:r>
            <a:endParaRPr lang="en-GB" dirty="0"/>
          </a:p>
        </p:txBody>
      </p:sp>
      <p:sp>
        <p:nvSpPr>
          <p:cNvPr id="3" name="Footer Placeholder 4">
            <a:extLst>
              <a:ext uri="{FF2B5EF4-FFF2-40B4-BE49-F238E27FC236}">
                <a16:creationId xmlns:a16="http://schemas.microsoft.com/office/drawing/2014/main" id="{CAF7FC27-A6FF-4AA1-9B63-FBD258DAE7F1}"/>
              </a:ext>
            </a:extLst>
          </p:cNvPr>
          <p:cNvSpPr>
            <a:spLocks noGrp="1"/>
          </p:cNvSpPr>
          <p:nvPr>
            <p:ph type="ftr" sz="quarter" idx="11"/>
          </p:nvPr>
        </p:nvSpPr>
        <p:spPr>
          <a:xfrm>
            <a:off x="830831" y="6356351"/>
            <a:ext cx="3086100" cy="365125"/>
          </a:xfrm>
          <a:prstGeom prst="rect">
            <a:avLst/>
          </a:prstGeom>
        </p:spPr>
        <p:txBody>
          <a:bodyPr/>
          <a:lstStyle>
            <a:lvl1pPr algn="l">
              <a:defRPr/>
            </a:lvl1pPr>
          </a:lstStyle>
          <a:p>
            <a:r>
              <a:rPr lang="en-GB" dirty="0"/>
              <a:t>e-Bug.eu</a:t>
            </a:r>
          </a:p>
        </p:txBody>
      </p:sp>
      <p:pic>
        <p:nvPicPr>
          <p:cNvPr id="4" name="Picture 3" descr="Icon&#10;&#10;Description automatically generated">
            <a:extLst>
              <a:ext uri="{FF2B5EF4-FFF2-40B4-BE49-F238E27FC236}">
                <a16:creationId xmlns:a16="http://schemas.microsoft.com/office/drawing/2014/main" id="{220138C2-E7CD-43F7-ADA7-0103BB6F05D6}"/>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1" b="30944"/>
          <a:stretch/>
        </p:blipFill>
        <p:spPr>
          <a:xfrm>
            <a:off x="426468" y="6264725"/>
            <a:ext cx="404363" cy="456751"/>
          </a:xfrm>
          <a:prstGeom prst="rect">
            <a:avLst/>
          </a:prstGeom>
        </p:spPr>
      </p:pic>
    </p:spTree>
    <p:extLst>
      <p:ext uri="{BB962C8B-B14F-4D97-AF65-F5344CB8AC3E}">
        <p14:creationId xmlns:p14="http://schemas.microsoft.com/office/powerpoint/2010/main" val="13715764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Tree>
    <p:extLst>
      <p:ext uri="{BB962C8B-B14F-4D97-AF65-F5344CB8AC3E}">
        <p14:creationId xmlns:p14="http://schemas.microsoft.com/office/powerpoint/2010/main" val="4031942571"/>
      </p:ext>
    </p:extLst>
  </p:cSld>
  <p:clrMap bg1="lt1" tx1="dk1" bg2="lt2" tx2="dk2" accent1="accent1" accent2="accent2" accent3="accent3" accent4="accent4" accent5="accent5" accent6="accent6" hlink="hlink" folHlink="folHlink"/>
  <p:sldLayoutIdLst>
    <p:sldLayoutId id="2147483661" r:id="rId1"/>
    <p:sldLayoutId id="2147483680" r:id="rId2"/>
    <p:sldLayoutId id="2147483663" r:id="rId3"/>
    <p:sldLayoutId id="2147483675" r:id="rId4"/>
    <p:sldLayoutId id="2147483676" r:id="rId5"/>
    <p:sldLayoutId id="2147483677" r:id="rId6"/>
    <p:sldLayoutId id="2147483679" r:id="rId7"/>
    <p:sldLayoutId id="2147483662" r:id="rId8"/>
    <p:sldLayoutId id="2147483673" r:id="rId9"/>
    <p:sldLayoutId id="2147483664" r:id="rId10"/>
    <p:sldLayoutId id="2147483665" r:id="rId11"/>
    <p:sldLayoutId id="2147483666" r:id="rId12"/>
    <p:sldLayoutId id="2147483668" r:id="rId13"/>
    <p:sldLayoutId id="2147483669" r:id="rId14"/>
    <p:sldLayoutId id="2147483681" r:id="rId15"/>
    <p:sldLayoutId id="2147483682" r:id="rId16"/>
  </p:sldLayoutIdLst>
  <p:hf sldNum="0" hdr="0" dt="0"/>
  <p:txStyles>
    <p:title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9.xml"/></Relationships>
</file>

<file path=ppt/slides/_rels/slide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9.xml"/></Relationships>
</file>

<file path=ppt/slides/_rels/slide1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9.xml"/></Relationships>
</file>

<file path=ppt/slides/_rels/slide1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9.xml"/></Relationships>
</file>

<file path=ppt/slides/_rels/slide1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9.xml"/></Relationships>
</file>

<file path=ppt/slides/_rels/slide1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9.xml"/></Relationships>
</file>

<file path=ppt/slides/_rels/slide1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9.xml"/></Relationships>
</file>

<file path=ppt/slides/_rels/slide2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9.xml"/></Relationships>
</file>

<file path=ppt/slides/_rels/slide2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9.xml"/></Relationships>
</file>

<file path=ppt/slides/_rels/slide2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9.xml"/></Relationships>
</file>

<file path=ppt/slides/_rels/slide2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9.xml"/></Relationships>
</file>

<file path=ppt/slides/_rels/slide2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9.xml"/></Relationships>
</file>

<file path=ppt/slides/_rels/slide2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9.xml"/></Relationships>
</file>

<file path=ppt/slides/_rels/slide2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9.xml"/></Relationships>
</file>

<file path=ppt/slides/_rels/slide2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9.xml"/></Relationships>
</file>

<file path=ppt/slides/_rels/slide2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9.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3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9.xml"/></Relationships>
</file>

<file path=ppt/slides/_rels/slide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9.xml"/></Relationships>
</file>

<file path=ppt/slides/_rels/slide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9.xml"/></Relationships>
</file>

<file path=ppt/slides/_rels/slide3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9.xml"/></Relationships>
</file>

<file path=ppt/slides/_rels/slide3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9.xml"/></Relationships>
</file>

<file path=ppt/slides/_rels/slide3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9.xml"/></Relationships>
</file>

<file path=ppt/slides/_rels/slide3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9.xml"/></Relationships>
</file>

<file path=ppt/slides/_rels/slide3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9.xml"/></Relationships>
</file>

<file path=ppt/slides/_rels/slide3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9.xml"/></Relationships>
</file>

<file path=ppt/slides/_rels/slide3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9.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9.xml"/></Relationships>
</file>

<file path=ppt/slides/_rels/slide4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9.xml"/></Relationships>
</file>

<file path=ppt/slides/_rels/slide4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9.xml"/></Relationships>
</file>

<file path=ppt/slides/_rels/slide4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9.xml"/></Relationships>
</file>

<file path=ppt/slides/_rels/slide4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9.xml"/></Relationships>
</file>

<file path=ppt/slides/_rels/slide4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9.xml"/></Relationships>
</file>

<file path=ppt/slides/_rels/slide4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9.xml"/></Relationships>
</file>

<file path=ppt/slides/_rels/slide4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9.xml"/></Relationships>
</file>

<file path=ppt/slides/_rels/slide4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9.xml"/></Relationships>
</file>

<file path=ppt/slides/_rels/slide49.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1CC990-AD08-47C8-8DBD-3D30B1AE0B53}"/>
              </a:ext>
            </a:extLst>
          </p:cNvPr>
          <p:cNvSpPr>
            <a:spLocks noGrp="1"/>
          </p:cNvSpPr>
          <p:nvPr>
            <p:ph type="ctrTitle"/>
          </p:nvPr>
        </p:nvSpPr>
        <p:spPr>
          <a:xfrm>
            <a:off x="1142999" y="2492375"/>
            <a:ext cx="9191625" cy="2387600"/>
          </a:xfrm>
        </p:spPr>
        <p:txBody>
          <a:bodyPr>
            <a:noAutofit/>
          </a:bodyPr>
          <a:lstStyle/>
          <a:p>
            <a:r>
              <a:rPr lang="en-GB" sz="5000" dirty="0"/>
              <a:t>Micro-organisms:</a:t>
            </a:r>
            <a:br>
              <a:rPr lang="en-GB" sz="5000" dirty="0"/>
            </a:br>
            <a:r>
              <a:rPr lang="en-GB" sz="5000" dirty="0"/>
              <a:t>Harmful Microbes</a:t>
            </a:r>
          </a:p>
        </p:txBody>
      </p:sp>
      <p:sp>
        <p:nvSpPr>
          <p:cNvPr id="3" name="Subtitle 2">
            <a:extLst>
              <a:ext uri="{FF2B5EF4-FFF2-40B4-BE49-F238E27FC236}">
                <a16:creationId xmlns:a16="http://schemas.microsoft.com/office/drawing/2014/main" id="{0FDD6A8F-7E22-452E-AA9B-A73DA4A8DA69}"/>
              </a:ext>
            </a:extLst>
          </p:cNvPr>
          <p:cNvSpPr>
            <a:spLocks noGrp="1"/>
          </p:cNvSpPr>
          <p:nvPr>
            <p:ph type="subTitle" idx="1"/>
          </p:nvPr>
        </p:nvSpPr>
        <p:spPr>
          <a:xfrm>
            <a:off x="1142999" y="4879975"/>
            <a:ext cx="5170978" cy="552405"/>
          </a:xfrm>
        </p:spPr>
        <p:txBody>
          <a:bodyPr/>
          <a:lstStyle/>
          <a:p>
            <a:r>
              <a:rPr lang="en-GB" dirty="0"/>
              <a:t>Key Stage 4</a:t>
            </a:r>
          </a:p>
        </p:txBody>
      </p:sp>
    </p:spTree>
    <p:extLst>
      <p:ext uri="{BB962C8B-B14F-4D97-AF65-F5344CB8AC3E}">
        <p14:creationId xmlns:p14="http://schemas.microsoft.com/office/powerpoint/2010/main" val="381650466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2C9F02-83FD-4F67-8498-9859722F5261}"/>
              </a:ext>
            </a:extLst>
          </p:cNvPr>
          <p:cNvSpPr>
            <a:spLocks noGrp="1"/>
          </p:cNvSpPr>
          <p:nvPr>
            <p:ph type="title"/>
          </p:nvPr>
        </p:nvSpPr>
        <p:spPr/>
        <p:txBody>
          <a:bodyPr>
            <a:normAutofit/>
          </a:bodyPr>
          <a:lstStyle/>
          <a:p>
            <a:r>
              <a:rPr lang="en-GB" sz="7000" b="1" dirty="0"/>
              <a:t>Discussion</a:t>
            </a:r>
          </a:p>
        </p:txBody>
      </p:sp>
      <p:sp>
        <p:nvSpPr>
          <p:cNvPr id="4" name="Footer Placeholder 3">
            <a:extLst>
              <a:ext uri="{FF2B5EF4-FFF2-40B4-BE49-F238E27FC236}">
                <a16:creationId xmlns:a16="http://schemas.microsoft.com/office/drawing/2014/main" id="{9BD2B4CB-6590-453E-9BF8-D8FF327A0E6E}"/>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297541464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A047D5-953C-4EFC-86FB-9E2307B99B8C}"/>
              </a:ext>
            </a:extLst>
          </p:cNvPr>
          <p:cNvSpPr>
            <a:spLocks noGrp="1"/>
          </p:cNvSpPr>
          <p:nvPr>
            <p:ph type="title"/>
          </p:nvPr>
        </p:nvSpPr>
        <p:spPr>
          <a:xfrm>
            <a:off x="552451" y="299112"/>
            <a:ext cx="4153364" cy="1325563"/>
          </a:xfrm>
        </p:spPr>
        <p:txBody>
          <a:bodyPr>
            <a:normAutofit/>
          </a:bodyPr>
          <a:lstStyle/>
          <a:p>
            <a:r>
              <a:rPr lang="en-GB" b="1" dirty="0"/>
              <a:t>Discussion Points</a:t>
            </a:r>
          </a:p>
        </p:txBody>
      </p:sp>
      <p:sp>
        <p:nvSpPr>
          <p:cNvPr id="8" name="Speech Bubble: Rectangle 7">
            <a:extLst>
              <a:ext uri="{FF2B5EF4-FFF2-40B4-BE49-F238E27FC236}">
                <a16:creationId xmlns:a16="http://schemas.microsoft.com/office/drawing/2014/main" id="{87B9B448-9D88-46BF-A48A-C936F89E1B5C}"/>
              </a:ext>
            </a:extLst>
          </p:cNvPr>
          <p:cNvSpPr/>
          <p:nvPr/>
        </p:nvSpPr>
        <p:spPr>
          <a:xfrm>
            <a:off x="4572000" y="1104195"/>
            <a:ext cx="3867151" cy="748613"/>
          </a:xfrm>
          <a:prstGeom prst="wedgeRectCallout">
            <a:avLst>
              <a:gd name="adj1" fmla="val -63776"/>
              <a:gd name="adj2" fmla="val 1114"/>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GB" sz="2400">
                <a:latin typeface="Arial" panose="020B0604020202020204" pitchFamily="34" charset="0"/>
                <a:cs typeface="Arial" panose="020B0604020202020204" pitchFamily="34" charset="0"/>
              </a:rPr>
              <a:t>What is a disease? </a:t>
            </a:r>
            <a:endParaRPr lang="en-GB" sz="2400" dirty="0">
              <a:latin typeface="Arial" panose="020B0604020202020204" pitchFamily="34" charset="0"/>
              <a:cs typeface="Arial" panose="020B0604020202020204" pitchFamily="34" charset="0"/>
            </a:endParaRPr>
          </a:p>
        </p:txBody>
      </p:sp>
      <p:sp>
        <p:nvSpPr>
          <p:cNvPr id="5" name="Speech Bubble: Rectangle 4">
            <a:extLst>
              <a:ext uri="{FF2B5EF4-FFF2-40B4-BE49-F238E27FC236}">
                <a16:creationId xmlns:a16="http://schemas.microsoft.com/office/drawing/2014/main" id="{00B59D23-6C52-4D8A-B0B6-28B760991FD7}"/>
              </a:ext>
            </a:extLst>
          </p:cNvPr>
          <p:cNvSpPr/>
          <p:nvPr/>
        </p:nvSpPr>
        <p:spPr>
          <a:xfrm>
            <a:off x="740940" y="2064536"/>
            <a:ext cx="3831060" cy="864212"/>
          </a:xfrm>
          <a:prstGeom prst="wedgeRectCallout">
            <a:avLst>
              <a:gd name="adj1" fmla="val 63551"/>
              <a:gd name="adj2" fmla="val 40695"/>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GB" sz="2400">
                <a:latin typeface="Arial" panose="020B0604020202020204" pitchFamily="34" charset="0"/>
                <a:cs typeface="Arial" panose="020B0604020202020204" pitchFamily="34" charset="0"/>
              </a:rPr>
              <a:t>What is an infectious disease? </a:t>
            </a:r>
            <a:endParaRPr lang="en-GB" sz="2400" dirty="0">
              <a:latin typeface="Arial" panose="020B0604020202020204" pitchFamily="34" charset="0"/>
              <a:cs typeface="Arial" panose="020B0604020202020204" pitchFamily="34" charset="0"/>
            </a:endParaRPr>
          </a:p>
        </p:txBody>
      </p:sp>
      <p:sp>
        <p:nvSpPr>
          <p:cNvPr id="6" name="Speech Bubble: Rectangle 5">
            <a:extLst>
              <a:ext uri="{FF2B5EF4-FFF2-40B4-BE49-F238E27FC236}">
                <a16:creationId xmlns:a16="http://schemas.microsoft.com/office/drawing/2014/main" id="{C9BECB05-84B6-4D62-B1A1-03FC183AD9A4}"/>
              </a:ext>
            </a:extLst>
          </p:cNvPr>
          <p:cNvSpPr/>
          <p:nvPr/>
        </p:nvSpPr>
        <p:spPr>
          <a:xfrm>
            <a:off x="4572000" y="3140476"/>
            <a:ext cx="4017991" cy="1556443"/>
          </a:xfrm>
          <a:prstGeom prst="wedgeRectCallout">
            <a:avLst>
              <a:gd name="adj1" fmla="val -68281"/>
              <a:gd name="adj2" fmla="val 12881"/>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GB" sz="2400">
                <a:latin typeface="Arial" panose="020B0604020202020204" pitchFamily="34" charset="0"/>
                <a:cs typeface="Arial" panose="020B0604020202020204" pitchFamily="34" charset="0"/>
              </a:rPr>
              <a:t>Why do we see infectious diseases that used to be found in a single region, all over the world today? </a:t>
            </a:r>
            <a:endParaRPr lang="en-GB" sz="2400" dirty="0">
              <a:latin typeface="Arial" panose="020B0604020202020204" pitchFamily="34" charset="0"/>
              <a:cs typeface="Arial" panose="020B0604020202020204" pitchFamily="34" charset="0"/>
            </a:endParaRPr>
          </a:p>
        </p:txBody>
      </p:sp>
      <p:sp>
        <p:nvSpPr>
          <p:cNvPr id="7" name="Speech Bubble: Rectangle 6">
            <a:extLst>
              <a:ext uri="{FF2B5EF4-FFF2-40B4-BE49-F238E27FC236}">
                <a16:creationId xmlns:a16="http://schemas.microsoft.com/office/drawing/2014/main" id="{57BED000-4252-4B97-8AF8-6CD4C8306F6B}"/>
              </a:ext>
            </a:extLst>
          </p:cNvPr>
          <p:cNvSpPr/>
          <p:nvPr/>
        </p:nvSpPr>
        <p:spPr>
          <a:xfrm>
            <a:off x="740940" y="4908647"/>
            <a:ext cx="3831060" cy="966786"/>
          </a:xfrm>
          <a:prstGeom prst="wedgeRectCallout">
            <a:avLst>
              <a:gd name="adj1" fmla="val 63551"/>
              <a:gd name="adj2" fmla="val 40695"/>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GB" sz="2400" dirty="0">
                <a:latin typeface="Arial" panose="020B0604020202020204" pitchFamily="34" charset="0"/>
                <a:cs typeface="Arial" panose="020B0604020202020204" pitchFamily="34" charset="0"/>
              </a:rPr>
              <a:t>Are all microbes harmful?</a:t>
            </a:r>
          </a:p>
        </p:txBody>
      </p:sp>
      <p:sp>
        <p:nvSpPr>
          <p:cNvPr id="4" name="Footer Placeholder 3">
            <a:extLst>
              <a:ext uri="{FF2B5EF4-FFF2-40B4-BE49-F238E27FC236}">
                <a16:creationId xmlns:a16="http://schemas.microsoft.com/office/drawing/2014/main" id="{CFAA32E4-BB94-49DD-B748-CD7586841A23}"/>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13745919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animBg="1"/>
      <p:bldP spid="7"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83E64D7F-0C70-4561-8037-C2F038755F4A}"/>
              </a:ext>
            </a:extLst>
          </p:cNvPr>
          <p:cNvSpPr>
            <a:spLocks noGrp="1"/>
          </p:cNvSpPr>
          <p:nvPr>
            <p:ph type="title"/>
          </p:nvPr>
        </p:nvSpPr>
        <p:spPr>
          <a:xfrm>
            <a:off x="300037" y="1824039"/>
            <a:ext cx="8491537" cy="2852737"/>
          </a:xfrm>
        </p:spPr>
        <p:txBody>
          <a:bodyPr>
            <a:normAutofit/>
          </a:bodyPr>
          <a:lstStyle/>
          <a:p>
            <a:r>
              <a:rPr lang="en-GB" sz="6500" b="1" dirty="0"/>
              <a:t>Extension Activities</a:t>
            </a:r>
          </a:p>
        </p:txBody>
      </p:sp>
      <p:sp>
        <p:nvSpPr>
          <p:cNvPr id="4" name="Footer Placeholder 3">
            <a:extLst>
              <a:ext uri="{FF2B5EF4-FFF2-40B4-BE49-F238E27FC236}">
                <a16:creationId xmlns:a16="http://schemas.microsoft.com/office/drawing/2014/main" id="{52D8B444-778B-4AD1-88AB-99E5676B6611}"/>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386649813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669E7B-84E6-4AAA-B3C8-D0D0C15B97E8}"/>
              </a:ext>
            </a:extLst>
          </p:cNvPr>
          <p:cNvSpPr>
            <a:spLocks noGrp="1"/>
          </p:cNvSpPr>
          <p:nvPr>
            <p:ph type="title"/>
          </p:nvPr>
        </p:nvSpPr>
        <p:spPr>
          <a:xfrm>
            <a:off x="629884" y="-957409"/>
            <a:ext cx="7886700" cy="863598"/>
          </a:xfrm>
        </p:spPr>
        <p:txBody>
          <a:bodyPr>
            <a:normAutofit fontScale="90000"/>
          </a:bodyPr>
          <a:lstStyle/>
          <a:p>
            <a:pPr algn="ctr"/>
            <a:r>
              <a:rPr lang="en-GB" sz="3000" b="1" dirty="0"/>
              <a:t>Harmful Microbes and Their Disease: MRSA</a:t>
            </a:r>
          </a:p>
        </p:txBody>
      </p:sp>
      <p:sp>
        <p:nvSpPr>
          <p:cNvPr id="13" name="Title 1">
            <a:extLst>
              <a:ext uri="{FF2B5EF4-FFF2-40B4-BE49-F238E27FC236}">
                <a16:creationId xmlns:a16="http://schemas.microsoft.com/office/drawing/2014/main" id="{2A0BFA9F-D414-4FAF-A13D-071E77E42C75}"/>
              </a:ext>
            </a:extLst>
          </p:cNvPr>
          <p:cNvSpPr txBox="1">
            <a:spLocks/>
          </p:cNvSpPr>
          <p:nvPr/>
        </p:nvSpPr>
        <p:spPr>
          <a:xfrm>
            <a:off x="629884" y="180011"/>
            <a:ext cx="7886700" cy="863598"/>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r>
              <a:rPr lang="en-GB" sz="3000" b="1"/>
              <a:t>Harmful Microbes and Their Disease</a:t>
            </a:r>
            <a:endParaRPr lang="en-GB" sz="3000" b="1" dirty="0"/>
          </a:p>
        </p:txBody>
      </p:sp>
      <p:sp>
        <p:nvSpPr>
          <p:cNvPr id="4" name="TextBox 3">
            <a:extLst>
              <a:ext uri="{FF2B5EF4-FFF2-40B4-BE49-F238E27FC236}">
                <a16:creationId xmlns:a16="http://schemas.microsoft.com/office/drawing/2014/main" id="{C47DEC16-FFF4-40E7-81A3-8190522EFC2C}"/>
              </a:ext>
            </a:extLst>
          </p:cNvPr>
          <p:cNvSpPr txBox="1"/>
          <p:nvPr/>
        </p:nvSpPr>
        <p:spPr>
          <a:xfrm>
            <a:off x="629883" y="1344034"/>
            <a:ext cx="7818790" cy="369332"/>
          </a:xfrm>
          <a:prstGeom prst="rect">
            <a:avLst/>
          </a:prstGeom>
          <a:solidFill>
            <a:srgbClr val="AB7AB3"/>
          </a:solidFill>
          <a:ln>
            <a:solidFill>
              <a:srgbClr val="000000"/>
            </a:solidFill>
          </a:ln>
        </p:spPr>
        <p:txBody>
          <a:bodyPr wrap="square" rtlCol="0">
            <a:spAutoFit/>
          </a:bodyPr>
          <a:lstStyle/>
          <a:p>
            <a:r>
              <a:rPr lang="en-GB" b="1" dirty="0">
                <a:solidFill>
                  <a:schemeClr val="bg2">
                    <a:lumMod val="10000"/>
                  </a:schemeClr>
                </a:solidFill>
                <a:latin typeface="Arial" panose="020B0604020202020204" pitchFamily="34" charset="0"/>
                <a:cs typeface="Arial" panose="020B0604020202020204" pitchFamily="34" charset="0"/>
              </a:rPr>
              <a:t>Methicillin Resistant </a:t>
            </a:r>
            <a:r>
              <a:rPr lang="en-GB" b="1" i="1" dirty="0">
                <a:solidFill>
                  <a:schemeClr val="bg2">
                    <a:lumMod val="10000"/>
                  </a:schemeClr>
                </a:solidFill>
                <a:latin typeface="Arial" panose="020B0604020202020204" pitchFamily="34" charset="0"/>
                <a:cs typeface="Arial" panose="020B0604020202020204" pitchFamily="34" charset="0"/>
              </a:rPr>
              <a:t>Staphylococcus aureus </a:t>
            </a:r>
            <a:r>
              <a:rPr lang="en-GB" b="1" dirty="0">
                <a:solidFill>
                  <a:schemeClr val="bg2">
                    <a:lumMod val="10000"/>
                  </a:schemeClr>
                </a:solidFill>
                <a:latin typeface="Arial" panose="020B0604020202020204" pitchFamily="34" charset="0"/>
                <a:cs typeface="Arial" panose="020B0604020202020204" pitchFamily="34" charset="0"/>
              </a:rPr>
              <a:t>(MRSA)</a:t>
            </a:r>
          </a:p>
        </p:txBody>
      </p:sp>
      <p:graphicFrame>
        <p:nvGraphicFramePr>
          <p:cNvPr id="12" name="Table 7" descr="Methicillin Resistant Staphylococcus aureus (MRSA)&#10;">
            <a:extLst>
              <a:ext uri="{FF2B5EF4-FFF2-40B4-BE49-F238E27FC236}">
                <a16:creationId xmlns:a16="http://schemas.microsoft.com/office/drawing/2014/main" id="{B22F5E94-A164-4CED-95F6-D8999191EC57}"/>
              </a:ext>
            </a:extLst>
          </p:cNvPr>
          <p:cNvGraphicFramePr>
            <a:graphicFrameLocks noGrp="1"/>
          </p:cNvGraphicFramePr>
          <p:nvPr>
            <p:extLst>
              <p:ext uri="{D42A27DB-BD31-4B8C-83A1-F6EECF244321}">
                <p14:modId xmlns:p14="http://schemas.microsoft.com/office/powerpoint/2010/main" val="3000870546"/>
              </p:ext>
            </p:extLst>
          </p:nvPr>
        </p:nvGraphicFramePr>
        <p:xfrm>
          <a:off x="629883" y="1728438"/>
          <a:ext cx="7818791" cy="4001484"/>
        </p:xfrm>
        <a:graphic>
          <a:graphicData uri="http://schemas.openxmlformats.org/drawingml/2006/table">
            <a:tbl>
              <a:tblPr firstRow="1" bandRow="1"/>
              <a:tblGrid>
                <a:gridCol w="1893383">
                  <a:extLst>
                    <a:ext uri="{9D8B030D-6E8A-4147-A177-3AD203B41FA5}">
                      <a16:colId xmlns:a16="http://schemas.microsoft.com/office/drawing/2014/main" val="2248629582"/>
                    </a:ext>
                  </a:extLst>
                </a:gridCol>
                <a:gridCol w="5925408">
                  <a:extLst>
                    <a:ext uri="{9D8B030D-6E8A-4147-A177-3AD203B41FA5}">
                      <a16:colId xmlns:a16="http://schemas.microsoft.com/office/drawing/2014/main" val="761776255"/>
                    </a:ext>
                  </a:extLst>
                </a:gridCol>
              </a:tblGrid>
              <a:tr h="407834">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Infectious agent</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i="0" u="none" strike="noStrike" kern="1200" baseline="0" dirty="0">
                          <a:solidFill>
                            <a:schemeClr val="bg2">
                              <a:lumMod val="10000"/>
                            </a:schemeClr>
                          </a:solidFill>
                          <a:latin typeface="Arial" panose="020B0604020202020204" pitchFamily="34" charset="0"/>
                          <a:ea typeface="+mn-ea"/>
                          <a:cs typeface="Arial" panose="020B0604020202020204" pitchFamily="34" charset="0"/>
                        </a:rPr>
                        <a:t>Bacterium: </a:t>
                      </a:r>
                      <a:r>
                        <a:rPr lang="en-GB" sz="1800" b="0" i="1" u="none" strike="noStrike" kern="1200" baseline="0" dirty="0">
                          <a:solidFill>
                            <a:schemeClr val="bg2">
                              <a:lumMod val="10000"/>
                            </a:schemeClr>
                          </a:solidFill>
                          <a:latin typeface="Arial" panose="020B0604020202020204" pitchFamily="34" charset="0"/>
                          <a:ea typeface="+mn-ea"/>
                          <a:cs typeface="Arial" panose="020B0604020202020204" pitchFamily="34" charset="0"/>
                        </a:rPr>
                        <a:t>Staphylococcus aureus</a:t>
                      </a:r>
                      <a:endParaRPr lang="en-GB" sz="18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255214539"/>
                  </a:ext>
                </a:extLst>
              </a:tr>
              <a:tr h="854025">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Symptoms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i="0" u="none" strike="noStrike" kern="1200" baseline="0" dirty="0">
                          <a:solidFill>
                            <a:schemeClr val="bg2">
                              <a:lumMod val="10000"/>
                            </a:schemeClr>
                          </a:solidFill>
                          <a:latin typeface="Arial" panose="020B0604020202020204" pitchFamily="34" charset="0"/>
                          <a:ea typeface="+mn-ea"/>
                          <a:cs typeface="Arial" panose="020B0604020202020204" pitchFamily="34" charset="0"/>
                        </a:rPr>
                        <a:t>Asymptomatic in healthy individuals. Can cause skin infections, infect surgical wounds, the bloodstream, the lungs, or the urinary tract in previously ill patients.</a:t>
                      </a:r>
                      <a:endParaRPr lang="en-GB" sz="18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122424993"/>
                  </a:ext>
                </a:extLst>
              </a:tr>
              <a:tr h="407834">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Diagnosis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Swab and antibiotic sensitivity test.</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699935107"/>
                  </a:ext>
                </a:extLst>
              </a:tr>
              <a:tr h="407834">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Mortality rate</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High – if not given the correct antibiotics.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858055024"/>
                  </a:ext>
                </a:extLst>
              </a:tr>
              <a:tr h="407834">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Transmission</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Contagious. Direct skin contact.</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85789329"/>
                  </a:ext>
                </a:extLst>
              </a:tr>
              <a:tr h="407834">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Prevention</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Regular hand washing.</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868726867"/>
                  </a:ext>
                </a:extLst>
              </a:tr>
              <a:tr h="610018">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Treatment</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Resistant to many antibiotics. While some antibiotics still work, MRSA is constantly adapting.</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825973101"/>
                  </a:ext>
                </a:extLst>
              </a:tr>
              <a:tr h="407834">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History</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First reported 1961, increasing problem globally.</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198879336"/>
                  </a:ext>
                </a:extLst>
              </a:tr>
            </a:tbl>
          </a:graphicData>
        </a:graphic>
      </p:graphicFrame>
      <p:grpSp>
        <p:nvGrpSpPr>
          <p:cNvPr id="8" name="Group 7">
            <a:extLst>
              <a:ext uri="{FF2B5EF4-FFF2-40B4-BE49-F238E27FC236}">
                <a16:creationId xmlns:a16="http://schemas.microsoft.com/office/drawing/2014/main" id="{39DC8512-0475-4215-A15B-15CAD54FD676}"/>
              </a:ext>
              <a:ext uri="{C183D7F6-B498-43B3-948B-1728B52AA6E4}">
                <adec:decorative xmlns:adec="http://schemas.microsoft.com/office/drawing/2017/decorative" val="1"/>
              </a:ext>
            </a:extLst>
          </p:cNvPr>
          <p:cNvGrpSpPr/>
          <p:nvPr/>
        </p:nvGrpSpPr>
        <p:grpSpPr>
          <a:xfrm rot="5400000">
            <a:off x="2040352" y="-418796"/>
            <a:ext cx="5212619" cy="8251729"/>
            <a:chOff x="376446" y="467682"/>
            <a:chExt cx="6207650" cy="9079126"/>
          </a:xfrm>
        </p:grpSpPr>
        <p:sp>
          <p:nvSpPr>
            <p:cNvPr id="9" name="Rectangle: Rounded Corners 8">
              <a:extLst>
                <a:ext uri="{FF2B5EF4-FFF2-40B4-BE49-F238E27FC236}">
                  <a16:creationId xmlns:a16="http://schemas.microsoft.com/office/drawing/2014/main" id="{0726FDA4-0B93-4703-AC26-84BB54E3B9B3}"/>
                </a:ext>
                <a:ext uri="{C183D7F6-B498-43B3-948B-1728B52AA6E4}">
                  <adec:decorative xmlns:adec="http://schemas.microsoft.com/office/drawing/2017/decorative" val="1"/>
                </a:ext>
              </a:extLst>
            </p:cNvPr>
            <p:cNvSpPr/>
            <p:nvPr/>
          </p:nvSpPr>
          <p:spPr>
            <a:xfrm>
              <a:off x="376446" y="698084"/>
              <a:ext cx="6080452" cy="8848724"/>
            </a:xfrm>
            <a:prstGeom prst="roundRect">
              <a:avLst>
                <a:gd name="adj" fmla="val 2575"/>
              </a:avLst>
            </a:prstGeom>
            <a:noFill/>
            <a:ln w="76200" cap="sq" cmpd="sng" algn="ctr">
              <a:solidFill>
                <a:srgbClr val="732281"/>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10" name="Oval 9">
              <a:extLst>
                <a:ext uri="{FF2B5EF4-FFF2-40B4-BE49-F238E27FC236}">
                  <a16:creationId xmlns:a16="http://schemas.microsoft.com/office/drawing/2014/main" id="{79993F54-8C26-4C70-AF4E-451842C5FF80}"/>
                </a:ext>
                <a:ext uri="{C183D7F6-B498-43B3-948B-1728B52AA6E4}">
                  <adec:decorative xmlns:adec="http://schemas.microsoft.com/office/drawing/2017/decorative" val="1"/>
                </a:ext>
              </a:extLst>
            </p:cNvPr>
            <p:cNvSpPr/>
            <p:nvPr/>
          </p:nvSpPr>
          <p:spPr>
            <a:xfrm>
              <a:off x="6020884" y="467682"/>
              <a:ext cx="563212" cy="563212"/>
            </a:xfrm>
            <a:prstGeom prst="ellipse">
              <a:avLst/>
            </a:prstGeom>
            <a:solidFill>
              <a:sysClr val="window" lastClr="FFFFFF"/>
            </a:solidFill>
            <a:ln w="38100" cap="flat" cmpd="sng" algn="ctr">
              <a:solidFill>
                <a:srgbClr val="73228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11" name="Picture 10">
              <a:extLst>
                <a:ext uri="{FF2B5EF4-FFF2-40B4-BE49-F238E27FC236}">
                  <a16:creationId xmlns:a16="http://schemas.microsoft.com/office/drawing/2014/main" id="{4169F5CF-D5D8-427C-9C17-140008D3235F}"/>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rot="16200000">
              <a:off x="6069773" y="480071"/>
              <a:ext cx="465427" cy="538431"/>
            </a:xfrm>
            <a:prstGeom prst="rect">
              <a:avLst/>
            </a:prstGeom>
          </p:spPr>
        </p:pic>
      </p:grpSp>
      <p:sp>
        <p:nvSpPr>
          <p:cNvPr id="3" name="Footer Placeholder 2">
            <a:extLst>
              <a:ext uri="{FF2B5EF4-FFF2-40B4-BE49-F238E27FC236}">
                <a16:creationId xmlns:a16="http://schemas.microsoft.com/office/drawing/2014/main" id="{3042C726-067E-4FE5-A3FF-3E4164A61112}"/>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150557509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9F4B64-57A6-4553-AE9F-126DB90B1CF5}"/>
              </a:ext>
            </a:extLst>
          </p:cNvPr>
          <p:cNvSpPr>
            <a:spLocks noGrp="1"/>
          </p:cNvSpPr>
          <p:nvPr>
            <p:ph type="title"/>
          </p:nvPr>
        </p:nvSpPr>
        <p:spPr>
          <a:xfrm>
            <a:off x="628650" y="-863598"/>
            <a:ext cx="7886700" cy="863598"/>
          </a:xfrm>
        </p:spPr>
        <p:txBody>
          <a:bodyPr vert="horz" lIns="91440" tIns="45720" rIns="91440" bIns="45720" rtlCol="0" anchor="b">
            <a:normAutofit/>
          </a:bodyPr>
          <a:lstStyle/>
          <a:p>
            <a:r>
              <a:rPr lang="en-GB" sz="2800" dirty="0"/>
              <a:t>Harmful Microbes and Their Disease: Measles</a:t>
            </a:r>
          </a:p>
        </p:txBody>
      </p:sp>
      <p:sp>
        <p:nvSpPr>
          <p:cNvPr id="12" name="Title 1">
            <a:extLst>
              <a:ext uri="{FF2B5EF4-FFF2-40B4-BE49-F238E27FC236}">
                <a16:creationId xmlns:a16="http://schemas.microsoft.com/office/drawing/2014/main" id="{790100DE-F4A2-465B-920B-0FE344A00D67}"/>
              </a:ext>
            </a:extLst>
          </p:cNvPr>
          <p:cNvSpPr txBox="1">
            <a:spLocks/>
          </p:cNvSpPr>
          <p:nvPr/>
        </p:nvSpPr>
        <p:spPr>
          <a:xfrm>
            <a:off x="629884" y="180011"/>
            <a:ext cx="7886700" cy="863598"/>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r>
              <a:rPr lang="en-GB" sz="3000" b="1"/>
              <a:t>Harmful Microbes and Their Disease</a:t>
            </a:r>
            <a:endParaRPr lang="en-GB" sz="3000" b="1" dirty="0"/>
          </a:p>
        </p:txBody>
      </p:sp>
      <p:sp>
        <p:nvSpPr>
          <p:cNvPr id="11" name="TextBox 10">
            <a:extLst>
              <a:ext uri="{FF2B5EF4-FFF2-40B4-BE49-F238E27FC236}">
                <a16:creationId xmlns:a16="http://schemas.microsoft.com/office/drawing/2014/main" id="{69E448A2-4275-4D9B-8F00-06DE96AB9DE3}"/>
              </a:ext>
            </a:extLst>
          </p:cNvPr>
          <p:cNvSpPr txBox="1"/>
          <p:nvPr/>
        </p:nvSpPr>
        <p:spPr>
          <a:xfrm>
            <a:off x="629883" y="1220746"/>
            <a:ext cx="7818790" cy="369332"/>
          </a:xfrm>
          <a:prstGeom prst="rect">
            <a:avLst/>
          </a:prstGeom>
          <a:solidFill>
            <a:srgbClr val="AB7AB3"/>
          </a:solidFill>
          <a:ln>
            <a:solidFill>
              <a:srgbClr val="000000"/>
            </a:solidFill>
          </a:ln>
        </p:spPr>
        <p:txBody>
          <a:bodyPr wrap="square" rtlCol="0">
            <a:spAutoFit/>
          </a:bodyPr>
          <a:lstStyle/>
          <a:p>
            <a:r>
              <a:rPr lang="en-GB" b="1" dirty="0">
                <a:solidFill>
                  <a:schemeClr val="bg2">
                    <a:lumMod val="10000"/>
                  </a:schemeClr>
                </a:solidFill>
                <a:latin typeface="Arial" panose="020B0604020202020204" pitchFamily="34" charset="0"/>
                <a:cs typeface="Arial" panose="020B0604020202020204" pitchFamily="34" charset="0"/>
              </a:rPr>
              <a:t>Measles</a:t>
            </a:r>
          </a:p>
        </p:txBody>
      </p:sp>
      <p:graphicFrame>
        <p:nvGraphicFramePr>
          <p:cNvPr id="9" name="Table 7" descr="Measles&#10;">
            <a:extLst>
              <a:ext uri="{FF2B5EF4-FFF2-40B4-BE49-F238E27FC236}">
                <a16:creationId xmlns:a16="http://schemas.microsoft.com/office/drawing/2014/main" id="{6F8B08F5-0559-4281-9CDE-B7E56815C49C}"/>
              </a:ext>
            </a:extLst>
          </p:cNvPr>
          <p:cNvGraphicFramePr>
            <a:graphicFrameLocks noGrp="1"/>
          </p:cNvGraphicFramePr>
          <p:nvPr>
            <p:extLst>
              <p:ext uri="{D42A27DB-BD31-4B8C-83A1-F6EECF244321}">
                <p14:modId xmlns:p14="http://schemas.microsoft.com/office/powerpoint/2010/main" val="1545161818"/>
              </p:ext>
            </p:extLst>
          </p:nvPr>
        </p:nvGraphicFramePr>
        <p:xfrm>
          <a:off x="629884" y="1605774"/>
          <a:ext cx="7809266" cy="4617720"/>
        </p:xfrm>
        <a:graphic>
          <a:graphicData uri="http://schemas.openxmlformats.org/drawingml/2006/table">
            <a:tbl>
              <a:tblPr firstRow="1" bandRow="1"/>
              <a:tblGrid>
                <a:gridCol w="1904495">
                  <a:extLst>
                    <a:ext uri="{9D8B030D-6E8A-4147-A177-3AD203B41FA5}">
                      <a16:colId xmlns:a16="http://schemas.microsoft.com/office/drawing/2014/main" val="2248629582"/>
                    </a:ext>
                  </a:extLst>
                </a:gridCol>
                <a:gridCol w="5904771">
                  <a:extLst>
                    <a:ext uri="{9D8B030D-6E8A-4147-A177-3AD203B41FA5}">
                      <a16:colId xmlns:a16="http://schemas.microsoft.com/office/drawing/2014/main" val="761776255"/>
                    </a:ext>
                  </a:extLst>
                </a:gridCol>
              </a:tblGrid>
              <a:tr h="347032">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dirty="0">
                          <a:solidFill>
                            <a:schemeClr val="bg2">
                              <a:lumMod val="10000"/>
                            </a:schemeClr>
                          </a:solidFill>
                          <a:latin typeface="Arial" panose="020B0604020202020204" pitchFamily="34" charset="0"/>
                          <a:cs typeface="Arial" panose="020B0604020202020204" pitchFamily="34" charset="0"/>
                        </a:rPr>
                        <a:t>Infectious agent</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dirty="0">
                          <a:solidFill>
                            <a:schemeClr val="bg2">
                              <a:lumMod val="10000"/>
                            </a:schemeClr>
                          </a:solidFill>
                          <a:latin typeface="Arial" panose="020B0604020202020204" pitchFamily="34" charset="0"/>
                          <a:cs typeface="Arial" panose="020B0604020202020204" pitchFamily="34" charset="0"/>
                        </a:rPr>
                        <a:t>Virus: </a:t>
                      </a:r>
                      <a:r>
                        <a:rPr lang="en-GB" sz="1700" b="0" i="1" dirty="0">
                          <a:solidFill>
                            <a:schemeClr val="bg2">
                              <a:lumMod val="10000"/>
                            </a:schemeClr>
                          </a:solidFill>
                          <a:latin typeface="Arial" panose="020B0604020202020204" pitchFamily="34" charset="0"/>
                          <a:cs typeface="Arial" panose="020B0604020202020204" pitchFamily="34" charset="0"/>
                        </a:rPr>
                        <a:t>Paramyxovirus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255214539"/>
                  </a:ext>
                </a:extLst>
              </a:tr>
              <a:tr h="603534">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dirty="0">
                          <a:solidFill>
                            <a:schemeClr val="bg2">
                              <a:lumMod val="10000"/>
                            </a:schemeClr>
                          </a:solidFill>
                          <a:latin typeface="Arial" panose="020B0604020202020204" pitchFamily="34" charset="0"/>
                          <a:cs typeface="Arial" panose="020B0604020202020204" pitchFamily="34" charset="0"/>
                        </a:rPr>
                        <a:t>Symptoms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dirty="0">
                          <a:solidFill>
                            <a:schemeClr val="bg2">
                              <a:lumMod val="10000"/>
                            </a:schemeClr>
                          </a:solidFill>
                          <a:latin typeface="Arial" panose="020B0604020202020204" pitchFamily="34" charset="0"/>
                          <a:cs typeface="Arial" panose="020B0604020202020204" pitchFamily="34" charset="0"/>
                        </a:rPr>
                        <a:t>Fever, runny nose, red and runny eyes, a cough, a red rash and a sore, swollen throat.</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122424993"/>
                  </a:ext>
                </a:extLst>
              </a:tr>
              <a:tr h="347032">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dirty="0">
                          <a:solidFill>
                            <a:schemeClr val="bg2">
                              <a:lumMod val="10000"/>
                            </a:schemeClr>
                          </a:solidFill>
                          <a:latin typeface="Arial" panose="020B0604020202020204" pitchFamily="34" charset="0"/>
                          <a:cs typeface="Arial" panose="020B0604020202020204" pitchFamily="34" charset="0"/>
                        </a:rPr>
                        <a:t>Diagnosis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dirty="0">
                          <a:solidFill>
                            <a:schemeClr val="bg2">
                              <a:lumMod val="10000"/>
                            </a:schemeClr>
                          </a:solidFill>
                          <a:latin typeface="Arial" panose="020B0604020202020204" pitchFamily="34" charset="0"/>
                          <a:cs typeface="Arial" panose="020B0604020202020204" pitchFamily="34" charset="0"/>
                        </a:rPr>
                        <a:t>Blood sample and antibody test.</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699935107"/>
                  </a:ext>
                </a:extLst>
              </a:tr>
              <a:tr h="603534">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dirty="0">
                          <a:solidFill>
                            <a:schemeClr val="bg2">
                              <a:lumMod val="10000"/>
                            </a:schemeClr>
                          </a:solidFill>
                          <a:latin typeface="Arial" panose="020B0604020202020204" pitchFamily="34" charset="0"/>
                          <a:cs typeface="Arial" panose="020B0604020202020204" pitchFamily="34" charset="0"/>
                        </a:rPr>
                        <a:t>Mortality rate</a:t>
                      </a:r>
                    </a:p>
                    <a:p>
                      <a:endParaRPr lang="en-GB" sz="17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dirty="0">
                          <a:solidFill>
                            <a:schemeClr val="bg2">
                              <a:lumMod val="10000"/>
                            </a:schemeClr>
                          </a:solidFill>
                          <a:latin typeface="Arial" panose="020B0604020202020204" pitchFamily="34" charset="0"/>
                          <a:cs typeface="Arial" panose="020B0604020202020204" pitchFamily="34" charset="0"/>
                        </a:rPr>
                        <a:t>Low, but can be high in lower income countries, where treatment can be hard to access.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858055024"/>
                  </a:ext>
                </a:extLst>
              </a:tr>
              <a:tr h="860037">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dirty="0">
                          <a:solidFill>
                            <a:schemeClr val="bg2">
                              <a:lumMod val="10000"/>
                            </a:schemeClr>
                          </a:solidFill>
                          <a:latin typeface="Arial" panose="020B0604020202020204" pitchFamily="34" charset="0"/>
                          <a:cs typeface="Arial" panose="020B0604020202020204" pitchFamily="34" charset="0"/>
                        </a:rPr>
                        <a:t>Transmission</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dirty="0">
                          <a:solidFill>
                            <a:schemeClr val="bg2">
                              <a:lumMod val="10000"/>
                            </a:schemeClr>
                          </a:solidFill>
                          <a:latin typeface="Arial" panose="020B0604020202020204" pitchFamily="34" charset="0"/>
                          <a:cs typeface="Arial" panose="020B0604020202020204" pitchFamily="34" charset="0"/>
                        </a:rPr>
                        <a:t>Contagious. Droplets from coughs and sneezes, skin contact or contact with objects that have the live virus on them.</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85789329"/>
                  </a:ext>
                </a:extLst>
              </a:tr>
              <a:tr h="347032">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dirty="0">
                          <a:solidFill>
                            <a:schemeClr val="bg2">
                              <a:lumMod val="10000"/>
                            </a:schemeClr>
                          </a:solidFill>
                          <a:latin typeface="Arial" panose="020B0604020202020204" pitchFamily="34" charset="0"/>
                          <a:cs typeface="Arial" panose="020B0604020202020204" pitchFamily="34" charset="0"/>
                        </a:rPr>
                        <a:t>Prevention</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dirty="0">
                          <a:solidFill>
                            <a:schemeClr val="bg2">
                              <a:lumMod val="10000"/>
                            </a:schemeClr>
                          </a:solidFill>
                          <a:latin typeface="Arial" panose="020B0604020202020204" pitchFamily="34" charset="0"/>
                          <a:cs typeface="Arial" panose="020B0604020202020204" pitchFamily="34" charset="0"/>
                        </a:rPr>
                        <a:t>Prevention via vaccination.</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868726867"/>
                  </a:ext>
                </a:extLst>
              </a:tr>
              <a:tr h="347032">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dirty="0">
                          <a:solidFill>
                            <a:schemeClr val="bg2">
                              <a:lumMod val="10000"/>
                            </a:schemeClr>
                          </a:solidFill>
                          <a:latin typeface="Arial" panose="020B0604020202020204" pitchFamily="34" charset="0"/>
                          <a:cs typeface="Arial" panose="020B0604020202020204" pitchFamily="34" charset="0"/>
                        </a:rPr>
                        <a:t>Treatment</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dirty="0">
                          <a:solidFill>
                            <a:schemeClr val="bg2">
                              <a:lumMod val="10000"/>
                            </a:schemeClr>
                          </a:solidFill>
                          <a:latin typeface="Arial" panose="020B0604020202020204" pitchFamily="34" charset="0"/>
                          <a:cs typeface="Arial" panose="020B0604020202020204" pitchFamily="34" charset="0"/>
                        </a:rPr>
                        <a:t>Bed rest and fluid intake.</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825973101"/>
                  </a:ext>
                </a:extLst>
              </a:tr>
              <a:tr h="1116539">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dirty="0">
                          <a:solidFill>
                            <a:schemeClr val="bg2">
                              <a:lumMod val="10000"/>
                            </a:schemeClr>
                          </a:solidFill>
                          <a:latin typeface="Arial" panose="020B0604020202020204" pitchFamily="34" charset="0"/>
                          <a:cs typeface="Arial" panose="020B0604020202020204" pitchFamily="34" charset="0"/>
                        </a:rPr>
                        <a:t>History</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dirty="0">
                          <a:solidFill>
                            <a:schemeClr val="bg2">
                              <a:lumMod val="10000"/>
                            </a:schemeClr>
                          </a:solidFill>
                          <a:latin typeface="Arial" panose="020B0604020202020204" pitchFamily="34" charset="0"/>
                          <a:cs typeface="Arial" panose="020B0604020202020204" pitchFamily="34" charset="0"/>
                        </a:rPr>
                        <a:t>Virus first reported 1911, has decreased dramatically in high and middle income countries in recent years although small epidemics do occur. Still a pandemic</a:t>
                      </a:r>
                    </a:p>
                    <a:p>
                      <a:r>
                        <a:rPr lang="en-GB" sz="1700" b="0" dirty="0">
                          <a:solidFill>
                            <a:schemeClr val="bg2">
                              <a:lumMod val="10000"/>
                            </a:schemeClr>
                          </a:solidFill>
                          <a:latin typeface="Arial" panose="020B0604020202020204" pitchFamily="34" charset="0"/>
                          <a:cs typeface="Arial" panose="020B0604020202020204" pitchFamily="34" charset="0"/>
                        </a:rPr>
                        <a:t>problem for low income countries.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198879336"/>
                  </a:ext>
                </a:extLst>
              </a:tr>
            </a:tbl>
          </a:graphicData>
        </a:graphic>
      </p:graphicFrame>
      <p:grpSp>
        <p:nvGrpSpPr>
          <p:cNvPr id="5" name="Group 4">
            <a:extLst>
              <a:ext uri="{FF2B5EF4-FFF2-40B4-BE49-F238E27FC236}">
                <a16:creationId xmlns:a16="http://schemas.microsoft.com/office/drawing/2014/main" id="{7BB4A0D0-7E9E-4C5D-BCA6-740C5768BCEC}"/>
              </a:ext>
              <a:ext uri="{C183D7F6-B498-43B3-948B-1728B52AA6E4}">
                <adec:decorative xmlns:adec="http://schemas.microsoft.com/office/drawing/2017/decorative" val="1"/>
              </a:ext>
            </a:extLst>
          </p:cNvPr>
          <p:cNvGrpSpPr/>
          <p:nvPr/>
        </p:nvGrpSpPr>
        <p:grpSpPr>
          <a:xfrm rot="5400000">
            <a:off x="1965690" y="-386765"/>
            <a:ext cx="5212619" cy="8251729"/>
            <a:chOff x="376446" y="467682"/>
            <a:chExt cx="6207650" cy="9079126"/>
          </a:xfrm>
        </p:grpSpPr>
        <p:sp>
          <p:nvSpPr>
            <p:cNvPr id="6" name="Rectangle: Rounded Corners 5">
              <a:extLst>
                <a:ext uri="{FF2B5EF4-FFF2-40B4-BE49-F238E27FC236}">
                  <a16:creationId xmlns:a16="http://schemas.microsoft.com/office/drawing/2014/main" id="{4B3F6A9C-AC49-486F-96C3-8989E9AAECF8}"/>
                </a:ext>
                <a:ext uri="{C183D7F6-B498-43B3-948B-1728B52AA6E4}">
                  <adec:decorative xmlns:adec="http://schemas.microsoft.com/office/drawing/2017/decorative" val="1"/>
                </a:ext>
              </a:extLst>
            </p:cNvPr>
            <p:cNvSpPr/>
            <p:nvPr/>
          </p:nvSpPr>
          <p:spPr>
            <a:xfrm>
              <a:off x="376446" y="698084"/>
              <a:ext cx="6080452" cy="8848724"/>
            </a:xfrm>
            <a:prstGeom prst="roundRect">
              <a:avLst>
                <a:gd name="adj" fmla="val 2575"/>
              </a:avLst>
            </a:prstGeom>
            <a:noFill/>
            <a:ln w="76200" cap="sq" cmpd="sng" algn="ctr">
              <a:solidFill>
                <a:srgbClr val="732281"/>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7" name="Oval 6">
              <a:extLst>
                <a:ext uri="{FF2B5EF4-FFF2-40B4-BE49-F238E27FC236}">
                  <a16:creationId xmlns:a16="http://schemas.microsoft.com/office/drawing/2014/main" id="{33BB1A1A-12B9-4365-B064-DC791BCA5FAF}"/>
                </a:ext>
                <a:ext uri="{C183D7F6-B498-43B3-948B-1728B52AA6E4}">
                  <adec:decorative xmlns:adec="http://schemas.microsoft.com/office/drawing/2017/decorative" val="1"/>
                </a:ext>
              </a:extLst>
            </p:cNvPr>
            <p:cNvSpPr/>
            <p:nvPr/>
          </p:nvSpPr>
          <p:spPr>
            <a:xfrm>
              <a:off x="6020884" y="467682"/>
              <a:ext cx="563212" cy="563212"/>
            </a:xfrm>
            <a:prstGeom prst="ellipse">
              <a:avLst/>
            </a:prstGeom>
            <a:solidFill>
              <a:sysClr val="window" lastClr="FFFFFF"/>
            </a:solidFill>
            <a:ln w="38100" cap="flat" cmpd="sng" algn="ctr">
              <a:solidFill>
                <a:srgbClr val="73228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8" name="Picture 7">
              <a:extLst>
                <a:ext uri="{FF2B5EF4-FFF2-40B4-BE49-F238E27FC236}">
                  <a16:creationId xmlns:a16="http://schemas.microsoft.com/office/drawing/2014/main" id="{6EAEB55D-A5B6-48B9-A887-9F3383DFAA73}"/>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rot="16200000">
              <a:off x="6069773" y="480071"/>
              <a:ext cx="465427" cy="538431"/>
            </a:xfrm>
            <a:prstGeom prst="rect">
              <a:avLst/>
            </a:prstGeom>
          </p:spPr>
        </p:pic>
      </p:grpSp>
      <p:sp>
        <p:nvSpPr>
          <p:cNvPr id="3" name="Footer Placeholder 2">
            <a:extLst>
              <a:ext uri="{FF2B5EF4-FFF2-40B4-BE49-F238E27FC236}">
                <a16:creationId xmlns:a16="http://schemas.microsoft.com/office/drawing/2014/main" id="{142E2374-C13D-46C9-A95E-9FC354DC021C}"/>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151229371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D0E9A1-0B55-454F-846B-462EE1DF110B}"/>
              </a:ext>
            </a:extLst>
          </p:cNvPr>
          <p:cNvSpPr>
            <a:spLocks noGrp="1"/>
          </p:cNvSpPr>
          <p:nvPr>
            <p:ph type="title"/>
          </p:nvPr>
        </p:nvSpPr>
        <p:spPr>
          <a:xfrm>
            <a:off x="628650" y="-691376"/>
            <a:ext cx="7886700" cy="691376"/>
          </a:xfrm>
        </p:spPr>
        <p:txBody>
          <a:bodyPr vert="horz" lIns="91440" tIns="45720" rIns="91440" bIns="45720" rtlCol="0" anchor="b">
            <a:normAutofit/>
          </a:bodyPr>
          <a:lstStyle/>
          <a:p>
            <a:r>
              <a:rPr lang="en-GB" sz="3200" dirty="0"/>
              <a:t>Harmful Microbes and Their Disease: Flu</a:t>
            </a:r>
          </a:p>
        </p:txBody>
      </p:sp>
      <p:sp>
        <p:nvSpPr>
          <p:cNvPr id="12" name="Title 1">
            <a:extLst>
              <a:ext uri="{FF2B5EF4-FFF2-40B4-BE49-F238E27FC236}">
                <a16:creationId xmlns:a16="http://schemas.microsoft.com/office/drawing/2014/main" id="{CB87D6D3-35B2-44D7-BE60-286ABEAB3227}"/>
              </a:ext>
            </a:extLst>
          </p:cNvPr>
          <p:cNvSpPr txBox="1">
            <a:spLocks/>
          </p:cNvSpPr>
          <p:nvPr/>
        </p:nvSpPr>
        <p:spPr>
          <a:xfrm>
            <a:off x="629884" y="180011"/>
            <a:ext cx="7886700" cy="863598"/>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r>
              <a:rPr lang="en-GB" sz="3000" b="1"/>
              <a:t>Harmful Microbes and Their Disease</a:t>
            </a:r>
            <a:endParaRPr lang="en-GB" sz="3000" b="1" dirty="0"/>
          </a:p>
        </p:txBody>
      </p:sp>
      <p:sp>
        <p:nvSpPr>
          <p:cNvPr id="10" name="TextBox 9">
            <a:extLst>
              <a:ext uri="{FF2B5EF4-FFF2-40B4-BE49-F238E27FC236}">
                <a16:creationId xmlns:a16="http://schemas.microsoft.com/office/drawing/2014/main" id="{BE5FD0F7-578C-44AA-8DBE-ECA3B1A448DB}"/>
              </a:ext>
            </a:extLst>
          </p:cNvPr>
          <p:cNvSpPr txBox="1"/>
          <p:nvPr/>
        </p:nvSpPr>
        <p:spPr>
          <a:xfrm>
            <a:off x="629883" y="1271239"/>
            <a:ext cx="7785355" cy="369332"/>
          </a:xfrm>
          <a:prstGeom prst="rect">
            <a:avLst/>
          </a:prstGeom>
          <a:solidFill>
            <a:srgbClr val="AB7AB3"/>
          </a:solidFill>
          <a:ln>
            <a:solidFill>
              <a:srgbClr val="000000"/>
            </a:solidFill>
          </a:ln>
        </p:spPr>
        <p:txBody>
          <a:bodyPr wrap="square" rtlCol="0">
            <a:spAutoFit/>
          </a:bodyPr>
          <a:lstStyle/>
          <a:p>
            <a:r>
              <a:rPr lang="en-GB" b="1" dirty="0">
                <a:solidFill>
                  <a:schemeClr val="bg2">
                    <a:lumMod val="10000"/>
                  </a:schemeClr>
                </a:solidFill>
                <a:latin typeface="Arial" panose="020B0604020202020204" pitchFamily="34" charset="0"/>
                <a:cs typeface="Arial" panose="020B0604020202020204" pitchFamily="34" charset="0"/>
              </a:rPr>
              <a:t>Flu</a:t>
            </a:r>
          </a:p>
        </p:txBody>
      </p:sp>
      <p:graphicFrame>
        <p:nvGraphicFramePr>
          <p:cNvPr id="9" name="Table 7" descr="Flu&#10;">
            <a:extLst>
              <a:ext uri="{FF2B5EF4-FFF2-40B4-BE49-F238E27FC236}">
                <a16:creationId xmlns:a16="http://schemas.microsoft.com/office/drawing/2014/main" id="{BC31E5AF-20A5-4050-B97D-8339BD9D0D7F}"/>
              </a:ext>
            </a:extLst>
          </p:cNvPr>
          <p:cNvGraphicFramePr>
            <a:graphicFrameLocks noGrp="1"/>
          </p:cNvGraphicFramePr>
          <p:nvPr>
            <p:extLst>
              <p:ext uri="{D42A27DB-BD31-4B8C-83A1-F6EECF244321}">
                <p14:modId xmlns:p14="http://schemas.microsoft.com/office/powerpoint/2010/main" val="2345398351"/>
              </p:ext>
            </p:extLst>
          </p:nvPr>
        </p:nvGraphicFramePr>
        <p:xfrm>
          <a:off x="634744" y="1639228"/>
          <a:ext cx="7785355" cy="4293220"/>
        </p:xfrm>
        <a:graphic>
          <a:graphicData uri="http://schemas.openxmlformats.org/drawingml/2006/table">
            <a:tbl>
              <a:tblPr firstRow="1" bandRow="1"/>
              <a:tblGrid>
                <a:gridCol w="1790335">
                  <a:extLst>
                    <a:ext uri="{9D8B030D-6E8A-4147-A177-3AD203B41FA5}">
                      <a16:colId xmlns:a16="http://schemas.microsoft.com/office/drawing/2014/main" val="2248629582"/>
                    </a:ext>
                  </a:extLst>
                </a:gridCol>
                <a:gridCol w="5995020">
                  <a:extLst>
                    <a:ext uri="{9D8B030D-6E8A-4147-A177-3AD203B41FA5}">
                      <a16:colId xmlns:a16="http://schemas.microsoft.com/office/drawing/2014/main" val="761776255"/>
                    </a:ext>
                  </a:extLst>
                </a:gridCol>
              </a:tblGrid>
              <a:tr h="655424">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Infectious agent</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Virus: </a:t>
                      </a:r>
                      <a:r>
                        <a:rPr lang="en-GB" sz="1800" b="0" i="1" dirty="0">
                          <a:solidFill>
                            <a:schemeClr val="bg2">
                              <a:lumMod val="10000"/>
                            </a:schemeClr>
                          </a:solidFill>
                          <a:latin typeface="Arial" panose="020B0604020202020204" pitchFamily="34" charset="0"/>
                          <a:cs typeface="Arial" panose="020B0604020202020204" pitchFamily="34" charset="0"/>
                        </a:rPr>
                        <a:t>Influenza</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255214539"/>
                  </a:ext>
                </a:extLst>
              </a:tr>
              <a:tr h="655424">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Symptoms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Headache, fever, chills, muscle aches; possibly sore throat, cough, chest pain.</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122424993"/>
                  </a:ext>
                </a:extLst>
              </a:tr>
              <a:tr h="417881">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Diagnosis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Blood sample and antibody test.</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699935107"/>
                  </a:ext>
                </a:extLst>
              </a:tr>
              <a:tr h="417881">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Mortality rate</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Medium but higher in the very young and elderly.</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858055024"/>
                  </a:ext>
                </a:extLst>
              </a:tr>
              <a:tr h="655424">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Transmission</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Highly contagious. Inhalation of viruses on airborne particles. Direct skin contact.</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85789329"/>
                  </a:ext>
                </a:extLst>
              </a:tr>
              <a:tr h="417881">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Prevention</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Vaccination against current strains.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868726867"/>
                  </a:ext>
                </a:extLst>
              </a:tr>
              <a:tr h="417881">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Treatment</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Bed rest and fluid intake. Antivirals in the elderly.</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825973101"/>
                  </a:ext>
                </a:extLst>
              </a:tr>
              <a:tr h="655424">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History</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Present for centuries, epidemics occur at regular intervals.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198879336"/>
                  </a:ext>
                </a:extLst>
              </a:tr>
            </a:tbl>
          </a:graphicData>
        </a:graphic>
      </p:graphicFrame>
      <p:grpSp>
        <p:nvGrpSpPr>
          <p:cNvPr id="5" name="Group 4">
            <a:extLst>
              <a:ext uri="{FF2B5EF4-FFF2-40B4-BE49-F238E27FC236}">
                <a16:creationId xmlns:a16="http://schemas.microsoft.com/office/drawing/2014/main" id="{4351C2AA-589E-4386-B76F-C3A387A0E180}"/>
              </a:ext>
              <a:ext uri="{C183D7F6-B498-43B3-948B-1728B52AA6E4}">
                <adec:decorative xmlns:adec="http://schemas.microsoft.com/office/drawing/2017/decorative" val="1"/>
              </a:ext>
            </a:extLst>
          </p:cNvPr>
          <p:cNvGrpSpPr/>
          <p:nvPr/>
        </p:nvGrpSpPr>
        <p:grpSpPr>
          <a:xfrm rot="5400000">
            <a:off x="2040352" y="-418796"/>
            <a:ext cx="5212619" cy="8251729"/>
            <a:chOff x="376446" y="467682"/>
            <a:chExt cx="6207650" cy="9079126"/>
          </a:xfrm>
        </p:grpSpPr>
        <p:sp>
          <p:nvSpPr>
            <p:cNvPr id="6" name="Rectangle: Rounded Corners 5">
              <a:extLst>
                <a:ext uri="{FF2B5EF4-FFF2-40B4-BE49-F238E27FC236}">
                  <a16:creationId xmlns:a16="http://schemas.microsoft.com/office/drawing/2014/main" id="{EFCFE9A8-027F-47E3-8E88-AC8148EBC663}"/>
                </a:ext>
                <a:ext uri="{C183D7F6-B498-43B3-948B-1728B52AA6E4}">
                  <adec:decorative xmlns:adec="http://schemas.microsoft.com/office/drawing/2017/decorative" val="1"/>
                </a:ext>
              </a:extLst>
            </p:cNvPr>
            <p:cNvSpPr/>
            <p:nvPr/>
          </p:nvSpPr>
          <p:spPr>
            <a:xfrm>
              <a:off x="376446" y="698084"/>
              <a:ext cx="6080452" cy="8848724"/>
            </a:xfrm>
            <a:prstGeom prst="roundRect">
              <a:avLst>
                <a:gd name="adj" fmla="val 2575"/>
              </a:avLst>
            </a:prstGeom>
            <a:noFill/>
            <a:ln w="76200" cap="sq" cmpd="sng" algn="ctr">
              <a:solidFill>
                <a:srgbClr val="732281"/>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7" name="Oval 6">
              <a:extLst>
                <a:ext uri="{FF2B5EF4-FFF2-40B4-BE49-F238E27FC236}">
                  <a16:creationId xmlns:a16="http://schemas.microsoft.com/office/drawing/2014/main" id="{BF8F73A2-61EA-46B5-A50E-8C140182F4D8}"/>
                </a:ext>
                <a:ext uri="{C183D7F6-B498-43B3-948B-1728B52AA6E4}">
                  <adec:decorative xmlns:adec="http://schemas.microsoft.com/office/drawing/2017/decorative" val="1"/>
                </a:ext>
              </a:extLst>
            </p:cNvPr>
            <p:cNvSpPr/>
            <p:nvPr/>
          </p:nvSpPr>
          <p:spPr>
            <a:xfrm>
              <a:off x="6020884" y="467682"/>
              <a:ext cx="563212" cy="563212"/>
            </a:xfrm>
            <a:prstGeom prst="ellipse">
              <a:avLst/>
            </a:prstGeom>
            <a:solidFill>
              <a:sysClr val="window" lastClr="FFFFFF"/>
            </a:solidFill>
            <a:ln w="38100" cap="flat" cmpd="sng" algn="ctr">
              <a:solidFill>
                <a:srgbClr val="73228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8" name="Picture 7">
              <a:extLst>
                <a:ext uri="{FF2B5EF4-FFF2-40B4-BE49-F238E27FC236}">
                  <a16:creationId xmlns:a16="http://schemas.microsoft.com/office/drawing/2014/main" id="{28F194E4-6F03-455D-9438-33E96E25090C}"/>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rot="16200000">
              <a:off x="6069773" y="480071"/>
              <a:ext cx="465427" cy="538431"/>
            </a:xfrm>
            <a:prstGeom prst="rect">
              <a:avLst/>
            </a:prstGeom>
          </p:spPr>
        </p:pic>
      </p:grpSp>
      <p:sp>
        <p:nvSpPr>
          <p:cNvPr id="3" name="Footer Placeholder 2">
            <a:extLst>
              <a:ext uri="{FF2B5EF4-FFF2-40B4-BE49-F238E27FC236}">
                <a16:creationId xmlns:a16="http://schemas.microsoft.com/office/drawing/2014/main" id="{985A2636-2314-42B6-B548-ED46983469E3}"/>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246363123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5441BB-5D80-45CB-AEC5-88AAEC2260A3}"/>
              </a:ext>
            </a:extLst>
          </p:cNvPr>
          <p:cNvSpPr>
            <a:spLocks noGrp="1"/>
          </p:cNvSpPr>
          <p:nvPr>
            <p:ph type="title"/>
          </p:nvPr>
        </p:nvSpPr>
        <p:spPr>
          <a:xfrm>
            <a:off x="628650" y="-863598"/>
            <a:ext cx="7886700" cy="863598"/>
          </a:xfrm>
        </p:spPr>
        <p:txBody>
          <a:bodyPr vert="horz" lIns="91440" tIns="45720" rIns="91440" bIns="45720" rtlCol="0" anchor="b">
            <a:normAutofit/>
          </a:bodyPr>
          <a:lstStyle/>
          <a:p>
            <a:r>
              <a:rPr lang="en-GB" sz="3000" dirty="0"/>
              <a:t>Harmful Microbes and Their Disease: Thrush</a:t>
            </a:r>
          </a:p>
        </p:txBody>
      </p:sp>
      <p:sp>
        <p:nvSpPr>
          <p:cNvPr id="12" name="Title 1">
            <a:extLst>
              <a:ext uri="{FF2B5EF4-FFF2-40B4-BE49-F238E27FC236}">
                <a16:creationId xmlns:a16="http://schemas.microsoft.com/office/drawing/2014/main" id="{1C2F46B7-D9D5-4B5D-81B4-023D161512AC}"/>
              </a:ext>
            </a:extLst>
          </p:cNvPr>
          <p:cNvSpPr txBox="1">
            <a:spLocks/>
          </p:cNvSpPr>
          <p:nvPr/>
        </p:nvSpPr>
        <p:spPr>
          <a:xfrm>
            <a:off x="629884" y="180011"/>
            <a:ext cx="7886700" cy="863598"/>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r>
              <a:rPr lang="en-GB" sz="3000" b="1"/>
              <a:t>Harmful Microbes and Their Disease</a:t>
            </a:r>
            <a:endParaRPr lang="en-GB" sz="3000" b="1" dirty="0"/>
          </a:p>
        </p:txBody>
      </p:sp>
      <p:sp>
        <p:nvSpPr>
          <p:cNvPr id="10" name="TextBox 9">
            <a:extLst>
              <a:ext uri="{FF2B5EF4-FFF2-40B4-BE49-F238E27FC236}">
                <a16:creationId xmlns:a16="http://schemas.microsoft.com/office/drawing/2014/main" id="{C12DF3C1-A944-47AA-846F-6EF40D3BBE60}"/>
              </a:ext>
            </a:extLst>
          </p:cNvPr>
          <p:cNvSpPr txBox="1"/>
          <p:nvPr/>
        </p:nvSpPr>
        <p:spPr>
          <a:xfrm>
            <a:off x="629883" y="1237786"/>
            <a:ext cx="7818790" cy="369332"/>
          </a:xfrm>
          <a:prstGeom prst="rect">
            <a:avLst/>
          </a:prstGeom>
          <a:solidFill>
            <a:srgbClr val="AB7AB3"/>
          </a:solidFill>
          <a:ln>
            <a:solidFill>
              <a:srgbClr val="000000"/>
            </a:solidFill>
          </a:ln>
        </p:spPr>
        <p:txBody>
          <a:bodyPr wrap="square" rtlCol="0">
            <a:spAutoFit/>
          </a:bodyPr>
          <a:lstStyle/>
          <a:p>
            <a:r>
              <a:rPr lang="en-GB" b="1" dirty="0">
                <a:solidFill>
                  <a:schemeClr val="bg2">
                    <a:lumMod val="10000"/>
                  </a:schemeClr>
                </a:solidFill>
                <a:latin typeface="Arial" panose="020B0604020202020204" pitchFamily="34" charset="0"/>
                <a:cs typeface="Arial" panose="020B0604020202020204" pitchFamily="34" charset="0"/>
              </a:rPr>
              <a:t>Thrush</a:t>
            </a:r>
          </a:p>
        </p:txBody>
      </p:sp>
      <p:graphicFrame>
        <p:nvGraphicFramePr>
          <p:cNvPr id="9" name="Table 8" descr="Thrush&#10;">
            <a:extLst>
              <a:ext uri="{FF2B5EF4-FFF2-40B4-BE49-F238E27FC236}">
                <a16:creationId xmlns:a16="http://schemas.microsoft.com/office/drawing/2014/main" id="{21E4501A-F116-41EB-BE53-F172DFB848BF}"/>
              </a:ext>
            </a:extLst>
          </p:cNvPr>
          <p:cNvGraphicFramePr>
            <a:graphicFrameLocks noGrp="1"/>
          </p:cNvGraphicFramePr>
          <p:nvPr>
            <p:extLst>
              <p:ext uri="{D42A27DB-BD31-4B8C-83A1-F6EECF244321}">
                <p14:modId xmlns:p14="http://schemas.microsoft.com/office/powerpoint/2010/main" val="4085027864"/>
              </p:ext>
            </p:extLst>
          </p:nvPr>
        </p:nvGraphicFramePr>
        <p:xfrm>
          <a:off x="637326" y="1597618"/>
          <a:ext cx="7809266" cy="4479289"/>
        </p:xfrm>
        <a:graphic>
          <a:graphicData uri="http://schemas.openxmlformats.org/drawingml/2006/table">
            <a:tbl>
              <a:tblPr firstRow="1" bandRow="1"/>
              <a:tblGrid>
                <a:gridCol w="1886674">
                  <a:extLst>
                    <a:ext uri="{9D8B030D-6E8A-4147-A177-3AD203B41FA5}">
                      <a16:colId xmlns:a16="http://schemas.microsoft.com/office/drawing/2014/main" val="2248629582"/>
                    </a:ext>
                  </a:extLst>
                </a:gridCol>
                <a:gridCol w="5922592">
                  <a:extLst>
                    <a:ext uri="{9D8B030D-6E8A-4147-A177-3AD203B41FA5}">
                      <a16:colId xmlns:a16="http://schemas.microsoft.com/office/drawing/2014/main" val="761776255"/>
                    </a:ext>
                  </a:extLst>
                </a:gridCol>
              </a:tblGrid>
              <a:tr h="423321">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dirty="0">
                          <a:solidFill>
                            <a:schemeClr val="bg2">
                              <a:lumMod val="10000"/>
                            </a:schemeClr>
                          </a:solidFill>
                          <a:latin typeface="Arial" panose="020B0604020202020204" pitchFamily="34" charset="0"/>
                          <a:cs typeface="Arial" panose="020B0604020202020204" pitchFamily="34" charset="0"/>
                        </a:rPr>
                        <a:t>Infectious agent</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i="0" u="none" strike="noStrike" kern="1200" baseline="0" dirty="0">
                          <a:solidFill>
                            <a:schemeClr val="bg2">
                              <a:lumMod val="10000"/>
                            </a:schemeClr>
                          </a:solidFill>
                          <a:latin typeface="Arial" panose="020B0604020202020204" pitchFamily="34" charset="0"/>
                          <a:ea typeface="+mn-ea"/>
                          <a:cs typeface="Arial" panose="020B0604020202020204" pitchFamily="34" charset="0"/>
                        </a:rPr>
                        <a:t>Fungus: </a:t>
                      </a:r>
                      <a:r>
                        <a:rPr lang="en-GB" sz="1700" b="0" i="1" u="none" strike="noStrike" kern="1200" baseline="0" dirty="0">
                          <a:solidFill>
                            <a:schemeClr val="bg2">
                              <a:lumMod val="10000"/>
                            </a:schemeClr>
                          </a:solidFill>
                          <a:latin typeface="Arial" panose="020B0604020202020204" pitchFamily="34" charset="0"/>
                          <a:ea typeface="+mn-ea"/>
                          <a:cs typeface="Arial" panose="020B0604020202020204" pitchFamily="34" charset="0"/>
                        </a:rPr>
                        <a:t>Candida albicans</a:t>
                      </a:r>
                      <a:endParaRPr lang="en-GB" sz="17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255214539"/>
                  </a:ext>
                </a:extLst>
              </a:tr>
              <a:tr h="633183">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dirty="0">
                          <a:solidFill>
                            <a:schemeClr val="bg2">
                              <a:lumMod val="10000"/>
                            </a:schemeClr>
                          </a:solidFill>
                          <a:latin typeface="Arial" panose="020B0604020202020204" pitchFamily="34" charset="0"/>
                          <a:cs typeface="Arial" panose="020B0604020202020204" pitchFamily="34" charset="0"/>
                        </a:rPr>
                        <a:t>Symptoms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i="0" u="none" strike="noStrike" kern="1200" baseline="0" dirty="0">
                          <a:solidFill>
                            <a:schemeClr val="bg2">
                              <a:lumMod val="10000"/>
                            </a:schemeClr>
                          </a:solidFill>
                          <a:latin typeface="Arial" panose="020B0604020202020204" pitchFamily="34" charset="0"/>
                          <a:ea typeface="+mn-ea"/>
                          <a:cs typeface="Arial" panose="020B0604020202020204" pitchFamily="34" charset="0"/>
                        </a:rPr>
                        <a:t>Itching, burning, soreness and white coating of the mouth or irritation of the vagina with a whitish discharge.</a:t>
                      </a:r>
                      <a:endParaRPr lang="en-GB" sz="17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122424993"/>
                  </a:ext>
                </a:extLst>
              </a:tr>
              <a:tr h="423321">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dirty="0">
                          <a:solidFill>
                            <a:schemeClr val="bg2">
                              <a:lumMod val="10000"/>
                            </a:schemeClr>
                          </a:solidFill>
                          <a:latin typeface="Arial" panose="020B0604020202020204" pitchFamily="34" charset="0"/>
                          <a:cs typeface="Arial" panose="020B0604020202020204" pitchFamily="34" charset="0"/>
                        </a:rPr>
                        <a:t>Diagnosis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dirty="0">
                          <a:solidFill>
                            <a:schemeClr val="bg2">
                              <a:lumMod val="10000"/>
                            </a:schemeClr>
                          </a:solidFill>
                          <a:latin typeface="Arial" panose="020B0604020202020204" pitchFamily="34" charset="0"/>
                          <a:cs typeface="Arial" panose="020B0604020202020204" pitchFamily="34" charset="0"/>
                        </a:rPr>
                        <a:t>Swab, microscopic examination and culturing.</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699935107"/>
                  </a:ext>
                </a:extLst>
              </a:tr>
              <a:tr h="423321">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dirty="0">
                          <a:solidFill>
                            <a:schemeClr val="bg2">
                              <a:lumMod val="10000"/>
                            </a:schemeClr>
                          </a:solidFill>
                          <a:latin typeface="Arial" panose="020B0604020202020204" pitchFamily="34" charset="0"/>
                          <a:cs typeface="Arial" panose="020B0604020202020204" pitchFamily="34" charset="0"/>
                        </a:rPr>
                        <a:t>Mortality rate</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dirty="0">
                          <a:solidFill>
                            <a:schemeClr val="bg2">
                              <a:lumMod val="10000"/>
                            </a:schemeClr>
                          </a:solidFill>
                          <a:latin typeface="Arial" panose="020B0604020202020204" pitchFamily="34" charset="0"/>
                          <a:cs typeface="Arial" panose="020B0604020202020204" pitchFamily="34" charset="0"/>
                        </a:rPr>
                        <a:t>None.</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858055024"/>
                  </a:ext>
                </a:extLst>
              </a:tr>
              <a:tr h="633183">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dirty="0">
                          <a:solidFill>
                            <a:schemeClr val="bg2">
                              <a:lumMod val="10000"/>
                            </a:schemeClr>
                          </a:solidFill>
                          <a:latin typeface="Arial" panose="020B0604020202020204" pitchFamily="34" charset="0"/>
                          <a:cs typeface="Arial" panose="020B0604020202020204" pitchFamily="34" charset="0"/>
                        </a:rPr>
                        <a:t>Transmission</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dirty="0">
                          <a:solidFill>
                            <a:schemeClr val="bg2">
                              <a:lumMod val="10000"/>
                            </a:schemeClr>
                          </a:solidFill>
                          <a:latin typeface="Arial" panose="020B0604020202020204" pitchFamily="34" charset="0"/>
                          <a:cs typeface="Arial" panose="020B0604020202020204" pitchFamily="34" charset="0"/>
                        </a:rPr>
                        <a:t>Person to person contact but is a normal part of the flora of the gut.</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85789329"/>
                  </a:ext>
                </a:extLst>
              </a:tr>
              <a:tr h="886456">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dirty="0">
                          <a:solidFill>
                            <a:schemeClr val="bg2">
                              <a:lumMod val="10000"/>
                            </a:schemeClr>
                          </a:solidFill>
                          <a:latin typeface="Arial" panose="020B0604020202020204" pitchFamily="34" charset="0"/>
                          <a:cs typeface="Arial" panose="020B0604020202020204" pitchFamily="34" charset="0"/>
                        </a:rPr>
                        <a:t>Prevention</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dirty="0">
                          <a:solidFill>
                            <a:schemeClr val="bg2">
                              <a:lumMod val="10000"/>
                            </a:schemeClr>
                          </a:solidFill>
                          <a:latin typeface="Arial" panose="020B0604020202020204" pitchFamily="34" charset="0"/>
                          <a:cs typeface="Arial" panose="020B0604020202020204" pitchFamily="34" charset="0"/>
                        </a:rPr>
                        <a:t>Symptoms are caused by overgrowth of this fungus due to antibiotics killing off the normal protective bacteria. Therefore avoid unnecessary antibiotic use.</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868726867"/>
                  </a:ext>
                </a:extLst>
              </a:tr>
              <a:tr h="423321">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dirty="0">
                          <a:solidFill>
                            <a:schemeClr val="bg2">
                              <a:lumMod val="10000"/>
                            </a:schemeClr>
                          </a:solidFill>
                          <a:latin typeface="Arial" panose="020B0604020202020204" pitchFamily="34" charset="0"/>
                          <a:cs typeface="Arial" panose="020B0604020202020204" pitchFamily="34" charset="0"/>
                        </a:rPr>
                        <a:t>Treatment</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dirty="0">
                          <a:solidFill>
                            <a:schemeClr val="bg2">
                              <a:lumMod val="10000"/>
                            </a:schemeClr>
                          </a:solidFill>
                          <a:latin typeface="Arial" panose="020B0604020202020204" pitchFamily="34" charset="0"/>
                          <a:cs typeface="Arial" panose="020B0604020202020204" pitchFamily="34" charset="0"/>
                        </a:rPr>
                        <a:t>Antifungals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825973101"/>
                  </a:ext>
                </a:extLst>
              </a:tr>
              <a:tr h="633183">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dirty="0">
                          <a:solidFill>
                            <a:schemeClr val="bg2">
                              <a:lumMod val="10000"/>
                            </a:schemeClr>
                          </a:solidFill>
                          <a:latin typeface="Arial" panose="020B0604020202020204" pitchFamily="34" charset="0"/>
                          <a:cs typeface="Arial" panose="020B0604020202020204" pitchFamily="34" charset="0"/>
                        </a:rPr>
                        <a:t>History</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dirty="0">
                          <a:solidFill>
                            <a:schemeClr val="bg2">
                              <a:lumMod val="10000"/>
                            </a:schemeClr>
                          </a:solidFill>
                          <a:latin typeface="Arial" panose="020B0604020202020204" pitchFamily="34" charset="0"/>
                          <a:cs typeface="Arial" panose="020B0604020202020204" pitchFamily="34" charset="0"/>
                        </a:rPr>
                        <a:t>Almost 75% of all women have had this infection at least once.</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198879336"/>
                  </a:ext>
                </a:extLst>
              </a:tr>
            </a:tbl>
          </a:graphicData>
        </a:graphic>
      </p:graphicFrame>
      <p:grpSp>
        <p:nvGrpSpPr>
          <p:cNvPr id="5" name="Group 4">
            <a:extLst>
              <a:ext uri="{FF2B5EF4-FFF2-40B4-BE49-F238E27FC236}">
                <a16:creationId xmlns:a16="http://schemas.microsoft.com/office/drawing/2014/main" id="{2D866523-8A09-4244-BD7A-7441A784D76F}"/>
              </a:ext>
              <a:ext uri="{C183D7F6-B498-43B3-948B-1728B52AA6E4}">
                <adec:decorative xmlns:adec="http://schemas.microsoft.com/office/drawing/2017/decorative" val="1"/>
              </a:ext>
            </a:extLst>
          </p:cNvPr>
          <p:cNvGrpSpPr/>
          <p:nvPr/>
        </p:nvGrpSpPr>
        <p:grpSpPr>
          <a:xfrm rot="5400000">
            <a:off x="2040352" y="-418796"/>
            <a:ext cx="5212619" cy="8251729"/>
            <a:chOff x="376446" y="467682"/>
            <a:chExt cx="6207650" cy="9079126"/>
          </a:xfrm>
        </p:grpSpPr>
        <p:sp>
          <p:nvSpPr>
            <p:cNvPr id="6" name="Rectangle: Rounded Corners 5">
              <a:extLst>
                <a:ext uri="{FF2B5EF4-FFF2-40B4-BE49-F238E27FC236}">
                  <a16:creationId xmlns:a16="http://schemas.microsoft.com/office/drawing/2014/main" id="{AD0ABE7A-911A-4CBB-AFF9-C361F0AAF68B}"/>
                </a:ext>
                <a:ext uri="{C183D7F6-B498-43B3-948B-1728B52AA6E4}">
                  <adec:decorative xmlns:adec="http://schemas.microsoft.com/office/drawing/2017/decorative" val="1"/>
                </a:ext>
              </a:extLst>
            </p:cNvPr>
            <p:cNvSpPr/>
            <p:nvPr/>
          </p:nvSpPr>
          <p:spPr>
            <a:xfrm>
              <a:off x="376446" y="698084"/>
              <a:ext cx="6080452" cy="8848724"/>
            </a:xfrm>
            <a:prstGeom prst="roundRect">
              <a:avLst>
                <a:gd name="adj" fmla="val 2575"/>
              </a:avLst>
            </a:prstGeom>
            <a:noFill/>
            <a:ln w="76200" cap="sq" cmpd="sng" algn="ctr">
              <a:solidFill>
                <a:srgbClr val="732281"/>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7" name="Oval 6">
              <a:extLst>
                <a:ext uri="{FF2B5EF4-FFF2-40B4-BE49-F238E27FC236}">
                  <a16:creationId xmlns:a16="http://schemas.microsoft.com/office/drawing/2014/main" id="{79EC42E1-3C14-4310-963F-155A9A0E3DFB}"/>
                </a:ext>
                <a:ext uri="{C183D7F6-B498-43B3-948B-1728B52AA6E4}">
                  <adec:decorative xmlns:adec="http://schemas.microsoft.com/office/drawing/2017/decorative" val="1"/>
                </a:ext>
              </a:extLst>
            </p:cNvPr>
            <p:cNvSpPr/>
            <p:nvPr/>
          </p:nvSpPr>
          <p:spPr>
            <a:xfrm>
              <a:off x="6020884" y="467682"/>
              <a:ext cx="563212" cy="563212"/>
            </a:xfrm>
            <a:prstGeom prst="ellipse">
              <a:avLst/>
            </a:prstGeom>
            <a:solidFill>
              <a:sysClr val="window" lastClr="FFFFFF"/>
            </a:solidFill>
            <a:ln w="38100" cap="flat" cmpd="sng" algn="ctr">
              <a:solidFill>
                <a:srgbClr val="73228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8" name="Picture 7">
              <a:extLst>
                <a:ext uri="{FF2B5EF4-FFF2-40B4-BE49-F238E27FC236}">
                  <a16:creationId xmlns:a16="http://schemas.microsoft.com/office/drawing/2014/main" id="{6FEE14C1-97AB-40AA-A951-A42FF6229399}"/>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rot="16200000">
              <a:off x="6069773" y="480071"/>
              <a:ext cx="465427" cy="538431"/>
            </a:xfrm>
            <a:prstGeom prst="rect">
              <a:avLst/>
            </a:prstGeom>
          </p:spPr>
        </p:pic>
      </p:grpSp>
      <p:sp>
        <p:nvSpPr>
          <p:cNvPr id="3" name="Footer Placeholder 2">
            <a:extLst>
              <a:ext uri="{FF2B5EF4-FFF2-40B4-BE49-F238E27FC236}">
                <a16:creationId xmlns:a16="http://schemas.microsoft.com/office/drawing/2014/main" id="{93AECE30-71DB-4CE0-8277-FBF1B6BEFA2B}"/>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402821478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A5D1C5-9BDD-4C65-9B83-F621C3131AC1}"/>
              </a:ext>
            </a:extLst>
          </p:cNvPr>
          <p:cNvSpPr>
            <a:spLocks noGrp="1"/>
          </p:cNvSpPr>
          <p:nvPr>
            <p:ph type="title"/>
          </p:nvPr>
        </p:nvSpPr>
        <p:spPr>
          <a:xfrm>
            <a:off x="628650" y="-1325563"/>
            <a:ext cx="7886700" cy="1325563"/>
          </a:xfrm>
        </p:spPr>
        <p:txBody>
          <a:bodyPr vert="horz" lIns="91440" tIns="45720" rIns="91440" bIns="45720" rtlCol="0" anchor="b">
            <a:normAutofit/>
          </a:bodyPr>
          <a:lstStyle/>
          <a:p>
            <a:r>
              <a:rPr lang="en-GB" sz="2800" dirty="0"/>
              <a:t>Harmful Microbes and Their Disease: Chlamydia</a:t>
            </a:r>
          </a:p>
        </p:txBody>
      </p:sp>
      <p:sp>
        <p:nvSpPr>
          <p:cNvPr id="12" name="Title 1">
            <a:extLst>
              <a:ext uri="{FF2B5EF4-FFF2-40B4-BE49-F238E27FC236}">
                <a16:creationId xmlns:a16="http://schemas.microsoft.com/office/drawing/2014/main" id="{724B6B4C-F06C-4065-A08F-1C3B9F592C1E}"/>
              </a:ext>
            </a:extLst>
          </p:cNvPr>
          <p:cNvSpPr txBox="1">
            <a:spLocks/>
          </p:cNvSpPr>
          <p:nvPr/>
        </p:nvSpPr>
        <p:spPr>
          <a:xfrm>
            <a:off x="629884" y="180011"/>
            <a:ext cx="7886700" cy="863598"/>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r>
              <a:rPr lang="en-GB" sz="3000" b="1"/>
              <a:t>Harmful Microbes and Their Disease</a:t>
            </a:r>
            <a:endParaRPr lang="en-GB" sz="3000" b="1" dirty="0"/>
          </a:p>
        </p:txBody>
      </p:sp>
      <p:sp>
        <p:nvSpPr>
          <p:cNvPr id="10" name="TextBox 9">
            <a:extLst>
              <a:ext uri="{FF2B5EF4-FFF2-40B4-BE49-F238E27FC236}">
                <a16:creationId xmlns:a16="http://schemas.microsoft.com/office/drawing/2014/main" id="{86D9B25B-DADA-4453-8F95-10B985EDA4C3}"/>
              </a:ext>
            </a:extLst>
          </p:cNvPr>
          <p:cNvSpPr txBox="1"/>
          <p:nvPr/>
        </p:nvSpPr>
        <p:spPr>
          <a:xfrm>
            <a:off x="629883" y="1226635"/>
            <a:ext cx="7818790" cy="369332"/>
          </a:xfrm>
          <a:prstGeom prst="rect">
            <a:avLst/>
          </a:prstGeom>
          <a:solidFill>
            <a:srgbClr val="AB7AB3"/>
          </a:solidFill>
          <a:ln>
            <a:solidFill>
              <a:srgbClr val="000000"/>
            </a:solidFill>
          </a:ln>
        </p:spPr>
        <p:txBody>
          <a:bodyPr wrap="square" rtlCol="0">
            <a:spAutoFit/>
          </a:bodyPr>
          <a:lstStyle/>
          <a:p>
            <a:r>
              <a:rPr lang="en-GB" b="1" dirty="0">
                <a:solidFill>
                  <a:schemeClr val="bg2">
                    <a:lumMod val="10000"/>
                  </a:schemeClr>
                </a:solidFill>
                <a:latin typeface="Arial" panose="020B0604020202020204" pitchFamily="34" charset="0"/>
                <a:cs typeface="Arial" panose="020B0604020202020204" pitchFamily="34" charset="0"/>
              </a:rPr>
              <a:t>Chlamydia</a:t>
            </a:r>
          </a:p>
        </p:txBody>
      </p:sp>
      <p:graphicFrame>
        <p:nvGraphicFramePr>
          <p:cNvPr id="9" name="Table 7">
            <a:extLst>
              <a:ext uri="{FF2B5EF4-FFF2-40B4-BE49-F238E27FC236}">
                <a16:creationId xmlns:a16="http://schemas.microsoft.com/office/drawing/2014/main" id="{863960AB-B147-47F7-ADD4-0594DC56E729}"/>
              </a:ext>
            </a:extLst>
          </p:cNvPr>
          <p:cNvGraphicFramePr>
            <a:graphicFrameLocks noGrp="1"/>
          </p:cNvGraphicFramePr>
          <p:nvPr>
            <p:extLst>
              <p:ext uri="{D42A27DB-BD31-4B8C-83A1-F6EECF244321}">
                <p14:modId xmlns:p14="http://schemas.microsoft.com/office/powerpoint/2010/main" val="1565709414"/>
              </p:ext>
            </p:extLst>
          </p:nvPr>
        </p:nvGraphicFramePr>
        <p:xfrm>
          <a:off x="628650" y="1600810"/>
          <a:ext cx="7818791" cy="4476097"/>
        </p:xfrm>
        <a:graphic>
          <a:graphicData uri="http://schemas.openxmlformats.org/drawingml/2006/table">
            <a:tbl>
              <a:tblPr firstRow="1" bandRow="1"/>
              <a:tblGrid>
                <a:gridCol w="1906818">
                  <a:extLst>
                    <a:ext uri="{9D8B030D-6E8A-4147-A177-3AD203B41FA5}">
                      <a16:colId xmlns:a16="http://schemas.microsoft.com/office/drawing/2014/main" val="2248629582"/>
                    </a:ext>
                  </a:extLst>
                </a:gridCol>
                <a:gridCol w="5911973">
                  <a:extLst>
                    <a:ext uri="{9D8B030D-6E8A-4147-A177-3AD203B41FA5}">
                      <a16:colId xmlns:a16="http://schemas.microsoft.com/office/drawing/2014/main" val="761776255"/>
                    </a:ext>
                  </a:extLst>
                </a:gridCol>
              </a:tblGrid>
              <a:tr h="466756">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Infectious agent</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i="0" u="none" strike="noStrike" kern="1200" baseline="0" dirty="0">
                          <a:solidFill>
                            <a:schemeClr val="bg2">
                              <a:lumMod val="10000"/>
                            </a:schemeClr>
                          </a:solidFill>
                          <a:latin typeface="Arial" panose="020B0604020202020204" pitchFamily="34" charset="0"/>
                          <a:ea typeface="+mn-ea"/>
                          <a:cs typeface="Arial" panose="020B0604020202020204" pitchFamily="34" charset="0"/>
                        </a:rPr>
                        <a:t>Bacterium: </a:t>
                      </a:r>
                      <a:r>
                        <a:rPr lang="en-GB" sz="1800" b="0" i="1" u="none" strike="noStrike" kern="1200" baseline="0" dirty="0">
                          <a:solidFill>
                            <a:schemeClr val="bg2">
                              <a:lumMod val="10000"/>
                            </a:schemeClr>
                          </a:solidFill>
                          <a:latin typeface="Arial" panose="020B0604020202020204" pitchFamily="34" charset="0"/>
                          <a:ea typeface="+mn-ea"/>
                          <a:cs typeface="Arial" panose="020B0604020202020204" pitchFamily="34" charset="0"/>
                        </a:rPr>
                        <a:t>Chlamydia trachomatis</a:t>
                      </a:r>
                      <a:endParaRPr lang="en-GB" sz="18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255214539"/>
                  </a:ext>
                </a:extLst>
              </a:tr>
              <a:tr h="977411">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Symptoms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In many cases there are no symptoms but sometimes there is a discharge from the vagina or penis. Swollen testicles and inability to have children can also occur.</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122424993"/>
                  </a:ext>
                </a:extLst>
              </a:tr>
              <a:tr h="466756">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Diagnosis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Swab or urine sample for molecular testing.</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699935107"/>
                  </a:ext>
                </a:extLst>
              </a:tr>
              <a:tr h="466756">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Mortality rate</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Rare</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858055024"/>
                  </a:ext>
                </a:extLst>
              </a:tr>
              <a:tr h="466756">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Transmission</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Contagious through sexual contact.</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85789329"/>
                  </a:ext>
                </a:extLst>
              </a:tr>
              <a:tr h="466756">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Prevention</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Use a condom during sexual intercourse.</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868726867"/>
                  </a:ext>
                </a:extLst>
              </a:tr>
              <a:tr h="466756">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Treatment</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Antibiotics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825973101"/>
                  </a:ext>
                </a:extLst>
              </a:tr>
              <a:tr h="698150">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History</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First discovered in 1907. Global problem which is on the increase.</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198879336"/>
                  </a:ext>
                </a:extLst>
              </a:tr>
            </a:tbl>
          </a:graphicData>
        </a:graphic>
      </p:graphicFrame>
      <p:grpSp>
        <p:nvGrpSpPr>
          <p:cNvPr id="5" name="Group 4">
            <a:extLst>
              <a:ext uri="{FF2B5EF4-FFF2-40B4-BE49-F238E27FC236}">
                <a16:creationId xmlns:a16="http://schemas.microsoft.com/office/drawing/2014/main" id="{47008D89-585A-4D79-9C69-015E113CFF0D}"/>
              </a:ext>
              <a:ext uri="{C183D7F6-B498-43B3-948B-1728B52AA6E4}">
                <adec:decorative xmlns:adec="http://schemas.microsoft.com/office/drawing/2017/decorative" val="1"/>
              </a:ext>
            </a:extLst>
          </p:cNvPr>
          <p:cNvGrpSpPr/>
          <p:nvPr/>
        </p:nvGrpSpPr>
        <p:grpSpPr>
          <a:xfrm rot="5400000">
            <a:off x="2040352" y="-418796"/>
            <a:ext cx="5212619" cy="8251729"/>
            <a:chOff x="376446" y="467682"/>
            <a:chExt cx="6207650" cy="9079126"/>
          </a:xfrm>
        </p:grpSpPr>
        <p:sp>
          <p:nvSpPr>
            <p:cNvPr id="6" name="Rectangle: Rounded Corners 5">
              <a:extLst>
                <a:ext uri="{FF2B5EF4-FFF2-40B4-BE49-F238E27FC236}">
                  <a16:creationId xmlns:a16="http://schemas.microsoft.com/office/drawing/2014/main" id="{A1DBB437-7A24-4F25-9777-EC5CF414176A}"/>
                </a:ext>
                <a:ext uri="{C183D7F6-B498-43B3-948B-1728B52AA6E4}">
                  <adec:decorative xmlns:adec="http://schemas.microsoft.com/office/drawing/2017/decorative" val="1"/>
                </a:ext>
              </a:extLst>
            </p:cNvPr>
            <p:cNvSpPr/>
            <p:nvPr/>
          </p:nvSpPr>
          <p:spPr>
            <a:xfrm>
              <a:off x="376446" y="698084"/>
              <a:ext cx="6080452" cy="8848724"/>
            </a:xfrm>
            <a:prstGeom prst="roundRect">
              <a:avLst>
                <a:gd name="adj" fmla="val 2575"/>
              </a:avLst>
            </a:prstGeom>
            <a:noFill/>
            <a:ln w="76200" cap="sq" cmpd="sng" algn="ctr">
              <a:solidFill>
                <a:srgbClr val="732281"/>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7" name="Oval 6">
              <a:extLst>
                <a:ext uri="{FF2B5EF4-FFF2-40B4-BE49-F238E27FC236}">
                  <a16:creationId xmlns:a16="http://schemas.microsoft.com/office/drawing/2014/main" id="{823765F5-25A0-4C9F-A24E-2D6E945AE0BE}"/>
                </a:ext>
                <a:ext uri="{C183D7F6-B498-43B3-948B-1728B52AA6E4}">
                  <adec:decorative xmlns:adec="http://schemas.microsoft.com/office/drawing/2017/decorative" val="1"/>
                </a:ext>
              </a:extLst>
            </p:cNvPr>
            <p:cNvSpPr/>
            <p:nvPr/>
          </p:nvSpPr>
          <p:spPr>
            <a:xfrm>
              <a:off x="6020884" y="467682"/>
              <a:ext cx="563212" cy="563212"/>
            </a:xfrm>
            <a:prstGeom prst="ellipse">
              <a:avLst/>
            </a:prstGeom>
            <a:solidFill>
              <a:sysClr val="window" lastClr="FFFFFF"/>
            </a:solidFill>
            <a:ln w="38100" cap="flat" cmpd="sng" algn="ctr">
              <a:solidFill>
                <a:srgbClr val="73228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8" name="Picture 7">
              <a:extLst>
                <a:ext uri="{FF2B5EF4-FFF2-40B4-BE49-F238E27FC236}">
                  <a16:creationId xmlns:a16="http://schemas.microsoft.com/office/drawing/2014/main" id="{223CA3BF-7A6A-4ACD-94E0-391227A4BDFA}"/>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rot="16200000">
              <a:off x="6069773" y="480071"/>
              <a:ext cx="465427" cy="538431"/>
            </a:xfrm>
            <a:prstGeom prst="rect">
              <a:avLst/>
            </a:prstGeom>
          </p:spPr>
        </p:pic>
      </p:grpSp>
      <p:sp>
        <p:nvSpPr>
          <p:cNvPr id="3" name="Footer Placeholder 2">
            <a:extLst>
              <a:ext uri="{FF2B5EF4-FFF2-40B4-BE49-F238E27FC236}">
                <a16:creationId xmlns:a16="http://schemas.microsoft.com/office/drawing/2014/main" id="{26F096A4-42DB-4604-AF8E-A4DCF7E80817}"/>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204040837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4598ED-81CA-4719-A8CC-1F5220A3B764}"/>
              </a:ext>
            </a:extLst>
          </p:cNvPr>
          <p:cNvSpPr>
            <a:spLocks noGrp="1"/>
          </p:cNvSpPr>
          <p:nvPr>
            <p:ph type="title"/>
          </p:nvPr>
        </p:nvSpPr>
        <p:spPr>
          <a:xfrm>
            <a:off x="628650" y="-1325563"/>
            <a:ext cx="7886700" cy="1325563"/>
          </a:xfrm>
        </p:spPr>
        <p:txBody>
          <a:bodyPr vert="horz" lIns="91440" tIns="45720" rIns="91440" bIns="45720" rtlCol="0" anchor="b">
            <a:normAutofit/>
          </a:bodyPr>
          <a:lstStyle/>
          <a:p>
            <a:r>
              <a:rPr lang="en-GB" sz="2800" dirty="0"/>
              <a:t>Harmful Microbes and Their Disease: Meningitis</a:t>
            </a:r>
          </a:p>
        </p:txBody>
      </p:sp>
      <p:sp>
        <p:nvSpPr>
          <p:cNvPr id="12" name="Title 1">
            <a:extLst>
              <a:ext uri="{FF2B5EF4-FFF2-40B4-BE49-F238E27FC236}">
                <a16:creationId xmlns:a16="http://schemas.microsoft.com/office/drawing/2014/main" id="{33A366D3-2AE1-44CA-875A-9FB362B9589E}"/>
              </a:ext>
            </a:extLst>
          </p:cNvPr>
          <p:cNvSpPr txBox="1">
            <a:spLocks/>
          </p:cNvSpPr>
          <p:nvPr/>
        </p:nvSpPr>
        <p:spPr>
          <a:xfrm>
            <a:off x="629884" y="180011"/>
            <a:ext cx="7886700" cy="863598"/>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r>
              <a:rPr lang="en-GB" sz="3000" b="1"/>
              <a:t>Harmful Microbes and Their Disease</a:t>
            </a:r>
            <a:endParaRPr lang="en-GB" sz="3000" b="1" dirty="0"/>
          </a:p>
        </p:txBody>
      </p:sp>
      <p:sp>
        <p:nvSpPr>
          <p:cNvPr id="10" name="TextBox 9">
            <a:extLst>
              <a:ext uri="{FF2B5EF4-FFF2-40B4-BE49-F238E27FC236}">
                <a16:creationId xmlns:a16="http://schemas.microsoft.com/office/drawing/2014/main" id="{8FE4FABD-FDF3-48D1-B26D-62E7D102605F}"/>
              </a:ext>
            </a:extLst>
          </p:cNvPr>
          <p:cNvSpPr txBox="1"/>
          <p:nvPr/>
        </p:nvSpPr>
        <p:spPr>
          <a:xfrm>
            <a:off x="632564" y="1226852"/>
            <a:ext cx="7818790" cy="369332"/>
          </a:xfrm>
          <a:prstGeom prst="rect">
            <a:avLst/>
          </a:prstGeom>
          <a:solidFill>
            <a:srgbClr val="AB7AB3"/>
          </a:solidFill>
          <a:ln>
            <a:solidFill>
              <a:srgbClr val="000000"/>
            </a:solidFill>
          </a:ln>
        </p:spPr>
        <p:txBody>
          <a:bodyPr wrap="square" rtlCol="0">
            <a:spAutoFit/>
          </a:bodyPr>
          <a:lstStyle/>
          <a:p>
            <a:r>
              <a:rPr lang="en-GB" b="1" dirty="0">
                <a:solidFill>
                  <a:schemeClr val="bg2">
                    <a:lumMod val="10000"/>
                  </a:schemeClr>
                </a:solidFill>
                <a:latin typeface="Arial" panose="020B0604020202020204" pitchFamily="34" charset="0"/>
                <a:cs typeface="Arial" panose="020B0604020202020204" pitchFamily="34" charset="0"/>
              </a:rPr>
              <a:t>Bacterial Meningitis</a:t>
            </a:r>
          </a:p>
        </p:txBody>
      </p:sp>
      <p:graphicFrame>
        <p:nvGraphicFramePr>
          <p:cNvPr id="9" name="Table 7" descr="Bacterial Meningitis&#10;">
            <a:extLst>
              <a:ext uri="{FF2B5EF4-FFF2-40B4-BE49-F238E27FC236}">
                <a16:creationId xmlns:a16="http://schemas.microsoft.com/office/drawing/2014/main" id="{81C5BCC3-FCF4-4FE8-957F-E9F88D8F652E}"/>
              </a:ext>
            </a:extLst>
          </p:cNvPr>
          <p:cNvGraphicFramePr>
            <a:graphicFrameLocks noGrp="1"/>
          </p:cNvGraphicFramePr>
          <p:nvPr>
            <p:extLst>
              <p:ext uri="{D42A27DB-BD31-4B8C-83A1-F6EECF244321}">
                <p14:modId xmlns:p14="http://schemas.microsoft.com/office/powerpoint/2010/main" val="787167639"/>
              </p:ext>
            </p:extLst>
          </p:nvPr>
        </p:nvGraphicFramePr>
        <p:xfrm>
          <a:off x="628650" y="1609490"/>
          <a:ext cx="7886700" cy="4385928"/>
        </p:xfrm>
        <a:graphic>
          <a:graphicData uri="http://schemas.openxmlformats.org/drawingml/2006/table">
            <a:tbl>
              <a:tblPr firstRow="1" bandRow="1"/>
              <a:tblGrid>
                <a:gridCol w="1745031">
                  <a:extLst>
                    <a:ext uri="{9D8B030D-6E8A-4147-A177-3AD203B41FA5}">
                      <a16:colId xmlns:a16="http://schemas.microsoft.com/office/drawing/2014/main" val="2248629582"/>
                    </a:ext>
                  </a:extLst>
                </a:gridCol>
                <a:gridCol w="6141669">
                  <a:extLst>
                    <a:ext uri="{9D8B030D-6E8A-4147-A177-3AD203B41FA5}">
                      <a16:colId xmlns:a16="http://schemas.microsoft.com/office/drawing/2014/main" val="761776255"/>
                    </a:ext>
                  </a:extLst>
                </a:gridCol>
              </a:tblGrid>
              <a:tr h="691481">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dirty="0">
                          <a:solidFill>
                            <a:schemeClr val="bg2">
                              <a:lumMod val="10000"/>
                            </a:schemeClr>
                          </a:solidFill>
                          <a:latin typeface="Arial" panose="020B0604020202020204" pitchFamily="34" charset="0"/>
                          <a:cs typeface="Arial" panose="020B0604020202020204" pitchFamily="34" charset="0"/>
                        </a:rPr>
                        <a:t>Infectious agent</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i="0" u="none" strike="noStrike" kern="1200" baseline="0" dirty="0">
                          <a:solidFill>
                            <a:schemeClr val="bg2">
                              <a:lumMod val="10000"/>
                            </a:schemeClr>
                          </a:solidFill>
                          <a:latin typeface="Arial" panose="020B0604020202020204" pitchFamily="34" charset="0"/>
                          <a:ea typeface="+mn-ea"/>
                          <a:cs typeface="Arial" panose="020B0604020202020204" pitchFamily="34" charset="0"/>
                        </a:rPr>
                        <a:t>Bacterium: </a:t>
                      </a:r>
                      <a:r>
                        <a:rPr lang="en-GB" sz="1700" b="0" i="1" u="none" strike="noStrike" kern="1200" baseline="0" dirty="0">
                          <a:solidFill>
                            <a:schemeClr val="bg2">
                              <a:lumMod val="10000"/>
                            </a:schemeClr>
                          </a:solidFill>
                          <a:latin typeface="Arial" panose="020B0604020202020204" pitchFamily="34" charset="0"/>
                          <a:ea typeface="+mn-ea"/>
                          <a:cs typeface="Arial" panose="020B0604020202020204" pitchFamily="34" charset="0"/>
                        </a:rPr>
                        <a:t>Neisseria meningitidis</a:t>
                      </a:r>
                      <a:endParaRPr lang="en-GB" sz="17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255214539"/>
                  </a:ext>
                </a:extLst>
              </a:tr>
              <a:tr h="462297">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dirty="0">
                          <a:solidFill>
                            <a:schemeClr val="bg2">
                              <a:lumMod val="10000"/>
                            </a:schemeClr>
                          </a:solidFill>
                          <a:latin typeface="Arial" panose="020B0604020202020204" pitchFamily="34" charset="0"/>
                          <a:cs typeface="Arial" panose="020B0604020202020204" pitchFamily="34" charset="0"/>
                        </a:rPr>
                        <a:t>Symptoms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dirty="0">
                          <a:solidFill>
                            <a:schemeClr val="bg2">
                              <a:lumMod val="10000"/>
                            </a:schemeClr>
                          </a:solidFill>
                          <a:latin typeface="Arial" panose="020B0604020202020204" pitchFamily="34" charset="0"/>
                          <a:cs typeface="Arial" panose="020B0604020202020204" pitchFamily="34" charset="0"/>
                        </a:rPr>
                        <a:t>Headache, neck stiffness, high fever, irritability, delirium, rash.</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122424993"/>
                  </a:ext>
                </a:extLst>
              </a:tr>
              <a:tr h="462297">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dirty="0">
                          <a:solidFill>
                            <a:schemeClr val="bg2">
                              <a:lumMod val="10000"/>
                            </a:schemeClr>
                          </a:solidFill>
                          <a:latin typeface="Arial" panose="020B0604020202020204" pitchFamily="34" charset="0"/>
                          <a:cs typeface="Arial" panose="020B0604020202020204" pitchFamily="34" charset="0"/>
                        </a:rPr>
                        <a:t>Diagnosis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dirty="0">
                          <a:solidFill>
                            <a:schemeClr val="bg2">
                              <a:lumMod val="10000"/>
                            </a:schemeClr>
                          </a:solidFill>
                          <a:latin typeface="Arial" panose="020B0604020202020204" pitchFamily="34" charset="0"/>
                          <a:cs typeface="Arial" panose="020B0604020202020204" pitchFamily="34" charset="0"/>
                        </a:rPr>
                        <a:t>Spinal fluid sample and molecular testing.</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699935107"/>
                  </a:ext>
                </a:extLst>
              </a:tr>
              <a:tr h="462297">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dirty="0">
                          <a:solidFill>
                            <a:schemeClr val="bg2">
                              <a:lumMod val="10000"/>
                            </a:schemeClr>
                          </a:solidFill>
                          <a:latin typeface="Arial" panose="020B0604020202020204" pitchFamily="34" charset="0"/>
                          <a:cs typeface="Arial" panose="020B0604020202020204" pitchFamily="34" charset="0"/>
                        </a:rPr>
                        <a:t>Mortality rate</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dirty="0">
                          <a:solidFill>
                            <a:schemeClr val="bg2">
                              <a:lumMod val="10000"/>
                            </a:schemeClr>
                          </a:solidFill>
                          <a:latin typeface="Arial" panose="020B0604020202020204" pitchFamily="34" charset="0"/>
                          <a:cs typeface="Arial" panose="020B0604020202020204" pitchFamily="34" charset="0"/>
                        </a:rPr>
                        <a:t>Medium – higher risk in the young and elderly.</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858055024"/>
                  </a:ext>
                </a:extLst>
              </a:tr>
              <a:tr h="462297">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dirty="0">
                          <a:solidFill>
                            <a:schemeClr val="bg2">
                              <a:lumMod val="10000"/>
                            </a:schemeClr>
                          </a:solidFill>
                          <a:latin typeface="Arial" panose="020B0604020202020204" pitchFamily="34" charset="0"/>
                          <a:cs typeface="Arial" panose="020B0604020202020204" pitchFamily="34" charset="0"/>
                        </a:rPr>
                        <a:t>Transmission</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dirty="0">
                          <a:solidFill>
                            <a:schemeClr val="bg2">
                              <a:lumMod val="10000"/>
                            </a:schemeClr>
                          </a:solidFill>
                          <a:latin typeface="Arial" panose="020B0604020202020204" pitchFamily="34" charset="0"/>
                          <a:cs typeface="Arial" panose="020B0604020202020204" pitchFamily="34" charset="0"/>
                        </a:rPr>
                        <a:t>Contagious, through saliva and inhalation of droplets.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85789329"/>
                  </a:ext>
                </a:extLst>
              </a:tr>
              <a:tr h="691481">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dirty="0">
                          <a:solidFill>
                            <a:schemeClr val="bg2">
                              <a:lumMod val="10000"/>
                            </a:schemeClr>
                          </a:solidFill>
                          <a:latin typeface="Arial" panose="020B0604020202020204" pitchFamily="34" charset="0"/>
                          <a:cs typeface="Arial" panose="020B0604020202020204" pitchFamily="34" charset="0"/>
                        </a:rPr>
                        <a:t>Prevention</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dirty="0">
                          <a:solidFill>
                            <a:schemeClr val="bg2">
                              <a:lumMod val="10000"/>
                            </a:schemeClr>
                          </a:solidFill>
                          <a:latin typeface="Arial" panose="020B0604020202020204" pitchFamily="34" charset="0"/>
                          <a:cs typeface="Arial" panose="020B0604020202020204" pitchFamily="34" charset="0"/>
                        </a:rPr>
                        <a:t>Vaccination against many strains, avoid contact with infected patients.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868726867"/>
                  </a:ext>
                </a:extLst>
              </a:tr>
              <a:tr h="462297">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dirty="0">
                          <a:solidFill>
                            <a:schemeClr val="bg2">
                              <a:lumMod val="10000"/>
                            </a:schemeClr>
                          </a:solidFill>
                          <a:latin typeface="Arial" panose="020B0604020202020204" pitchFamily="34" charset="0"/>
                          <a:cs typeface="Arial" panose="020B0604020202020204" pitchFamily="34" charset="0"/>
                        </a:rPr>
                        <a:t>Treatment</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dirty="0">
                          <a:solidFill>
                            <a:schemeClr val="bg2">
                              <a:lumMod val="10000"/>
                            </a:schemeClr>
                          </a:solidFill>
                          <a:latin typeface="Arial" panose="020B0604020202020204" pitchFamily="34" charset="0"/>
                          <a:cs typeface="Arial" panose="020B0604020202020204" pitchFamily="34" charset="0"/>
                        </a:rPr>
                        <a:t>Penicillin, oxygen and fluids.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825973101"/>
                  </a:ext>
                </a:extLst>
              </a:tr>
              <a:tr h="691481">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dirty="0">
                          <a:solidFill>
                            <a:schemeClr val="bg2">
                              <a:lumMod val="10000"/>
                            </a:schemeClr>
                          </a:solidFill>
                          <a:latin typeface="Arial" panose="020B0604020202020204" pitchFamily="34" charset="0"/>
                          <a:cs typeface="Arial" panose="020B0604020202020204" pitchFamily="34" charset="0"/>
                        </a:rPr>
                        <a:t>History</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dirty="0">
                          <a:solidFill>
                            <a:schemeClr val="bg2">
                              <a:lumMod val="10000"/>
                            </a:schemeClr>
                          </a:solidFill>
                          <a:latin typeface="Arial" panose="020B0604020202020204" pitchFamily="34" charset="0"/>
                          <a:cs typeface="Arial" panose="020B0604020202020204" pitchFamily="34" charset="0"/>
                        </a:rPr>
                        <a:t>First identified as a bacteria in 1887. Regular epidemics in under developed countries.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198879336"/>
                  </a:ext>
                </a:extLst>
              </a:tr>
            </a:tbl>
          </a:graphicData>
        </a:graphic>
      </p:graphicFrame>
      <p:grpSp>
        <p:nvGrpSpPr>
          <p:cNvPr id="5" name="Group 4">
            <a:extLst>
              <a:ext uri="{FF2B5EF4-FFF2-40B4-BE49-F238E27FC236}">
                <a16:creationId xmlns:a16="http://schemas.microsoft.com/office/drawing/2014/main" id="{388A73C3-5865-42E9-A24A-D49C2D0632E6}"/>
              </a:ext>
              <a:ext uri="{C183D7F6-B498-43B3-948B-1728B52AA6E4}">
                <adec:decorative xmlns:adec="http://schemas.microsoft.com/office/drawing/2017/decorative" val="1"/>
              </a:ext>
            </a:extLst>
          </p:cNvPr>
          <p:cNvGrpSpPr/>
          <p:nvPr/>
        </p:nvGrpSpPr>
        <p:grpSpPr>
          <a:xfrm rot="5400000">
            <a:off x="2040352" y="-418796"/>
            <a:ext cx="5212619" cy="8251729"/>
            <a:chOff x="376446" y="467682"/>
            <a:chExt cx="6207650" cy="9079126"/>
          </a:xfrm>
        </p:grpSpPr>
        <p:sp>
          <p:nvSpPr>
            <p:cNvPr id="6" name="Rectangle: Rounded Corners 5">
              <a:extLst>
                <a:ext uri="{FF2B5EF4-FFF2-40B4-BE49-F238E27FC236}">
                  <a16:creationId xmlns:a16="http://schemas.microsoft.com/office/drawing/2014/main" id="{30DC9336-7166-4858-AC05-D346FBFBC573}"/>
                </a:ext>
                <a:ext uri="{C183D7F6-B498-43B3-948B-1728B52AA6E4}">
                  <adec:decorative xmlns:adec="http://schemas.microsoft.com/office/drawing/2017/decorative" val="1"/>
                </a:ext>
              </a:extLst>
            </p:cNvPr>
            <p:cNvSpPr/>
            <p:nvPr/>
          </p:nvSpPr>
          <p:spPr>
            <a:xfrm>
              <a:off x="376446" y="698084"/>
              <a:ext cx="6080452" cy="8848724"/>
            </a:xfrm>
            <a:prstGeom prst="roundRect">
              <a:avLst>
                <a:gd name="adj" fmla="val 2575"/>
              </a:avLst>
            </a:prstGeom>
            <a:noFill/>
            <a:ln w="76200" cap="sq" cmpd="sng" algn="ctr">
              <a:solidFill>
                <a:srgbClr val="732281"/>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7" name="Oval 6">
              <a:extLst>
                <a:ext uri="{FF2B5EF4-FFF2-40B4-BE49-F238E27FC236}">
                  <a16:creationId xmlns:a16="http://schemas.microsoft.com/office/drawing/2014/main" id="{06E7656B-A2C1-4629-B85B-29B3F6FFFDF9}"/>
                </a:ext>
                <a:ext uri="{C183D7F6-B498-43B3-948B-1728B52AA6E4}">
                  <adec:decorative xmlns:adec="http://schemas.microsoft.com/office/drawing/2017/decorative" val="1"/>
                </a:ext>
              </a:extLst>
            </p:cNvPr>
            <p:cNvSpPr/>
            <p:nvPr/>
          </p:nvSpPr>
          <p:spPr>
            <a:xfrm>
              <a:off x="6020884" y="467682"/>
              <a:ext cx="563212" cy="563212"/>
            </a:xfrm>
            <a:prstGeom prst="ellipse">
              <a:avLst/>
            </a:prstGeom>
            <a:solidFill>
              <a:sysClr val="window" lastClr="FFFFFF"/>
            </a:solidFill>
            <a:ln w="38100" cap="flat" cmpd="sng" algn="ctr">
              <a:solidFill>
                <a:srgbClr val="73228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8" name="Picture 7">
              <a:extLst>
                <a:ext uri="{FF2B5EF4-FFF2-40B4-BE49-F238E27FC236}">
                  <a16:creationId xmlns:a16="http://schemas.microsoft.com/office/drawing/2014/main" id="{1ED29954-C4E4-43AD-A7AB-E4C9EEF77D5E}"/>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rot="16200000">
              <a:off x="6069773" y="480071"/>
              <a:ext cx="465427" cy="538431"/>
            </a:xfrm>
            <a:prstGeom prst="rect">
              <a:avLst/>
            </a:prstGeom>
          </p:spPr>
        </p:pic>
      </p:grpSp>
      <p:sp>
        <p:nvSpPr>
          <p:cNvPr id="3" name="Footer Placeholder 2">
            <a:extLst>
              <a:ext uri="{FF2B5EF4-FFF2-40B4-BE49-F238E27FC236}">
                <a16:creationId xmlns:a16="http://schemas.microsoft.com/office/drawing/2014/main" id="{FF26D8C0-E2C4-4BC2-A497-E013DB1D2B1B}"/>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141173443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C614FB-F00B-49D3-A2E0-187D90B1AECA}"/>
              </a:ext>
            </a:extLst>
          </p:cNvPr>
          <p:cNvSpPr>
            <a:spLocks noGrp="1"/>
          </p:cNvSpPr>
          <p:nvPr>
            <p:ph type="title"/>
          </p:nvPr>
        </p:nvSpPr>
        <p:spPr>
          <a:xfrm>
            <a:off x="628650" y="-1325563"/>
            <a:ext cx="7886700" cy="1325563"/>
          </a:xfrm>
        </p:spPr>
        <p:txBody>
          <a:bodyPr vert="horz" lIns="91440" tIns="45720" rIns="91440" bIns="45720" rtlCol="0" anchor="b">
            <a:normAutofit/>
          </a:bodyPr>
          <a:lstStyle/>
          <a:p>
            <a:r>
              <a:rPr lang="en-GB" sz="2800" dirty="0"/>
              <a:t>Harmful Microbes and Their Disease: HIV/AIDS</a:t>
            </a:r>
          </a:p>
        </p:txBody>
      </p:sp>
      <p:sp>
        <p:nvSpPr>
          <p:cNvPr id="13" name="Title 1">
            <a:extLst>
              <a:ext uri="{FF2B5EF4-FFF2-40B4-BE49-F238E27FC236}">
                <a16:creationId xmlns:a16="http://schemas.microsoft.com/office/drawing/2014/main" id="{2B130F61-3F1B-4797-90DB-942C0FF1D4C7}"/>
              </a:ext>
            </a:extLst>
          </p:cNvPr>
          <p:cNvSpPr txBox="1">
            <a:spLocks/>
          </p:cNvSpPr>
          <p:nvPr/>
        </p:nvSpPr>
        <p:spPr>
          <a:xfrm>
            <a:off x="629884" y="180011"/>
            <a:ext cx="7886700" cy="863598"/>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r>
              <a:rPr lang="en-GB" sz="3000" b="1"/>
              <a:t>Harmful Microbes and Their Disease</a:t>
            </a:r>
            <a:endParaRPr lang="en-GB" sz="3000" b="1" dirty="0"/>
          </a:p>
        </p:txBody>
      </p:sp>
      <p:sp>
        <p:nvSpPr>
          <p:cNvPr id="12" name="TextBox 11">
            <a:extLst>
              <a:ext uri="{FF2B5EF4-FFF2-40B4-BE49-F238E27FC236}">
                <a16:creationId xmlns:a16="http://schemas.microsoft.com/office/drawing/2014/main" id="{11BB58B0-2116-457E-B48F-B3AD23F6D987}"/>
              </a:ext>
            </a:extLst>
          </p:cNvPr>
          <p:cNvSpPr txBox="1"/>
          <p:nvPr/>
        </p:nvSpPr>
        <p:spPr>
          <a:xfrm>
            <a:off x="620432" y="1290526"/>
            <a:ext cx="7818790" cy="369332"/>
          </a:xfrm>
          <a:prstGeom prst="rect">
            <a:avLst/>
          </a:prstGeom>
          <a:solidFill>
            <a:srgbClr val="AB7AB3"/>
          </a:solidFill>
          <a:ln>
            <a:solidFill>
              <a:srgbClr val="000000"/>
            </a:solidFill>
          </a:ln>
        </p:spPr>
        <p:txBody>
          <a:bodyPr wrap="square" rtlCol="0">
            <a:spAutoFit/>
          </a:bodyPr>
          <a:lstStyle/>
          <a:p>
            <a:r>
              <a:rPr lang="en-GB" b="1" dirty="0">
                <a:solidFill>
                  <a:schemeClr val="bg2">
                    <a:lumMod val="10000"/>
                  </a:schemeClr>
                </a:solidFill>
                <a:latin typeface="Arial" panose="020B0604020202020204" pitchFamily="34" charset="0"/>
                <a:cs typeface="Arial" panose="020B0604020202020204" pitchFamily="34" charset="0"/>
              </a:rPr>
              <a:t>HIV/AIDS</a:t>
            </a:r>
          </a:p>
        </p:txBody>
      </p:sp>
      <p:graphicFrame>
        <p:nvGraphicFramePr>
          <p:cNvPr id="9" name="Table 8" descr="HIV/AIDS&#10;">
            <a:extLst>
              <a:ext uri="{FF2B5EF4-FFF2-40B4-BE49-F238E27FC236}">
                <a16:creationId xmlns:a16="http://schemas.microsoft.com/office/drawing/2014/main" id="{D1582D62-8797-42DF-BC35-0C6FD05D7CA6}"/>
              </a:ext>
            </a:extLst>
          </p:cNvPr>
          <p:cNvGraphicFramePr>
            <a:graphicFrameLocks noGrp="1"/>
          </p:cNvGraphicFramePr>
          <p:nvPr>
            <p:extLst>
              <p:ext uri="{D42A27DB-BD31-4B8C-83A1-F6EECF244321}">
                <p14:modId xmlns:p14="http://schemas.microsoft.com/office/powerpoint/2010/main" val="931386069"/>
              </p:ext>
            </p:extLst>
          </p:nvPr>
        </p:nvGraphicFramePr>
        <p:xfrm>
          <a:off x="620432" y="1694984"/>
          <a:ext cx="7843054" cy="4558470"/>
        </p:xfrm>
        <a:graphic>
          <a:graphicData uri="http://schemas.openxmlformats.org/drawingml/2006/table">
            <a:tbl>
              <a:tblPr firstRow="1" bandRow="1"/>
              <a:tblGrid>
                <a:gridCol w="1912735">
                  <a:extLst>
                    <a:ext uri="{9D8B030D-6E8A-4147-A177-3AD203B41FA5}">
                      <a16:colId xmlns:a16="http://schemas.microsoft.com/office/drawing/2014/main" val="2038789021"/>
                    </a:ext>
                  </a:extLst>
                </a:gridCol>
                <a:gridCol w="5930319">
                  <a:extLst>
                    <a:ext uri="{9D8B030D-6E8A-4147-A177-3AD203B41FA5}">
                      <a16:colId xmlns:a16="http://schemas.microsoft.com/office/drawing/2014/main" val="1487529450"/>
                    </a:ext>
                  </a:extLst>
                </a:gridCol>
              </a:tblGrid>
              <a:tr h="556545">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dirty="0">
                          <a:solidFill>
                            <a:schemeClr val="bg2">
                              <a:lumMod val="10000"/>
                            </a:schemeClr>
                          </a:solidFill>
                          <a:latin typeface="Arial" panose="020B0604020202020204" pitchFamily="34" charset="0"/>
                          <a:cs typeface="Arial" panose="020B0604020202020204" pitchFamily="34" charset="0"/>
                        </a:rPr>
                        <a:t>Infectious agent</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i="0" u="none" strike="noStrike" kern="1200" baseline="0" dirty="0">
                          <a:solidFill>
                            <a:schemeClr val="bg2">
                              <a:lumMod val="10000"/>
                            </a:schemeClr>
                          </a:solidFill>
                          <a:latin typeface="Arial" panose="020B0604020202020204" pitchFamily="34" charset="0"/>
                          <a:ea typeface="+mn-ea"/>
                          <a:cs typeface="Arial" panose="020B0604020202020204" pitchFamily="34" charset="0"/>
                        </a:rPr>
                        <a:t>Virus: </a:t>
                      </a:r>
                      <a:r>
                        <a:rPr lang="en-GB" sz="1700" b="0" i="1" u="none" strike="noStrike" kern="1200" baseline="0" dirty="0">
                          <a:solidFill>
                            <a:schemeClr val="bg2">
                              <a:lumMod val="10000"/>
                            </a:schemeClr>
                          </a:solidFill>
                          <a:latin typeface="Arial" panose="020B0604020202020204" pitchFamily="34" charset="0"/>
                          <a:ea typeface="+mn-ea"/>
                          <a:cs typeface="Arial" panose="020B0604020202020204" pitchFamily="34" charset="0"/>
                        </a:rPr>
                        <a:t>Human immunodeficiency virus </a:t>
                      </a:r>
                      <a:r>
                        <a:rPr lang="en-GB" sz="1700" b="0" i="0" u="none" strike="noStrike" kern="1200" baseline="0" dirty="0">
                          <a:solidFill>
                            <a:schemeClr val="bg2">
                              <a:lumMod val="10000"/>
                            </a:schemeClr>
                          </a:solidFill>
                          <a:latin typeface="Arial" panose="020B0604020202020204" pitchFamily="34" charset="0"/>
                          <a:ea typeface="+mn-ea"/>
                          <a:cs typeface="Arial" panose="020B0604020202020204" pitchFamily="34" charset="0"/>
                        </a:rPr>
                        <a:t>(HIV).</a:t>
                      </a:r>
                      <a:endParaRPr lang="en-GB" sz="17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940646650"/>
                  </a:ext>
                </a:extLst>
              </a:tr>
              <a:tr h="556545">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dirty="0">
                          <a:solidFill>
                            <a:schemeClr val="bg2">
                              <a:lumMod val="10000"/>
                            </a:schemeClr>
                          </a:solidFill>
                          <a:latin typeface="Arial" panose="020B0604020202020204" pitchFamily="34" charset="0"/>
                          <a:cs typeface="Arial" panose="020B0604020202020204" pitchFamily="34" charset="0"/>
                        </a:rPr>
                        <a:t>Symptoms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dirty="0">
                          <a:solidFill>
                            <a:schemeClr val="bg2">
                              <a:lumMod val="10000"/>
                            </a:schemeClr>
                          </a:solidFill>
                          <a:latin typeface="Arial" panose="020B0604020202020204" pitchFamily="34" charset="0"/>
                          <a:cs typeface="Arial" panose="020B0604020202020204" pitchFamily="34" charset="0"/>
                        </a:rPr>
                        <a:t>Failing immune system, pneumonia, lesions.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16457979"/>
                  </a:ext>
                </a:extLst>
              </a:tr>
              <a:tr h="556545">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dirty="0">
                          <a:solidFill>
                            <a:schemeClr val="bg2">
                              <a:lumMod val="10000"/>
                            </a:schemeClr>
                          </a:solidFill>
                          <a:latin typeface="Arial" panose="020B0604020202020204" pitchFamily="34" charset="0"/>
                          <a:cs typeface="Arial" panose="020B0604020202020204" pitchFamily="34" charset="0"/>
                        </a:rPr>
                        <a:t>Diagnosis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dirty="0">
                          <a:solidFill>
                            <a:schemeClr val="bg2">
                              <a:lumMod val="10000"/>
                            </a:schemeClr>
                          </a:solidFill>
                          <a:latin typeface="Arial" panose="020B0604020202020204" pitchFamily="34" charset="0"/>
                          <a:cs typeface="Arial" panose="020B0604020202020204" pitchFamily="34" charset="0"/>
                        </a:rPr>
                        <a:t>Blood sample and antibody test.</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485232052"/>
                  </a:ext>
                </a:extLst>
              </a:tr>
              <a:tr h="556545">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dirty="0">
                          <a:solidFill>
                            <a:schemeClr val="bg2">
                              <a:lumMod val="10000"/>
                            </a:schemeClr>
                          </a:solidFill>
                          <a:latin typeface="Arial" panose="020B0604020202020204" pitchFamily="34" charset="0"/>
                          <a:cs typeface="Arial" panose="020B0604020202020204" pitchFamily="34" charset="0"/>
                        </a:rPr>
                        <a:t>Mortality rate</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dirty="0">
                          <a:solidFill>
                            <a:schemeClr val="bg2">
                              <a:lumMod val="10000"/>
                            </a:schemeClr>
                          </a:solidFill>
                          <a:latin typeface="Arial" panose="020B0604020202020204" pitchFamily="34" charset="0"/>
                          <a:cs typeface="Arial" panose="020B0604020202020204" pitchFamily="34" charset="0"/>
                        </a:rPr>
                        <a:t>Medium – high in countries with no anti-AIDS drugs.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751912765"/>
                  </a:ext>
                </a:extLst>
              </a:tr>
              <a:tr h="586157">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dirty="0">
                          <a:solidFill>
                            <a:schemeClr val="bg2">
                              <a:lumMod val="10000"/>
                            </a:schemeClr>
                          </a:solidFill>
                          <a:latin typeface="Arial" panose="020B0604020202020204" pitchFamily="34" charset="0"/>
                          <a:cs typeface="Arial" panose="020B0604020202020204" pitchFamily="34" charset="0"/>
                        </a:rPr>
                        <a:t>Transmission</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dirty="0">
                          <a:solidFill>
                            <a:schemeClr val="bg2">
                              <a:lumMod val="10000"/>
                            </a:schemeClr>
                          </a:solidFill>
                          <a:latin typeface="Arial" panose="020B0604020202020204" pitchFamily="34" charset="0"/>
                          <a:cs typeface="Arial" panose="020B0604020202020204" pitchFamily="34" charset="0"/>
                        </a:rPr>
                        <a:t>Highly contagious. Sexual contact, blood to blood contact, sharing of needles, mother to new born transmission.</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431146404"/>
                  </a:ext>
                </a:extLst>
              </a:tr>
              <a:tr h="556545">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dirty="0">
                          <a:solidFill>
                            <a:schemeClr val="bg2">
                              <a:lumMod val="10000"/>
                            </a:schemeClr>
                          </a:solidFill>
                          <a:latin typeface="Arial" panose="020B0604020202020204" pitchFamily="34" charset="0"/>
                          <a:cs typeface="Arial" panose="020B0604020202020204" pitchFamily="34" charset="0"/>
                        </a:rPr>
                        <a:t>Prevention</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dirty="0">
                          <a:solidFill>
                            <a:schemeClr val="bg2">
                              <a:lumMod val="10000"/>
                            </a:schemeClr>
                          </a:solidFill>
                          <a:latin typeface="Arial" panose="020B0604020202020204" pitchFamily="34" charset="0"/>
                          <a:cs typeface="Arial" panose="020B0604020202020204" pitchFamily="34" charset="0"/>
                        </a:rPr>
                        <a:t>Always wear a condom during sexual intercourse.</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594681537"/>
                  </a:ext>
                </a:extLst>
              </a:tr>
              <a:tr h="586157">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dirty="0">
                          <a:solidFill>
                            <a:schemeClr val="bg2">
                              <a:lumMod val="10000"/>
                            </a:schemeClr>
                          </a:solidFill>
                          <a:latin typeface="Arial" panose="020B0604020202020204" pitchFamily="34" charset="0"/>
                          <a:cs typeface="Arial" panose="020B0604020202020204" pitchFamily="34" charset="0"/>
                        </a:rPr>
                        <a:t>Treatment</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dirty="0">
                          <a:solidFill>
                            <a:schemeClr val="bg2">
                              <a:lumMod val="10000"/>
                            </a:schemeClr>
                          </a:solidFill>
                          <a:latin typeface="Arial" panose="020B0604020202020204" pitchFamily="34" charset="0"/>
                          <a:cs typeface="Arial" panose="020B0604020202020204" pitchFamily="34" charset="0"/>
                        </a:rPr>
                        <a:t>There is no cure although anti-HIV drugs can prolong life expectancy.</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255105898"/>
                  </a:ext>
                </a:extLst>
              </a:tr>
              <a:tr h="556545">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dirty="0">
                          <a:solidFill>
                            <a:schemeClr val="bg2">
                              <a:lumMod val="10000"/>
                            </a:schemeClr>
                          </a:solidFill>
                          <a:latin typeface="Arial" panose="020B0604020202020204" pitchFamily="34" charset="0"/>
                          <a:cs typeface="Arial" panose="020B0604020202020204" pitchFamily="34" charset="0"/>
                        </a:rPr>
                        <a:t>History</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dirty="0">
                          <a:solidFill>
                            <a:schemeClr val="bg2">
                              <a:lumMod val="10000"/>
                            </a:schemeClr>
                          </a:solidFill>
                          <a:latin typeface="Arial" panose="020B0604020202020204" pitchFamily="34" charset="0"/>
                          <a:cs typeface="Arial" panose="020B0604020202020204" pitchFamily="34" charset="0"/>
                        </a:rPr>
                        <a:t>First identified in 1983. Currently a global epidemic.</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653879276"/>
                  </a:ext>
                </a:extLst>
              </a:tr>
            </a:tbl>
          </a:graphicData>
        </a:graphic>
      </p:graphicFrame>
      <p:grpSp>
        <p:nvGrpSpPr>
          <p:cNvPr id="5" name="Group 4">
            <a:extLst>
              <a:ext uri="{FF2B5EF4-FFF2-40B4-BE49-F238E27FC236}">
                <a16:creationId xmlns:a16="http://schemas.microsoft.com/office/drawing/2014/main" id="{73FF8CE3-CEDB-46F3-A298-843CB38F2715}"/>
              </a:ext>
              <a:ext uri="{C183D7F6-B498-43B3-948B-1728B52AA6E4}">
                <adec:decorative xmlns:adec="http://schemas.microsoft.com/office/drawing/2017/decorative" val="1"/>
              </a:ext>
            </a:extLst>
          </p:cNvPr>
          <p:cNvGrpSpPr/>
          <p:nvPr/>
        </p:nvGrpSpPr>
        <p:grpSpPr>
          <a:xfrm rot="5400000">
            <a:off x="2040352" y="-418796"/>
            <a:ext cx="5212619" cy="8251729"/>
            <a:chOff x="376446" y="467682"/>
            <a:chExt cx="6207650" cy="9079126"/>
          </a:xfrm>
        </p:grpSpPr>
        <p:sp>
          <p:nvSpPr>
            <p:cNvPr id="6" name="Rectangle: Rounded Corners 5">
              <a:extLst>
                <a:ext uri="{FF2B5EF4-FFF2-40B4-BE49-F238E27FC236}">
                  <a16:creationId xmlns:a16="http://schemas.microsoft.com/office/drawing/2014/main" id="{5F298AC8-DDB2-49F3-82D8-0A4619C41990}"/>
                </a:ext>
                <a:ext uri="{C183D7F6-B498-43B3-948B-1728B52AA6E4}">
                  <adec:decorative xmlns:adec="http://schemas.microsoft.com/office/drawing/2017/decorative" val="1"/>
                </a:ext>
              </a:extLst>
            </p:cNvPr>
            <p:cNvSpPr/>
            <p:nvPr/>
          </p:nvSpPr>
          <p:spPr>
            <a:xfrm>
              <a:off x="376446" y="698084"/>
              <a:ext cx="6080452" cy="8848724"/>
            </a:xfrm>
            <a:prstGeom prst="roundRect">
              <a:avLst>
                <a:gd name="adj" fmla="val 2575"/>
              </a:avLst>
            </a:prstGeom>
            <a:noFill/>
            <a:ln w="76200" cap="sq" cmpd="sng" algn="ctr">
              <a:solidFill>
                <a:srgbClr val="732281"/>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7" name="Oval 6">
              <a:extLst>
                <a:ext uri="{FF2B5EF4-FFF2-40B4-BE49-F238E27FC236}">
                  <a16:creationId xmlns:a16="http://schemas.microsoft.com/office/drawing/2014/main" id="{6871BEFB-8301-4E3A-8F92-08DCAA8E1E7F}"/>
                </a:ext>
                <a:ext uri="{C183D7F6-B498-43B3-948B-1728B52AA6E4}">
                  <adec:decorative xmlns:adec="http://schemas.microsoft.com/office/drawing/2017/decorative" val="1"/>
                </a:ext>
              </a:extLst>
            </p:cNvPr>
            <p:cNvSpPr/>
            <p:nvPr/>
          </p:nvSpPr>
          <p:spPr>
            <a:xfrm>
              <a:off x="6020884" y="467682"/>
              <a:ext cx="563212" cy="563212"/>
            </a:xfrm>
            <a:prstGeom prst="ellipse">
              <a:avLst/>
            </a:prstGeom>
            <a:solidFill>
              <a:sysClr val="window" lastClr="FFFFFF"/>
            </a:solidFill>
            <a:ln w="38100" cap="flat" cmpd="sng" algn="ctr">
              <a:solidFill>
                <a:srgbClr val="73228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8" name="Picture 7">
              <a:extLst>
                <a:ext uri="{FF2B5EF4-FFF2-40B4-BE49-F238E27FC236}">
                  <a16:creationId xmlns:a16="http://schemas.microsoft.com/office/drawing/2014/main" id="{EC73A1B2-52C2-4640-9A1E-16397C13B305}"/>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rot="16200000">
              <a:off x="6069773" y="480071"/>
              <a:ext cx="465427" cy="538431"/>
            </a:xfrm>
            <a:prstGeom prst="rect">
              <a:avLst/>
            </a:prstGeom>
          </p:spPr>
        </p:pic>
      </p:grpSp>
      <p:sp>
        <p:nvSpPr>
          <p:cNvPr id="3" name="Footer Placeholder 2">
            <a:extLst>
              <a:ext uri="{FF2B5EF4-FFF2-40B4-BE49-F238E27FC236}">
                <a16:creationId xmlns:a16="http://schemas.microsoft.com/office/drawing/2014/main" id="{DED949A1-B8C8-4DC6-8786-A8681A0C40A9}"/>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17271194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64FA044-6E7E-4B58-AE6C-9147DCB106F0}"/>
              </a:ext>
            </a:extLst>
          </p:cNvPr>
          <p:cNvSpPr>
            <a:spLocks noGrp="1"/>
          </p:cNvSpPr>
          <p:nvPr>
            <p:ph type="title"/>
          </p:nvPr>
        </p:nvSpPr>
        <p:spPr>
          <a:xfrm>
            <a:off x="628648" y="0"/>
            <a:ext cx="7886700" cy="1021161"/>
          </a:xfrm>
        </p:spPr>
        <p:txBody>
          <a:bodyPr>
            <a:normAutofit/>
          </a:bodyPr>
          <a:lstStyle/>
          <a:p>
            <a:pPr algn="ctr"/>
            <a:r>
              <a:rPr lang="en-GB" sz="3500" b="1" dirty="0"/>
              <a:t>Learning Outcomes</a:t>
            </a:r>
          </a:p>
        </p:txBody>
      </p:sp>
      <p:sp>
        <p:nvSpPr>
          <p:cNvPr id="3" name="Content Placeholder 2">
            <a:extLst>
              <a:ext uri="{FF2B5EF4-FFF2-40B4-BE49-F238E27FC236}">
                <a16:creationId xmlns:a16="http://schemas.microsoft.com/office/drawing/2014/main" id="{736CC254-3A05-42F9-9319-F72717823C13}"/>
              </a:ext>
            </a:extLst>
          </p:cNvPr>
          <p:cNvSpPr>
            <a:spLocks noGrp="1"/>
          </p:cNvSpPr>
          <p:nvPr>
            <p:ph idx="1"/>
          </p:nvPr>
        </p:nvSpPr>
        <p:spPr>
          <a:xfrm>
            <a:off x="253489" y="979487"/>
            <a:ext cx="8637019" cy="4899026"/>
          </a:xfrm>
        </p:spPr>
        <p:txBody>
          <a:bodyPr>
            <a:noAutofit/>
          </a:bodyPr>
          <a:lstStyle/>
          <a:p>
            <a:pPr marL="0" lvl="0" indent="0" algn="just">
              <a:lnSpc>
                <a:spcPct val="120000"/>
              </a:lnSpc>
              <a:buNone/>
            </a:pPr>
            <a:r>
              <a:rPr lang="en-GB" sz="2200" b="1" dirty="0"/>
              <a:t>All students will: </a:t>
            </a:r>
          </a:p>
          <a:p>
            <a:pPr marL="0" lvl="0" indent="0" algn="just">
              <a:lnSpc>
                <a:spcPct val="120000"/>
              </a:lnSpc>
              <a:buNone/>
            </a:pPr>
            <a:r>
              <a:rPr lang="en-GB" sz="2200" dirty="0"/>
              <a:t>• Understand that sometimes microbes can make us ill and cause infection.</a:t>
            </a:r>
          </a:p>
          <a:p>
            <a:pPr marL="0" lvl="0" indent="0" algn="just">
              <a:lnSpc>
                <a:spcPct val="120000"/>
              </a:lnSpc>
              <a:buNone/>
            </a:pPr>
            <a:r>
              <a:rPr lang="en-GB" sz="2200" dirty="0"/>
              <a:t>• Understand how harmful microbes (pathogens) can pass from person to person. </a:t>
            </a:r>
          </a:p>
          <a:p>
            <a:pPr lvl="0" algn="just">
              <a:lnSpc>
                <a:spcPct val="120000"/>
              </a:lnSpc>
            </a:pPr>
            <a:r>
              <a:rPr lang="en-GB" sz="2200" dirty="0"/>
              <a:t>Understand that different infections can have different associated symptoms. </a:t>
            </a:r>
          </a:p>
          <a:p>
            <a:pPr marL="0" lvl="0" indent="0" algn="just">
              <a:lnSpc>
                <a:spcPct val="120000"/>
              </a:lnSpc>
              <a:buNone/>
            </a:pPr>
            <a:r>
              <a:rPr lang="en-GB" sz="2200" dirty="0"/>
              <a:t>• Understand how global travel has influenced the spread of disease.</a:t>
            </a:r>
          </a:p>
          <a:p>
            <a:pPr marL="0" lvl="0" indent="0" algn="just">
              <a:lnSpc>
                <a:spcPct val="120000"/>
              </a:lnSpc>
              <a:buNone/>
            </a:pPr>
            <a:r>
              <a:rPr lang="en-GB" sz="2200" b="1" dirty="0"/>
              <a:t>Most students will: </a:t>
            </a:r>
          </a:p>
          <a:p>
            <a:pPr lvl="0" algn="just">
              <a:lnSpc>
                <a:spcPct val="120000"/>
              </a:lnSpc>
            </a:pPr>
            <a:r>
              <a:rPr lang="en-GB" sz="2200" dirty="0"/>
              <a:t>Understand how infectious diseases impact the local community.</a:t>
            </a:r>
          </a:p>
          <a:p>
            <a:pPr marL="0" lvl="0" indent="0" algn="just">
              <a:lnSpc>
                <a:spcPct val="120000"/>
              </a:lnSpc>
              <a:buNone/>
            </a:pPr>
            <a:endParaRPr lang="en-GB" sz="2200" dirty="0"/>
          </a:p>
        </p:txBody>
      </p:sp>
      <p:sp>
        <p:nvSpPr>
          <p:cNvPr id="4" name="Footer Placeholder 3">
            <a:extLst>
              <a:ext uri="{FF2B5EF4-FFF2-40B4-BE49-F238E27FC236}">
                <a16:creationId xmlns:a16="http://schemas.microsoft.com/office/drawing/2014/main" id="{188D15B6-5797-462F-A75B-64B5EA985C87}"/>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364181195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
            <a:extLst>
              <a:ext uri="{FF2B5EF4-FFF2-40B4-BE49-F238E27FC236}">
                <a16:creationId xmlns:a16="http://schemas.microsoft.com/office/drawing/2014/main" id="{687B552D-0B62-46AB-BA9B-2F04C140F7E9}"/>
              </a:ext>
            </a:extLst>
          </p:cNvPr>
          <p:cNvSpPr>
            <a:spLocks noGrp="1"/>
          </p:cNvSpPr>
          <p:nvPr>
            <p:ph type="title"/>
          </p:nvPr>
        </p:nvSpPr>
        <p:spPr>
          <a:xfrm>
            <a:off x="629884" y="-935107"/>
            <a:ext cx="7886700" cy="863598"/>
          </a:xfrm>
        </p:spPr>
        <p:txBody>
          <a:bodyPr>
            <a:normAutofit fontScale="90000"/>
          </a:bodyPr>
          <a:lstStyle/>
          <a:p>
            <a:pPr algn="ctr"/>
            <a:r>
              <a:rPr lang="en-GB" sz="3000" b="1" dirty="0"/>
              <a:t>Harmful Microbes and Their Disease: Glandular fever</a:t>
            </a:r>
          </a:p>
        </p:txBody>
      </p:sp>
      <p:sp>
        <p:nvSpPr>
          <p:cNvPr id="10" name="Title 1">
            <a:extLst>
              <a:ext uri="{FF2B5EF4-FFF2-40B4-BE49-F238E27FC236}">
                <a16:creationId xmlns:a16="http://schemas.microsoft.com/office/drawing/2014/main" id="{E806E035-C7AF-4D34-8ED0-9CFB69EC2B4D}"/>
              </a:ext>
            </a:extLst>
          </p:cNvPr>
          <p:cNvSpPr txBox="1">
            <a:spLocks/>
          </p:cNvSpPr>
          <p:nvPr/>
        </p:nvSpPr>
        <p:spPr>
          <a:xfrm>
            <a:off x="629884" y="180011"/>
            <a:ext cx="7886700" cy="863598"/>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r>
              <a:rPr lang="en-GB" sz="3000" b="1"/>
              <a:t>Harmful Microbes and Their Disease</a:t>
            </a:r>
            <a:endParaRPr lang="en-GB" sz="3000" b="1" dirty="0"/>
          </a:p>
        </p:txBody>
      </p:sp>
      <p:sp>
        <p:nvSpPr>
          <p:cNvPr id="11" name="TextBox 10">
            <a:extLst>
              <a:ext uri="{FF2B5EF4-FFF2-40B4-BE49-F238E27FC236}">
                <a16:creationId xmlns:a16="http://schemas.microsoft.com/office/drawing/2014/main" id="{9CED2685-2656-4BEC-8B93-F5D2DC4C9F52}"/>
              </a:ext>
            </a:extLst>
          </p:cNvPr>
          <p:cNvSpPr txBox="1"/>
          <p:nvPr/>
        </p:nvSpPr>
        <p:spPr>
          <a:xfrm>
            <a:off x="633137" y="1198146"/>
            <a:ext cx="7780691" cy="369332"/>
          </a:xfrm>
          <a:prstGeom prst="rect">
            <a:avLst/>
          </a:prstGeom>
          <a:solidFill>
            <a:srgbClr val="AB7AB3"/>
          </a:solidFill>
          <a:ln>
            <a:solidFill>
              <a:srgbClr val="000000"/>
            </a:solidFill>
          </a:ln>
        </p:spPr>
        <p:txBody>
          <a:bodyPr wrap="square" rtlCol="0">
            <a:spAutoFit/>
          </a:bodyPr>
          <a:lstStyle/>
          <a:p>
            <a:r>
              <a:rPr lang="en-GB" b="1" dirty="0">
                <a:solidFill>
                  <a:schemeClr val="bg2">
                    <a:lumMod val="10000"/>
                  </a:schemeClr>
                </a:solidFill>
                <a:latin typeface="Arial" panose="020B0604020202020204" pitchFamily="34" charset="0"/>
                <a:cs typeface="Arial" panose="020B0604020202020204" pitchFamily="34" charset="0"/>
              </a:rPr>
              <a:t>Glandular fever (Kissing Disease)</a:t>
            </a:r>
          </a:p>
        </p:txBody>
      </p:sp>
      <p:graphicFrame>
        <p:nvGraphicFramePr>
          <p:cNvPr id="9" name="Table 7" descr="Glandular fever (Kissing Disease)&#10;">
            <a:extLst>
              <a:ext uri="{FF2B5EF4-FFF2-40B4-BE49-F238E27FC236}">
                <a16:creationId xmlns:a16="http://schemas.microsoft.com/office/drawing/2014/main" id="{A972B69A-1CC7-4E18-BA7F-99E470F819C5}"/>
              </a:ext>
            </a:extLst>
          </p:cNvPr>
          <p:cNvGraphicFramePr>
            <a:graphicFrameLocks noGrp="1"/>
          </p:cNvGraphicFramePr>
          <p:nvPr>
            <p:extLst>
              <p:ext uri="{D42A27DB-BD31-4B8C-83A1-F6EECF244321}">
                <p14:modId xmlns:p14="http://schemas.microsoft.com/office/powerpoint/2010/main" val="237073675"/>
              </p:ext>
            </p:extLst>
          </p:nvPr>
        </p:nvGraphicFramePr>
        <p:xfrm>
          <a:off x="648934" y="1600188"/>
          <a:ext cx="7780691" cy="4429486"/>
        </p:xfrm>
        <a:graphic>
          <a:graphicData uri="http://schemas.openxmlformats.org/drawingml/2006/table">
            <a:tbl>
              <a:tblPr firstRow="1" bandRow="1"/>
              <a:tblGrid>
                <a:gridCol w="1926591">
                  <a:extLst>
                    <a:ext uri="{9D8B030D-6E8A-4147-A177-3AD203B41FA5}">
                      <a16:colId xmlns:a16="http://schemas.microsoft.com/office/drawing/2014/main" val="2248629582"/>
                    </a:ext>
                  </a:extLst>
                </a:gridCol>
                <a:gridCol w="5854100">
                  <a:extLst>
                    <a:ext uri="{9D8B030D-6E8A-4147-A177-3AD203B41FA5}">
                      <a16:colId xmlns:a16="http://schemas.microsoft.com/office/drawing/2014/main" val="761776255"/>
                    </a:ext>
                  </a:extLst>
                </a:gridCol>
              </a:tblGrid>
              <a:tr h="439191">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dirty="0">
                          <a:solidFill>
                            <a:schemeClr val="bg2">
                              <a:lumMod val="10000"/>
                            </a:schemeClr>
                          </a:solidFill>
                          <a:latin typeface="Arial" panose="020B0604020202020204" pitchFamily="34" charset="0"/>
                          <a:cs typeface="Arial" panose="020B0604020202020204" pitchFamily="34" charset="0"/>
                        </a:rPr>
                        <a:t>Infectious agent</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i="0" u="none" strike="noStrike" kern="1200" baseline="0" dirty="0">
                          <a:solidFill>
                            <a:schemeClr val="bg2">
                              <a:lumMod val="10000"/>
                            </a:schemeClr>
                          </a:solidFill>
                          <a:latin typeface="Arial" panose="020B0604020202020204" pitchFamily="34" charset="0"/>
                          <a:ea typeface="+mn-ea"/>
                          <a:cs typeface="Arial" panose="020B0604020202020204" pitchFamily="34" charset="0"/>
                        </a:rPr>
                        <a:t>Virus: </a:t>
                      </a:r>
                      <a:r>
                        <a:rPr lang="en-GB" sz="1700" b="0" i="1" u="none" strike="noStrike" kern="1200" baseline="0" dirty="0">
                          <a:solidFill>
                            <a:schemeClr val="bg2">
                              <a:lumMod val="10000"/>
                            </a:schemeClr>
                          </a:solidFill>
                          <a:latin typeface="Arial" panose="020B0604020202020204" pitchFamily="34" charset="0"/>
                          <a:ea typeface="+mn-ea"/>
                          <a:cs typeface="Arial" panose="020B0604020202020204" pitchFamily="34" charset="0"/>
                        </a:rPr>
                        <a:t>Epstein Barr</a:t>
                      </a:r>
                      <a:endParaRPr lang="en-GB" sz="1700" b="0" i="1"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255214539"/>
                  </a:ext>
                </a:extLst>
              </a:tr>
              <a:tr h="439191">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dirty="0">
                          <a:solidFill>
                            <a:schemeClr val="bg2">
                              <a:lumMod val="10000"/>
                            </a:schemeClr>
                          </a:solidFill>
                          <a:latin typeface="Arial" panose="020B0604020202020204" pitchFamily="34" charset="0"/>
                          <a:cs typeface="Arial" panose="020B0604020202020204" pitchFamily="34" charset="0"/>
                        </a:rPr>
                        <a:t>Symptoms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dirty="0">
                          <a:solidFill>
                            <a:schemeClr val="bg2">
                              <a:lumMod val="10000"/>
                            </a:schemeClr>
                          </a:solidFill>
                          <a:latin typeface="Arial" panose="020B0604020202020204" pitchFamily="34" charset="0"/>
                          <a:cs typeface="Arial" panose="020B0604020202020204" pitchFamily="34" charset="0"/>
                        </a:rPr>
                        <a:t>Sore throats, swollen lymph glands, extreme tiredness.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122424993"/>
                  </a:ext>
                </a:extLst>
              </a:tr>
              <a:tr h="439191">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dirty="0">
                          <a:solidFill>
                            <a:schemeClr val="bg2">
                              <a:lumMod val="10000"/>
                            </a:schemeClr>
                          </a:solidFill>
                          <a:latin typeface="Arial" panose="020B0604020202020204" pitchFamily="34" charset="0"/>
                          <a:cs typeface="Arial" panose="020B0604020202020204" pitchFamily="34" charset="0"/>
                        </a:rPr>
                        <a:t>Diagnosis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dirty="0">
                          <a:solidFill>
                            <a:schemeClr val="bg2">
                              <a:lumMod val="10000"/>
                            </a:schemeClr>
                          </a:solidFill>
                          <a:latin typeface="Arial" panose="020B0604020202020204" pitchFamily="34" charset="0"/>
                          <a:cs typeface="Arial" panose="020B0604020202020204" pitchFamily="34" charset="0"/>
                        </a:rPr>
                        <a:t>Blood sample and antibody test.</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699935107"/>
                  </a:ext>
                </a:extLst>
              </a:tr>
              <a:tr h="439191">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dirty="0">
                          <a:solidFill>
                            <a:schemeClr val="bg2">
                              <a:lumMod val="10000"/>
                            </a:schemeClr>
                          </a:solidFill>
                          <a:latin typeface="Arial" panose="020B0604020202020204" pitchFamily="34" charset="0"/>
                          <a:cs typeface="Arial" panose="020B0604020202020204" pitchFamily="34" charset="0"/>
                        </a:rPr>
                        <a:t>Mortality rate</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dirty="0">
                          <a:solidFill>
                            <a:schemeClr val="bg2">
                              <a:lumMod val="10000"/>
                            </a:schemeClr>
                          </a:solidFill>
                          <a:latin typeface="Arial" panose="020B0604020202020204" pitchFamily="34" charset="0"/>
                          <a:cs typeface="Arial" panose="020B0604020202020204" pitchFamily="34" charset="0"/>
                        </a:rPr>
                        <a:t>Low </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858055024"/>
                  </a:ext>
                </a:extLst>
              </a:tr>
              <a:tr h="656921">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dirty="0">
                          <a:solidFill>
                            <a:schemeClr val="bg2">
                              <a:lumMod val="10000"/>
                            </a:schemeClr>
                          </a:solidFill>
                          <a:latin typeface="Arial" panose="020B0604020202020204" pitchFamily="34" charset="0"/>
                          <a:cs typeface="Arial" panose="020B0604020202020204" pitchFamily="34" charset="0"/>
                        </a:rPr>
                        <a:t>Transmission</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dirty="0">
                          <a:solidFill>
                            <a:schemeClr val="bg2">
                              <a:lumMod val="10000"/>
                            </a:schemeClr>
                          </a:solidFill>
                          <a:latin typeface="Arial" panose="020B0604020202020204" pitchFamily="34" charset="0"/>
                          <a:cs typeface="Arial" panose="020B0604020202020204" pitchFamily="34" charset="0"/>
                        </a:rPr>
                        <a:t>Not very contagious. Direct contact such as kissing and sharing drinks.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85789329"/>
                  </a:ext>
                </a:extLst>
              </a:tr>
              <a:tr h="439191">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dirty="0">
                          <a:solidFill>
                            <a:schemeClr val="bg2">
                              <a:lumMod val="10000"/>
                            </a:schemeClr>
                          </a:solidFill>
                          <a:latin typeface="Arial" panose="020B0604020202020204" pitchFamily="34" charset="0"/>
                          <a:cs typeface="Arial" panose="020B0604020202020204" pitchFamily="34" charset="0"/>
                        </a:rPr>
                        <a:t>Prevention</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dirty="0">
                          <a:solidFill>
                            <a:schemeClr val="bg2">
                              <a:lumMod val="10000"/>
                            </a:schemeClr>
                          </a:solidFill>
                          <a:latin typeface="Arial" panose="020B0604020202020204" pitchFamily="34" charset="0"/>
                          <a:cs typeface="Arial" panose="020B0604020202020204" pitchFamily="34" charset="0"/>
                        </a:rPr>
                        <a:t>Avoid direct contact with infected patients.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868726867"/>
                  </a:ext>
                </a:extLst>
              </a:tr>
              <a:tr h="656921">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dirty="0">
                          <a:solidFill>
                            <a:schemeClr val="bg2">
                              <a:lumMod val="10000"/>
                            </a:schemeClr>
                          </a:solidFill>
                          <a:latin typeface="Arial" panose="020B0604020202020204" pitchFamily="34" charset="0"/>
                          <a:cs typeface="Arial" panose="020B0604020202020204" pitchFamily="34" charset="0"/>
                        </a:rPr>
                        <a:t>Treatment</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dirty="0">
                          <a:solidFill>
                            <a:schemeClr val="bg2">
                              <a:lumMod val="10000"/>
                            </a:schemeClr>
                          </a:solidFill>
                          <a:latin typeface="Arial" panose="020B0604020202020204" pitchFamily="34" charset="0"/>
                          <a:cs typeface="Arial" panose="020B0604020202020204" pitchFamily="34" charset="0"/>
                        </a:rPr>
                        <a:t>Bed rest and fluid intake, paracetamol can be used to relieve the pain.</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825973101"/>
                  </a:ext>
                </a:extLst>
              </a:tr>
              <a:tr h="919689">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dirty="0">
                          <a:solidFill>
                            <a:schemeClr val="bg2">
                              <a:lumMod val="10000"/>
                            </a:schemeClr>
                          </a:solidFill>
                          <a:latin typeface="Arial" panose="020B0604020202020204" pitchFamily="34" charset="0"/>
                          <a:cs typeface="Arial" panose="020B0604020202020204" pitchFamily="34" charset="0"/>
                        </a:rPr>
                        <a:t>History</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700" b="0" dirty="0">
                          <a:solidFill>
                            <a:schemeClr val="bg2">
                              <a:lumMod val="10000"/>
                            </a:schemeClr>
                          </a:solidFill>
                          <a:latin typeface="Arial" panose="020B0604020202020204" pitchFamily="34" charset="0"/>
                          <a:cs typeface="Arial" panose="020B0604020202020204" pitchFamily="34" charset="0"/>
                        </a:rPr>
                        <a:t>First described in 1889, 95% population have had the infection, however, only 35% develop symptoms. Occasional isolated outbreaks.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198879336"/>
                  </a:ext>
                </a:extLst>
              </a:tr>
            </a:tbl>
          </a:graphicData>
        </a:graphic>
      </p:graphicFrame>
      <p:grpSp>
        <p:nvGrpSpPr>
          <p:cNvPr id="5" name="Group 4">
            <a:extLst>
              <a:ext uri="{FF2B5EF4-FFF2-40B4-BE49-F238E27FC236}">
                <a16:creationId xmlns:a16="http://schemas.microsoft.com/office/drawing/2014/main" id="{61AE8ADF-E4A6-440C-94EF-437CCE477103}"/>
              </a:ext>
              <a:ext uri="{C183D7F6-B498-43B3-948B-1728B52AA6E4}">
                <adec:decorative xmlns:adec="http://schemas.microsoft.com/office/drawing/2017/decorative" val="1"/>
              </a:ext>
            </a:extLst>
          </p:cNvPr>
          <p:cNvGrpSpPr/>
          <p:nvPr/>
        </p:nvGrpSpPr>
        <p:grpSpPr>
          <a:xfrm rot="5400000">
            <a:off x="2040352" y="-418796"/>
            <a:ext cx="5212619" cy="8251729"/>
            <a:chOff x="376446" y="467682"/>
            <a:chExt cx="6207650" cy="9079126"/>
          </a:xfrm>
        </p:grpSpPr>
        <p:sp>
          <p:nvSpPr>
            <p:cNvPr id="6" name="Rectangle: Rounded Corners 5">
              <a:extLst>
                <a:ext uri="{FF2B5EF4-FFF2-40B4-BE49-F238E27FC236}">
                  <a16:creationId xmlns:a16="http://schemas.microsoft.com/office/drawing/2014/main" id="{0F7D9583-B62B-46FB-958A-10355D1BDD7C}"/>
                </a:ext>
                <a:ext uri="{C183D7F6-B498-43B3-948B-1728B52AA6E4}">
                  <adec:decorative xmlns:adec="http://schemas.microsoft.com/office/drawing/2017/decorative" val="1"/>
                </a:ext>
              </a:extLst>
            </p:cNvPr>
            <p:cNvSpPr/>
            <p:nvPr/>
          </p:nvSpPr>
          <p:spPr>
            <a:xfrm>
              <a:off x="376446" y="698084"/>
              <a:ext cx="6080452" cy="8848724"/>
            </a:xfrm>
            <a:prstGeom prst="roundRect">
              <a:avLst>
                <a:gd name="adj" fmla="val 2575"/>
              </a:avLst>
            </a:prstGeom>
            <a:noFill/>
            <a:ln w="76200" cap="sq" cmpd="sng" algn="ctr">
              <a:solidFill>
                <a:srgbClr val="732281"/>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7" name="Oval 6">
              <a:extLst>
                <a:ext uri="{FF2B5EF4-FFF2-40B4-BE49-F238E27FC236}">
                  <a16:creationId xmlns:a16="http://schemas.microsoft.com/office/drawing/2014/main" id="{C4BCA40D-E8F6-4466-8742-59528FFB1E18}"/>
                </a:ext>
                <a:ext uri="{C183D7F6-B498-43B3-948B-1728B52AA6E4}">
                  <adec:decorative xmlns:adec="http://schemas.microsoft.com/office/drawing/2017/decorative" val="1"/>
                </a:ext>
              </a:extLst>
            </p:cNvPr>
            <p:cNvSpPr/>
            <p:nvPr/>
          </p:nvSpPr>
          <p:spPr>
            <a:xfrm>
              <a:off x="6020884" y="467682"/>
              <a:ext cx="563212" cy="563212"/>
            </a:xfrm>
            <a:prstGeom prst="ellipse">
              <a:avLst/>
            </a:prstGeom>
            <a:solidFill>
              <a:sysClr val="window" lastClr="FFFFFF"/>
            </a:solidFill>
            <a:ln w="38100" cap="flat" cmpd="sng" algn="ctr">
              <a:solidFill>
                <a:srgbClr val="73228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8" name="Picture 7">
              <a:extLst>
                <a:ext uri="{FF2B5EF4-FFF2-40B4-BE49-F238E27FC236}">
                  <a16:creationId xmlns:a16="http://schemas.microsoft.com/office/drawing/2014/main" id="{F2A0B357-E303-4C72-A414-1069044EC700}"/>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rot="16200000">
              <a:off x="6069773" y="480071"/>
              <a:ext cx="465427" cy="538431"/>
            </a:xfrm>
            <a:prstGeom prst="rect">
              <a:avLst/>
            </a:prstGeom>
          </p:spPr>
        </p:pic>
      </p:grpSp>
      <p:sp>
        <p:nvSpPr>
          <p:cNvPr id="3" name="Footer Placeholder 2">
            <a:extLst>
              <a:ext uri="{FF2B5EF4-FFF2-40B4-BE49-F238E27FC236}">
                <a16:creationId xmlns:a16="http://schemas.microsoft.com/office/drawing/2014/main" id="{4A226BBF-9BBA-4A52-8ADF-DE37A9A46932}"/>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400852679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D20B80-CECF-4CBE-B76D-338C054A0C77}"/>
              </a:ext>
            </a:extLst>
          </p:cNvPr>
          <p:cNvSpPr>
            <a:spLocks noGrp="1"/>
          </p:cNvSpPr>
          <p:nvPr>
            <p:ph type="title"/>
          </p:nvPr>
        </p:nvSpPr>
        <p:spPr>
          <a:xfrm>
            <a:off x="628650" y="-1325563"/>
            <a:ext cx="7886700" cy="1325563"/>
          </a:xfrm>
        </p:spPr>
        <p:txBody>
          <a:bodyPr vert="horz" lIns="91440" tIns="45720" rIns="91440" bIns="45720" rtlCol="0" anchor="b">
            <a:normAutofit/>
          </a:bodyPr>
          <a:lstStyle/>
          <a:p>
            <a:r>
              <a:rPr lang="en-GB" sz="2400" dirty="0"/>
              <a:t>Harmful Microbes and Their Disease: Chickenpox</a:t>
            </a:r>
          </a:p>
        </p:txBody>
      </p:sp>
      <p:sp>
        <p:nvSpPr>
          <p:cNvPr id="12" name="Title 1">
            <a:extLst>
              <a:ext uri="{FF2B5EF4-FFF2-40B4-BE49-F238E27FC236}">
                <a16:creationId xmlns:a16="http://schemas.microsoft.com/office/drawing/2014/main" id="{7A1603AA-D081-4C07-BA29-4D0FF2BBFBE5}"/>
              </a:ext>
            </a:extLst>
          </p:cNvPr>
          <p:cNvSpPr txBox="1">
            <a:spLocks/>
          </p:cNvSpPr>
          <p:nvPr/>
        </p:nvSpPr>
        <p:spPr>
          <a:xfrm>
            <a:off x="629884" y="180011"/>
            <a:ext cx="7886700" cy="863598"/>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r>
              <a:rPr lang="en-GB" sz="3000" b="1"/>
              <a:t>Harmful Microbes and Their Disease</a:t>
            </a:r>
            <a:endParaRPr lang="en-GB" sz="3000" b="1" dirty="0"/>
          </a:p>
        </p:txBody>
      </p:sp>
      <p:sp>
        <p:nvSpPr>
          <p:cNvPr id="10" name="TextBox 9">
            <a:extLst>
              <a:ext uri="{FF2B5EF4-FFF2-40B4-BE49-F238E27FC236}">
                <a16:creationId xmlns:a16="http://schemas.microsoft.com/office/drawing/2014/main" id="{8B79749A-590D-4CD4-8637-7BD3A7987902}"/>
              </a:ext>
            </a:extLst>
          </p:cNvPr>
          <p:cNvSpPr txBox="1"/>
          <p:nvPr/>
        </p:nvSpPr>
        <p:spPr>
          <a:xfrm>
            <a:off x="650952" y="1233263"/>
            <a:ext cx="7780691" cy="369332"/>
          </a:xfrm>
          <a:prstGeom prst="rect">
            <a:avLst/>
          </a:prstGeom>
          <a:solidFill>
            <a:srgbClr val="AB7AB3"/>
          </a:solidFill>
          <a:ln>
            <a:solidFill>
              <a:srgbClr val="000000"/>
            </a:solidFill>
          </a:ln>
        </p:spPr>
        <p:txBody>
          <a:bodyPr wrap="square" rtlCol="0">
            <a:spAutoFit/>
          </a:bodyPr>
          <a:lstStyle/>
          <a:p>
            <a:r>
              <a:rPr lang="en-GB" b="1" dirty="0">
                <a:solidFill>
                  <a:schemeClr val="bg2">
                    <a:lumMod val="10000"/>
                  </a:schemeClr>
                </a:solidFill>
                <a:latin typeface="Arial" panose="020B0604020202020204" pitchFamily="34" charset="0"/>
                <a:cs typeface="Arial" panose="020B0604020202020204" pitchFamily="34" charset="0"/>
              </a:rPr>
              <a:t>Chickenpox</a:t>
            </a:r>
          </a:p>
        </p:txBody>
      </p:sp>
      <p:graphicFrame>
        <p:nvGraphicFramePr>
          <p:cNvPr id="9" name="Table 8" descr="Chickenpox">
            <a:extLst>
              <a:ext uri="{FF2B5EF4-FFF2-40B4-BE49-F238E27FC236}">
                <a16:creationId xmlns:a16="http://schemas.microsoft.com/office/drawing/2014/main" id="{00BC9FA5-22DE-42FF-87FE-814C7CD73C14}"/>
              </a:ext>
            </a:extLst>
          </p:cNvPr>
          <p:cNvGraphicFramePr>
            <a:graphicFrameLocks noGrp="1"/>
          </p:cNvGraphicFramePr>
          <p:nvPr>
            <p:extLst>
              <p:ext uri="{D42A27DB-BD31-4B8C-83A1-F6EECF244321}">
                <p14:modId xmlns:p14="http://schemas.microsoft.com/office/powerpoint/2010/main" val="553435928"/>
              </p:ext>
            </p:extLst>
          </p:nvPr>
        </p:nvGraphicFramePr>
        <p:xfrm>
          <a:off x="648934" y="1668010"/>
          <a:ext cx="7790216" cy="4393319"/>
        </p:xfrm>
        <a:graphic>
          <a:graphicData uri="http://schemas.openxmlformats.org/drawingml/2006/table">
            <a:tbl>
              <a:tblPr firstRow="1" bandRow="1"/>
              <a:tblGrid>
                <a:gridCol w="1984381">
                  <a:extLst>
                    <a:ext uri="{9D8B030D-6E8A-4147-A177-3AD203B41FA5}">
                      <a16:colId xmlns:a16="http://schemas.microsoft.com/office/drawing/2014/main" val="2248629582"/>
                    </a:ext>
                  </a:extLst>
                </a:gridCol>
                <a:gridCol w="5805835">
                  <a:extLst>
                    <a:ext uri="{9D8B030D-6E8A-4147-A177-3AD203B41FA5}">
                      <a16:colId xmlns:a16="http://schemas.microsoft.com/office/drawing/2014/main" val="761776255"/>
                    </a:ext>
                  </a:extLst>
                </a:gridCol>
              </a:tblGrid>
              <a:tr h="436941">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Infectious agent</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i="0" u="none" strike="noStrike" kern="1200" baseline="0" dirty="0">
                          <a:solidFill>
                            <a:schemeClr val="bg2">
                              <a:lumMod val="10000"/>
                            </a:schemeClr>
                          </a:solidFill>
                          <a:latin typeface="Arial" panose="020B0604020202020204" pitchFamily="34" charset="0"/>
                          <a:ea typeface="+mn-ea"/>
                          <a:cs typeface="Arial" panose="020B0604020202020204" pitchFamily="34" charset="0"/>
                        </a:rPr>
                        <a:t>Virus: </a:t>
                      </a:r>
                      <a:r>
                        <a:rPr lang="en-GB" sz="1800" b="0" i="1" u="none" strike="noStrike" kern="1200" baseline="0" dirty="0">
                          <a:solidFill>
                            <a:schemeClr val="bg2">
                              <a:lumMod val="10000"/>
                            </a:schemeClr>
                          </a:solidFill>
                          <a:latin typeface="Arial" panose="020B0604020202020204" pitchFamily="34" charset="0"/>
                          <a:ea typeface="+mn-ea"/>
                          <a:cs typeface="Arial" panose="020B0604020202020204" pitchFamily="34" charset="0"/>
                        </a:rPr>
                        <a:t>Varicella-zoster</a:t>
                      </a:r>
                      <a:endParaRPr lang="en-GB" sz="1800" b="0" i="1"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255214539"/>
                  </a:ext>
                </a:extLst>
              </a:tr>
              <a:tr h="436941">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Symptoms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Blistering rash on the body and head.</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122424993"/>
                  </a:ext>
                </a:extLst>
              </a:tr>
              <a:tr h="436941">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Diagnosis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Blood sample and antibody test.</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699935107"/>
                  </a:ext>
                </a:extLst>
              </a:tr>
              <a:tr h="436941">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Mortality rate</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Low </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858055024"/>
                  </a:ext>
                </a:extLst>
              </a:tr>
              <a:tr h="653556">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Transmission</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Highly contagious. Direct skin contact or inhalation of droplets from sneezing and coughing.</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85789329"/>
                  </a:ext>
                </a:extLst>
              </a:tr>
              <a:tr h="436941">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Prevention</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Prevention by vaccine.</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868726867"/>
                  </a:ext>
                </a:extLst>
              </a:tr>
              <a:tr h="607655">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Treatment</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Bed rest and fluid intake, antivirals in some adult cases.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825973101"/>
                  </a:ext>
                </a:extLst>
              </a:tr>
              <a:tr h="914978">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History</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First identified in 1865. Decreased in countries where vaccination programmes have been implemented. No change elsewhere.</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198879336"/>
                  </a:ext>
                </a:extLst>
              </a:tr>
            </a:tbl>
          </a:graphicData>
        </a:graphic>
      </p:graphicFrame>
      <p:grpSp>
        <p:nvGrpSpPr>
          <p:cNvPr id="5" name="Group 4">
            <a:extLst>
              <a:ext uri="{FF2B5EF4-FFF2-40B4-BE49-F238E27FC236}">
                <a16:creationId xmlns:a16="http://schemas.microsoft.com/office/drawing/2014/main" id="{D4E5194F-D0CC-46EB-A3E0-E461DE676CF2}"/>
              </a:ext>
              <a:ext uri="{C183D7F6-B498-43B3-948B-1728B52AA6E4}">
                <adec:decorative xmlns:adec="http://schemas.microsoft.com/office/drawing/2017/decorative" val="1"/>
              </a:ext>
            </a:extLst>
          </p:cNvPr>
          <p:cNvGrpSpPr/>
          <p:nvPr/>
        </p:nvGrpSpPr>
        <p:grpSpPr>
          <a:xfrm rot="5400000">
            <a:off x="2040352" y="-418796"/>
            <a:ext cx="5212619" cy="8251729"/>
            <a:chOff x="376446" y="467682"/>
            <a:chExt cx="6207650" cy="9079126"/>
          </a:xfrm>
        </p:grpSpPr>
        <p:sp>
          <p:nvSpPr>
            <p:cNvPr id="6" name="Rectangle: Rounded Corners 5">
              <a:extLst>
                <a:ext uri="{FF2B5EF4-FFF2-40B4-BE49-F238E27FC236}">
                  <a16:creationId xmlns:a16="http://schemas.microsoft.com/office/drawing/2014/main" id="{A9E599E5-3E72-4FB0-9EDA-8001A884679D}"/>
                </a:ext>
                <a:ext uri="{C183D7F6-B498-43B3-948B-1728B52AA6E4}">
                  <adec:decorative xmlns:adec="http://schemas.microsoft.com/office/drawing/2017/decorative" val="1"/>
                </a:ext>
              </a:extLst>
            </p:cNvPr>
            <p:cNvSpPr/>
            <p:nvPr/>
          </p:nvSpPr>
          <p:spPr>
            <a:xfrm>
              <a:off x="376446" y="698084"/>
              <a:ext cx="6080452" cy="8848724"/>
            </a:xfrm>
            <a:prstGeom prst="roundRect">
              <a:avLst>
                <a:gd name="adj" fmla="val 2575"/>
              </a:avLst>
            </a:prstGeom>
            <a:noFill/>
            <a:ln w="76200" cap="sq" cmpd="sng" algn="ctr">
              <a:solidFill>
                <a:srgbClr val="732281"/>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7" name="Oval 6">
              <a:extLst>
                <a:ext uri="{FF2B5EF4-FFF2-40B4-BE49-F238E27FC236}">
                  <a16:creationId xmlns:a16="http://schemas.microsoft.com/office/drawing/2014/main" id="{21BF0016-1B41-4BDF-9DD9-C036C837800A}"/>
                </a:ext>
                <a:ext uri="{C183D7F6-B498-43B3-948B-1728B52AA6E4}">
                  <adec:decorative xmlns:adec="http://schemas.microsoft.com/office/drawing/2017/decorative" val="1"/>
                </a:ext>
              </a:extLst>
            </p:cNvPr>
            <p:cNvSpPr/>
            <p:nvPr/>
          </p:nvSpPr>
          <p:spPr>
            <a:xfrm>
              <a:off x="6020884" y="467682"/>
              <a:ext cx="563212" cy="563212"/>
            </a:xfrm>
            <a:prstGeom prst="ellipse">
              <a:avLst/>
            </a:prstGeom>
            <a:solidFill>
              <a:sysClr val="window" lastClr="FFFFFF"/>
            </a:solidFill>
            <a:ln w="38100" cap="flat" cmpd="sng" algn="ctr">
              <a:solidFill>
                <a:srgbClr val="73228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8" name="Picture 7">
              <a:extLst>
                <a:ext uri="{FF2B5EF4-FFF2-40B4-BE49-F238E27FC236}">
                  <a16:creationId xmlns:a16="http://schemas.microsoft.com/office/drawing/2014/main" id="{302B1663-6D0F-494F-970A-03126959461D}"/>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rot="16200000">
              <a:off x="6069773" y="480071"/>
              <a:ext cx="465427" cy="538431"/>
            </a:xfrm>
            <a:prstGeom prst="rect">
              <a:avLst/>
            </a:prstGeom>
          </p:spPr>
        </p:pic>
      </p:grpSp>
      <p:sp>
        <p:nvSpPr>
          <p:cNvPr id="3" name="Footer Placeholder 2">
            <a:extLst>
              <a:ext uri="{FF2B5EF4-FFF2-40B4-BE49-F238E27FC236}">
                <a16:creationId xmlns:a16="http://schemas.microsoft.com/office/drawing/2014/main" id="{DE85FA44-783B-425A-9A69-A1F3DC75DB0C}"/>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282847263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
            <a:extLst>
              <a:ext uri="{FF2B5EF4-FFF2-40B4-BE49-F238E27FC236}">
                <a16:creationId xmlns:a16="http://schemas.microsoft.com/office/drawing/2014/main" id="{18FCBF13-902C-46B7-8259-DBF6094C0845}"/>
              </a:ext>
            </a:extLst>
          </p:cNvPr>
          <p:cNvSpPr>
            <a:spLocks noGrp="1"/>
          </p:cNvSpPr>
          <p:nvPr>
            <p:ph type="title"/>
          </p:nvPr>
        </p:nvSpPr>
        <p:spPr>
          <a:xfrm>
            <a:off x="629884" y="-1002019"/>
            <a:ext cx="7886700" cy="863598"/>
          </a:xfrm>
        </p:spPr>
        <p:txBody>
          <a:bodyPr>
            <a:normAutofit/>
          </a:bodyPr>
          <a:lstStyle/>
          <a:p>
            <a:pPr algn="ctr"/>
            <a:r>
              <a:rPr lang="en-GB" sz="2500" b="1" dirty="0"/>
              <a:t>Harmful Microbes and Their Disease Worksheet 1</a:t>
            </a:r>
          </a:p>
        </p:txBody>
      </p:sp>
      <p:sp>
        <p:nvSpPr>
          <p:cNvPr id="10" name="Title 1">
            <a:extLst>
              <a:ext uri="{FF2B5EF4-FFF2-40B4-BE49-F238E27FC236}">
                <a16:creationId xmlns:a16="http://schemas.microsoft.com/office/drawing/2014/main" id="{D61EDE20-801E-41F1-9FA1-37B2BDBBDF8A}"/>
              </a:ext>
            </a:extLst>
          </p:cNvPr>
          <p:cNvSpPr txBox="1">
            <a:spLocks/>
          </p:cNvSpPr>
          <p:nvPr/>
        </p:nvSpPr>
        <p:spPr>
          <a:xfrm>
            <a:off x="629884" y="180011"/>
            <a:ext cx="7886700" cy="863598"/>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r>
              <a:rPr lang="en-GB" sz="2500" b="1"/>
              <a:t>Harmful Microbes and Their Disease Worksheet</a:t>
            </a:r>
            <a:endParaRPr lang="en-GB" sz="2500" b="1" dirty="0"/>
          </a:p>
        </p:txBody>
      </p:sp>
      <p:graphicFrame>
        <p:nvGraphicFramePr>
          <p:cNvPr id="12" name="Table 4" descr="1.Infectious Microbe&#10;">
            <a:extLst>
              <a:ext uri="{FF2B5EF4-FFF2-40B4-BE49-F238E27FC236}">
                <a16:creationId xmlns:a16="http://schemas.microsoft.com/office/drawing/2014/main" id="{09723DD8-2B77-4B73-BC14-6BE8E417E8A8}"/>
              </a:ext>
            </a:extLst>
          </p:cNvPr>
          <p:cNvGraphicFramePr>
            <a:graphicFrameLocks noGrp="1"/>
          </p:cNvGraphicFramePr>
          <p:nvPr>
            <p:extLst>
              <p:ext uri="{D42A27DB-BD31-4B8C-83A1-F6EECF244321}">
                <p14:modId xmlns:p14="http://schemas.microsoft.com/office/powerpoint/2010/main" val="3687003355"/>
              </p:ext>
            </p:extLst>
          </p:nvPr>
        </p:nvGraphicFramePr>
        <p:xfrm>
          <a:off x="750363" y="1348996"/>
          <a:ext cx="4231211" cy="4408245"/>
        </p:xfrm>
        <a:graphic>
          <a:graphicData uri="http://schemas.openxmlformats.org/drawingml/2006/table">
            <a:tbl>
              <a:tblPr firstRow="1" bandRow="1"/>
              <a:tblGrid>
                <a:gridCol w="1867210">
                  <a:extLst>
                    <a:ext uri="{9D8B030D-6E8A-4147-A177-3AD203B41FA5}">
                      <a16:colId xmlns:a16="http://schemas.microsoft.com/office/drawing/2014/main" val="3940649451"/>
                    </a:ext>
                  </a:extLst>
                </a:gridCol>
                <a:gridCol w="2364001">
                  <a:extLst>
                    <a:ext uri="{9D8B030D-6E8A-4147-A177-3AD203B41FA5}">
                      <a16:colId xmlns:a16="http://schemas.microsoft.com/office/drawing/2014/main" val="2814284796"/>
                    </a:ext>
                  </a:extLst>
                </a:gridCol>
              </a:tblGrid>
              <a:tr h="1398255">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1.Infectious Microbe</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732281">
                        <a:alpha val="60000"/>
                      </a:srgbClr>
                    </a:solidFill>
                  </a:tcPr>
                </a:tc>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Disease</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732281">
                        <a:alpha val="60000"/>
                      </a:srgbClr>
                    </a:solidFill>
                  </a:tcPr>
                </a:tc>
                <a:extLst>
                  <a:ext uri="{0D108BD9-81ED-4DB2-BD59-A6C34878D82A}">
                    <a16:rowId xmlns:a16="http://schemas.microsoft.com/office/drawing/2014/main" val="135155759"/>
                  </a:ext>
                </a:extLst>
              </a:tr>
              <a:tr h="1003330">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Bacteria</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8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025569164"/>
                  </a:ext>
                </a:extLst>
              </a:tr>
              <a:tr h="1003330">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Virus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8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30083128"/>
                  </a:ext>
                </a:extLst>
              </a:tr>
              <a:tr h="1003330">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Fungi</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8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645039781"/>
                  </a:ext>
                </a:extLst>
              </a:tr>
            </a:tbl>
          </a:graphicData>
        </a:graphic>
      </p:graphicFrame>
      <p:sp>
        <p:nvSpPr>
          <p:cNvPr id="13" name="Rectangle: Rounded Corners 12" descr="Procedure:&#10;1. Group your disease cards according to the heading in each box.&#10;2. Do you notice any similarities or differences between the diseases based on each of the headings?&#10;">
            <a:extLst>
              <a:ext uri="{FF2B5EF4-FFF2-40B4-BE49-F238E27FC236}">
                <a16:creationId xmlns:a16="http://schemas.microsoft.com/office/drawing/2014/main" id="{F31E4336-CF20-46F3-B232-22B49DE0E409}"/>
              </a:ext>
            </a:extLst>
          </p:cNvPr>
          <p:cNvSpPr/>
          <p:nvPr/>
        </p:nvSpPr>
        <p:spPr>
          <a:xfrm>
            <a:off x="5270850" y="1969849"/>
            <a:ext cx="3034229" cy="3166537"/>
          </a:xfrm>
          <a:prstGeom prst="roundRect">
            <a:avLst/>
          </a:prstGeom>
          <a:solidFill>
            <a:srgbClr val="732281">
              <a:alpha val="60000"/>
            </a:srgbClr>
          </a:solidFill>
          <a:ln w="12700" cap="flat" cmpd="sng" algn="ctr">
            <a:solidFill>
              <a:srgbClr val="000000"/>
            </a:solidFill>
            <a:prstDash val="solid"/>
            <a:miter lim="800000"/>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b="1"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Procedure:</a:t>
            </a:r>
          </a:p>
          <a:p>
            <a:pPr marL="0" marR="0" lvl="0" indent="0" defTabSz="914400" eaLnBrk="1" fontAlgn="auto" latinLnBrk="0" hangingPunct="1">
              <a:lnSpc>
                <a:spcPct val="100000"/>
              </a:lnSpc>
              <a:spcBef>
                <a:spcPts val="0"/>
              </a:spcBef>
              <a:spcAft>
                <a:spcPts val="0"/>
              </a:spcAft>
              <a:buClrTx/>
              <a:buSzTx/>
              <a:buFontTx/>
              <a:buNone/>
              <a:tabLst/>
              <a:defRPr/>
            </a:pPr>
            <a:endParaRPr kumimoji="0" lang="en-GB" b="1"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en-GB"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1. Group your disease cards according to the heading in each box.</a:t>
            </a:r>
          </a:p>
          <a:p>
            <a:pPr marL="0" marR="0" lvl="0" indent="0" defTabSz="914400" eaLnBrk="1" fontAlgn="auto" latinLnBrk="0" hangingPunct="1">
              <a:lnSpc>
                <a:spcPct val="100000"/>
              </a:lnSpc>
              <a:spcBef>
                <a:spcPts val="0"/>
              </a:spcBef>
              <a:spcAft>
                <a:spcPts val="0"/>
              </a:spcAft>
              <a:buClrTx/>
              <a:buSzTx/>
              <a:buFontTx/>
              <a:buNone/>
              <a:tabLst/>
              <a:defRPr/>
            </a:pPr>
            <a:r>
              <a:rPr kumimoji="0" lang="en-GB"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2. Do you notice any similarities or differences between the diseases based on each of the headings?</a:t>
            </a:r>
          </a:p>
        </p:txBody>
      </p:sp>
      <p:grpSp>
        <p:nvGrpSpPr>
          <p:cNvPr id="5" name="Group 4">
            <a:extLst>
              <a:ext uri="{FF2B5EF4-FFF2-40B4-BE49-F238E27FC236}">
                <a16:creationId xmlns:a16="http://schemas.microsoft.com/office/drawing/2014/main" id="{8DEA3993-B687-4D93-AED0-E39BDC10C5B9}"/>
              </a:ext>
              <a:ext uri="{C183D7F6-B498-43B3-948B-1728B52AA6E4}">
                <adec:decorative xmlns:adec="http://schemas.microsoft.com/office/drawing/2017/decorative" val="1"/>
              </a:ext>
            </a:extLst>
          </p:cNvPr>
          <p:cNvGrpSpPr/>
          <p:nvPr/>
        </p:nvGrpSpPr>
        <p:grpSpPr>
          <a:xfrm rot="5400000">
            <a:off x="2040352" y="-418796"/>
            <a:ext cx="5212619" cy="8251729"/>
            <a:chOff x="376446" y="467682"/>
            <a:chExt cx="6207650" cy="9079126"/>
          </a:xfrm>
        </p:grpSpPr>
        <p:sp>
          <p:nvSpPr>
            <p:cNvPr id="6" name="Rectangle: Rounded Corners 5">
              <a:extLst>
                <a:ext uri="{FF2B5EF4-FFF2-40B4-BE49-F238E27FC236}">
                  <a16:creationId xmlns:a16="http://schemas.microsoft.com/office/drawing/2014/main" id="{058D9DFB-01ED-41DD-BD8E-27246193DD40}"/>
                </a:ext>
                <a:ext uri="{C183D7F6-B498-43B3-948B-1728B52AA6E4}">
                  <adec:decorative xmlns:adec="http://schemas.microsoft.com/office/drawing/2017/decorative" val="1"/>
                </a:ext>
              </a:extLst>
            </p:cNvPr>
            <p:cNvSpPr/>
            <p:nvPr/>
          </p:nvSpPr>
          <p:spPr>
            <a:xfrm>
              <a:off x="376446" y="698084"/>
              <a:ext cx="6080452" cy="8848724"/>
            </a:xfrm>
            <a:prstGeom prst="roundRect">
              <a:avLst>
                <a:gd name="adj" fmla="val 2575"/>
              </a:avLst>
            </a:prstGeom>
            <a:noFill/>
            <a:ln w="76200" cap="sq" cmpd="sng" algn="ctr">
              <a:solidFill>
                <a:srgbClr val="732281"/>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7" name="Oval 6">
              <a:extLst>
                <a:ext uri="{FF2B5EF4-FFF2-40B4-BE49-F238E27FC236}">
                  <a16:creationId xmlns:a16="http://schemas.microsoft.com/office/drawing/2014/main" id="{6D5C00C2-B4A2-4D4E-BDC4-F57D4A3F5873}"/>
                </a:ext>
                <a:ext uri="{C183D7F6-B498-43B3-948B-1728B52AA6E4}">
                  <adec:decorative xmlns:adec="http://schemas.microsoft.com/office/drawing/2017/decorative" val="1"/>
                </a:ext>
              </a:extLst>
            </p:cNvPr>
            <p:cNvSpPr/>
            <p:nvPr/>
          </p:nvSpPr>
          <p:spPr>
            <a:xfrm>
              <a:off x="6020884" y="467682"/>
              <a:ext cx="563212" cy="563212"/>
            </a:xfrm>
            <a:prstGeom prst="ellipse">
              <a:avLst/>
            </a:prstGeom>
            <a:solidFill>
              <a:sysClr val="window" lastClr="FFFFFF"/>
            </a:solidFill>
            <a:ln w="38100" cap="flat" cmpd="sng" algn="ctr">
              <a:solidFill>
                <a:srgbClr val="73228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8" name="Picture 7">
              <a:extLst>
                <a:ext uri="{FF2B5EF4-FFF2-40B4-BE49-F238E27FC236}">
                  <a16:creationId xmlns:a16="http://schemas.microsoft.com/office/drawing/2014/main" id="{6462AA3B-6937-4BFB-8335-A2AB28BF5CE6}"/>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rot="16200000">
              <a:off x="6069773" y="480071"/>
              <a:ext cx="465427" cy="538431"/>
            </a:xfrm>
            <a:prstGeom prst="rect">
              <a:avLst/>
            </a:prstGeom>
          </p:spPr>
        </p:pic>
      </p:grpSp>
      <p:sp>
        <p:nvSpPr>
          <p:cNvPr id="3" name="Footer Placeholder 2">
            <a:extLst>
              <a:ext uri="{FF2B5EF4-FFF2-40B4-BE49-F238E27FC236}">
                <a16:creationId xmlns:a16="http://schemas.microsoft.com/office/drawing/2014/main" id="{0216BAB3-2212-436F-AB85-C75B55F840F5}"/>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251821789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26FCC2-7883-4C16-9932-D7790EA5DDA9}"/>
              </a:ext>
            </a:extLst>
          </p:cNvPr>
          <p:cNvSpPr>
            <a:spLocks noGrp="1"/>
          </p:cNvSpPr>
          <p:nvPr>
            <p:ph type="title"/>
          </p:nvPr>
        </p:nvSpPr>
        <p:spPr>
          <a:xfrm>
            <a:off x="628650" y="-1325563"/>
            <a:ext cx="7886700" cy="1325563"/>
          </a:xfrm>
        </p:spPr>
        <p:txBody>
          <a:bodyPr vert="horz" lIns="91440" tIns="45720" rIns="91440" bIns="45720" rtlCol="0" anchor="b">
            <a:normAutofit/>
          </a:bodyPr>
          <a:lstStyle/>
          <a:p>
            <a:r>
              <a:rPr lang="en-GB" sz="2400" dirty="0"/>
              <a:t>Harmful Microbes and Their Disease Worksheet 2</a:t>
            </a:r>
          </a:p>
        </p:txBody>
      </p:sp>
      <p:sp>
        <p:nvSpPr>
          <p:cNvPr id="11" name="Title 1">
            <a:extLst>
              <a:ext uri="{FF2B5EF4-FFF2-40B4-BE49-F238E27FC236}">
                <a16:creationId xmlns:a16="http://schemas.microsoft.com/office/drawing/2014/main" id="{8EADFD44-6578-42B0-9563-6A15A9971000}"/>
              </a:ext>
            </a:extLst>
          </p:cNvPr>
          <p:cNvSpPr txBox="1">
            <a:spLocks/>
          </p:cNvSpPr>
          <p:nvPr/>
        </p:nvSpPr>
        <p:spPr>
          <a:xfrm>
            <a:off x="629884" y="180011"/>
            <a:ext cx="7886700" cy="863598"/>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r>
              <a:rPr lang="en-GB" sz="2500" b="1"/>
              <a:t>Harmful Microbes and Their Disease Worksheet</a:t>
            </a:r>
            <a:endParaRPr lang="en-GB" sz="2500" b="1" dirty="0"/>
          </a:p>
        </p:txBody>
      </p:sp>
      <p:graphicFrame>
        <p:nvGraphicFramePr>
          <p:cNvPr id="13" name="Table 4" descr="2.Symptoms&#10;">
            <a:extLst>
              <a:ext uri="{FF2B5EF4-FFF2-40B4-BE49-F238E27FC236}">
                <a16:creationId xmlns:a16="http://schemas.microsoft.com/office/drawing/2014/main" id="{ECF9428F-34F8-460B-AFE2-CB2ED385A120}"/>
              </a:ext>
            </a:extLst>
          </p:cNvPr>
          <p:cNvGraphicFramePr>
            <a:graphicFrameLocks noGrp="1"/>
          </p:cNvGraphicFramePr>
          <p:nvPr>
            <p:extLst>
              <p:ext uri="{D42A27DB-BD31-4B8C-83A1-F6EECF244321}">
                <p14:modId xmlns:p14="http://schemas.microsoft.com/office/powerpoint/2010/main" val="1717031489"/>
              </p:ext>
            </p:extLst>
          </p:nvPr>
        </p:nvGraphicFramePr>
        <p:xfrm>
          <a:off x="676222" y="1263318"/>
          <a:ext cx="3800528" cy="4775533"/>
        </p:xfrm>
        <a:graphic>
          <a:graphicData uri="http://schemas.openxmlformats.org/drawingml/2006/table">
            <a:tbl>
              <a:tblPr firstRow="1" bandRow="1"/>
              <a:tblGrid>
                <a:gridCol w="1751999">
                  <a:extLst>
                    <a:ext uri="{9D8B030D-6E8A-4147-A177-3AD203B41FA5}">
                      <a16:colId xmlns:a16="http://schemas.microsoft.com/office/drawing/2014/main" val="3940649451"/>
                    </a:ext>
                  </a:extLst>
                </a:gridCol>
                <a:gridCol w="2048529">
                  <a:extLst>
                    <a:ext uri="{9D8B030D-6E8A-4147-A177-3AD203B41FA5}">
                      <a16:colId xmlns:a16="http://schemas.microsoft.com/office/drawing/2014/main" val="2814284796"/>
                    </a:ext>
                  </a:extLst>
                </a:gridCol>
              </a:tblGrid>
              <a:tr h="486350">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2.Symptoms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732281">
                        <a:alpha val="60000"/>
                      </a:srgbClr>
                    </a:solidFill>
                  </a:tcPr>
                </a:tc>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Disease</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732281">
                        <a:alpha val="60000"/>
                      </a:srgbClr>
                    </a:solidFill>
                  </a:tcPr>
                </a:tc>
                <a:extLst>
                  <a:ext uri="{0D108BD9-81ED-4DB2-BD59-A6C34878D82A}">
                    <a16:rowId xmlns:a16="http://schemas.microsoft.com/office/drawing/2014/main" val="135155759"/>
                  </a:ext>
                </a:extLst>
              </a:tr>
              <a:tr h="593276">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Asymptomatic</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8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025569164"/>
                  </a:ext>
                </a:extLst>
              </a:tr>
              <a:tr h="593276">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Fever</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8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30083128"/>
                  </a:ext>
                </a:extLst>
              </a:tr>
              <a:tr h="593276">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Rash</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8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645039781"/>
                  </a:ext>
                </a:extLst>
              </a:tr>
              <a:tr h="593276">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Sore throat</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8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437753576"/>
                  </a:ext>
                </a:extLst>
              </a:tr>
              <a:tr h="593276">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Tiredness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8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342254079"/>
                  </a:ext>
                </a:extLst>
              </a:tr>
              <a:tr h="593276">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Lesions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8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707659135"/>
                  </a:ext>
                </a:extLst>
              </a:tr>
              <a:tr h="729527">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White discharge </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8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312165934"/>
                  </a:ext>
                </a:extLst>
              </a:tr>
            </a:tbl>
          </a:graphicData>
        </a:graphic>
      </p:graphicFrame>
      <p:graphicFrame>
        <p:nvGraphicFramePr>
          <p:cNvPr id="12" name="Table 4" descr="3.Transm-ission&#10;">
            <a:extLst>
              <a:ext uri="{FF2B5EF4-FFF2-40B4-BE49-F238E27FC236}">
                <a16:creationId xmlns:a16="http://schemas.microsoft.com/office/drawing/2014/main" id="{717DFDA2-7FB1-498D-A115-C78A4A41460D}"/>
              </a:ext>
            </a:extLst>
          </p:cNvPr>
          <p:cNvGraphicFramePr>
            <a:graphicFrameLocks noGrp="1"/>
          </p:cNvGraphicFramePr>
          <p:nvPr>
            <p:extLst>
              <p:ext uri="{D42A27DB-BD31-4B8C-83A1-F6EECF244321}">
                <p14:modId xmlns:p14="http://schemas.microsoft.com/office/powerpoint/2010/main" val="3375432647"/>
              </p:ext>
            </p:extLst>
          </p:nvPr>
        </p:nvGraphicFramePr>
        <p:xfrm>
          <a:off x="4524375" y="1263318"/>
          <a:ext cx="3944584" cy="4775532"/>
        </p:xfrm>
        <a:graphic>
          <a:graphicData uri="http://schemas.openxmlformats.org/drawingml/2006/table">
            <a:tbl>
              <a:tblPr firstRow="1" bandRow="1"/>
              <a:tblGrid>
                <a:gridCol w="1482639">
                  <a:extLst>
                    <a:ext uri="{9D8B030D-6E8A-4147-A177-3AD203B41FA5}">
                      <a16:colId xmlns:a16="http://schemas.microsoft.com/office/drawing/2014/main" val="3940649451"/>
                    </a:ext>
                  </a:extLst>
                </a:gridCol>
                <a:gridCol w="2461945">
                  <a:extLst>
                    <a:ext uri="{9D8B030D-6E8A-4147-A177-3AD203B41FA5}">
                      <a16:colId xmlns:a16="http://schemas.microsoft.com/office/drawing/2014/main" val="2814284796"/>
                    </a:ext>
                  </a:extLst>
                </a:gridCol>
              </a:tblGrid>
              <a:tr h="728299">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3.Transm-ission</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732281">
                        <a:alpha val="60000"/>
                      </a:srgbClr>
                    </a:solidFill>
                  </a:tcPr>
                </a:tc>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Disease</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732281">
                        <a:alpha val="60000"/>
                      </a:srgbClr>
                    </a:solidFill>
                  </a:tcPr>
                </a:tc>
                <a:extLst>
                  <a:ext uri="{0D108BD9-81ED-4DB2-BD59-A6C34878D82A}">
                    <a16:rowId xmlns:a16="http://schemas.microsoft.com/office/drawing/2014/main" val="135155759"/>
                  </a:ext>
                </a:extLst>
              </a:tr>
              <a:tr h="880973">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Sexual contact</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8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025569164"/>
                  </a:ext>
                </a:extLst>
              </a:tr>
              <a:tr h="716439">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Blood</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8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30083128"/>
                  </a:ext>
                </a:extLst>
              </a:tr>
              <a:tr h="716439">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Touch</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8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645039781"/>
                  </a:ext>
                </a:extLst>
              </a:tr>
              <a:tr h="716439">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Inhalation</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8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437753576"/>
                  </a:ext>
                </a:extLst>
              </a:tr>
              <a:tr h="1016943">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Mouth to mouth</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8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342254079"/>
                  </a:ext>
                </a:extLst>
              </a:tr>
            </a:tbl>
          </a:graphicData>
        </a:graphic>
      </p:graphicFrame>
      <p:grpSp>
        <p:nvGrpSpPr>
          <p:cNvPr id="5" name="Group 4">
            <a:extLst>
              <a:ext uri="{FF2B5EF4-FFF2-40B4-BE49-F238E27FC236}">
                <a16:creationId xmlns:a16="http://schemas.microsoft.com/office/drawing/2014/main" id="{F900F987-0E3E-4CA9-8CB0-3EEE74074ED6}"/>
              </a:ext>
              <a:ext uri="{C183D7F6-B498-43B3-948B-1728B52AA6E4}">
                <adec:decorative xmlns:adec="http://schemas.microsoft.com/office/drawing/2017/decorative" val="1"/>
              </a:ext>
            </a:extLst>
          </p:cNvPr>
          <p:cNvGrpSpPr/>
          <p:nvPr/>
        </p:nvGrpSpPr>
        <p:grpSpPr>
          <a:xfrm rot="5400000">
            <a:off x="2040352" y="-418796"/>
            <a:ext cx="5212619" cy="8251729"/>
            <a:chOff x="376446" y="467682"/>
            <a:chExt cx="6207650" cy="9079126"/>
          </a:xfrm>
        </p:grpSpPr>
        <p:sp>
          <p:nvSpPr>
            <p:cNvPr id="6" name="Rectangle: Rounded Corners 5">
              <a:extLst>
                <a:ext uri="{FF2B5EF4-FFF2-40B4-BE49-F238E27FC236}">
                  <a16:creationId xmlns:a16="http://schemas.microsoft.com/office/drawing/2014/main" id="{D46174A3-81F8-4391-826A-A86BA774F2AC}"/>
                </a:ext>
                <a:ext uri="{C183D7F6-B498-43B3-948B-1728B52AA6E4}">
                  <adec:decorative xmlns:adec="http://schemas.microsoft.com/office/drawing/2017/decorative" val="1"/>
                </a:ext>
              </a:extLst>
            </p:cNvPr>
            <p:cNvSpPr/>
            <p:nvPr/>
          </p:nvSpPr>
          <p:spPr>
            <a:xfrm>
              <a:off x="376446" y="698084"/>
              <a:ext cx="6080452" cy="8848724"/>
            </a:xfrm>
            <a:prstGeom prst="roundRect">
              <a:avLst>
                <a:gd name="adj" fmla="val 2575"/>
              </a:avLst>
            </a:prstGeom>
            <a:noFill/>
            <a:ln w="76200" cap="sq" cmpd="sng" algn="ctr">
              <a:solidFill>
                <a:srgbClr val="732281"/>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7" name="Oval 6">
              <a:extLst>
                <a:ext uri="{FF2B5EF4-FFF2-40B4-BE49-F238E27FC236}">
                  <a16:creationId xmlns:a16="http://schemas.microsoft.com/office/drawing/2014/main" id="{6248829D-A1FB-4701-9A0C-0042033508FF}"/>
                </a:ext>
                <a:ext uri="{C183D7F6-B498-43B3-948B-1728B52AA6E4}">
                  <adec:decorative xmlns:adec="http://schemas.microsoft.com/office/drawing/2017/decorative" val="1"/>
                </a:ext>
              </a:extLst>
            </p:cNvPr>
            <p:cNvSpPr/>
            <p:nvPr/>
          </p:nvSpPr>
          <p:spPr>
            <a:xfrm>
              <a:off x="6020884" y="467682"/>
              <a:ext cx="563212" cy="563212"/>
            </a:xfrm>
            <a:prstGeom prst="ellipse">
              <a:avLst/>
            </a:prstGeom>
            <a:solidFill>
              <a:sysClr val="window" lastClr="FFFFFF"/>
            </a:solidFill>
            <a:ln w="38100" cap="flat" cmpd="sng" algn="ctr">
              <a:solidFill>
                <a:srgbClr val="73228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8" name="Picture 7">
              <a:extLst>
                <a:ext uri="{FF2B5EF4-FFF2-40B4-BE49-F238E27FC236}">
                  <a16:creationId xmlns:a16="http://schemas.microsoft.com/office/drawing/2014/main" id="{85A73DF4-3D96-412E-B4ED-38A8DDC6547A}"/>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rot="16200000">
              <a:off x="6069773" y="480071"/>
              <a:ext cx="465427" cy="538431"/>
            </a:xfrm>
            <a:prstGeom prst="rect">
              <a:avLst/>
            </a:prstGeom>
          </p:spPr>
        </p:pic>
      </p:grpSp>
      <p:sp>
        <p:nvSpPr>
          <p:cNvPr id="3" name="Footer Placeholder 2">
            <a:extLst>
              <a:ext uri="{FF2B5EF4-FFF2-40B4-BE49-F238E27FC236}">
                <a16:creationId xmlns:a16="http://schemas.microsoft.com/office/drawing/2014/main" id="{F765C8A2-88F6-4314-85F3-FE405CE2AC0F}"/>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67762341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8792D5B1-6BEC-47DF-9560-4EABAE422464}"/>
              </a:ext>
            </a:extLst>
          </p:cNvPr>
          <p:cNvSpPr>
            <a:spLocks noGrp="1"/>
          </p:cNvSpPr>
          <p:nvPr>
            <p:ph type="title"/>
          </p:nvPr>
        </p:nvSpPr>
        <p:spPr>
          <a:xfrm>
            <a:off x="629884" y="-901648"/>
            <a:ext cx="7886700" cy="863598"/>
          </a:xfrm>
        </p:spPr>
        <p:txBody>
          <a:bodyPr>
            <a:normAutofit/>
          </a:bodyPr>
          <a:lstStyle/>
          <a:p>
            <a:pPr algn="ctr"/>
            <a:r>
              <a:rPr lang="en-GB" sz="2500" b="1" dirty="0"/>
              <a:t>Harmful Microbes and Their Disease Worksheet 3</a:t>
            </a:r>
          </a:p>
        </p:txBody>
      </p:sp>
      <p:sp>
        <p:nvSpPr>
          <p:cNvPr id="11" name="Title 1">
            <a:extLst>
              <a:ext uri="{FF2B5EF4-FFF2-40B4-BE49-F238E27FC236}">
                <a16:creationId xmlns:a16="http://schemas.microsoft.com/office/drawing/2014/main" id="{45DA7C7C-9B0F-4F7A-A5FB-3F93380095B5}"/>
              </a:ext>
            </a:extLst>
          </p:cNvPr>
          <p:cNvSpPr txBox="1">
            <a:spLocks/>
          </p:cNvSpPr>
          <p:nvPr/>
        </p:nvSpPr>
        <p:spPr>
          <a:xfrm>
            <a:off x="629884" y="180011"/>
            <a:ext cx="7886700" cy="863598"/>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r>
              <a:rPr lang="en-GB" sz="2500" b="1"/>
              <a:t>Harmful Microbes and Their Disease Worksheet</a:t>
            </a:r>
            <a:endParaRPr lang="en-GB" sz="2500" b="1" dirty="0"/>
          </a:p>
        </p:txBody>
      </p:sp>
      <p:graphicFrame>
        <p:nvGraphicFramePr>
          <p:cNvPr id="9" name="Table 4" descr="4. Prevention&#10;">
            <a:extLst>
              <a:ext uri="{FF2B5EF4-FFF2-40B4-BE49-F238E27FC236}">
                <a16:creationId xmlns:a16="http://schemas.microsoft.com/office/drawing/2014/main" id="{514500F4-00EA-4E1D-B37A-C4CBF8107553}"/>
              </a:ext>
            </a:extLst>
          </p:cNvPr>
          <p:cNvGraphicFramePr>
            <a:graphicFrameLocks noGrp="1"/>
          </p:cNvGraphicFramePr>
          <p:nvPr>
            <p:extLst>
              <p:ext uri="{D42A27DB-BD31-4B8C-83A1-F6EECF244321}">
                <p14:modId xmlns:p14="http://schemas.microsoft.com/office/powerpoint/2010/main" val="70637427"/>
              </p:ext>
            </p:extLst>
          </p:nvPr>
        </p:nvGraphicFramePr>
        <p:xfrm>
          <a:off x="629884" y="1193389"/>
          <a:ext cx="3942116" cy="4874034"/>
        </p:xfrm>
        <a:graphic>
          <a:graphicData uri="http://schemas.openxmlformats.org/drawingml/2006/table">
            <a:tbl>
              <a:tblPr firstRow="1" bandRow="1"/>
              <a:tblGrid>
                <a:gridCol w="1638022">
                  <a:extLst>
                    <a:ext uri="{9D8B030D-6E8A-4147-A177-3AD203B41FA5}">
                      <a16:colId xmlns:a16="http://schemas.microsoft.com/office/drawing/2014/main" val="3940649451"/>
                    </a:ext>
                  </a:extLst>
                </a:gridCol>
                <a:gridCol w="2304094">
                  <a:extLst>
                    <a:ext uri="{9D8B030D-6E8A-4147-A177-3AD203B41FA5}">
                      <a16:colId xmlns:a16="http://schemas.microsoft.com/office/drawing/2014/main" val="2814284796"/>
                    </a:ext>
                  </a:extLst>
                </a:gridCol>
              </a:tblGrid>
              <a:tr h="587148">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4. Prevention</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732281">
                        <a:alpha val="60000"/>
                      </a:srgbClr>
                    </a:solidFill>
                  </a:tcPr>
                </a:tc>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Disease</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732281">
                        <a:alpha val="60000"/>
                      </a:srgbClr>
                    </a:solidFill>
                  </a:tcPr>
                </a:tc>
                <a:extLst>
                  <a:ext uri="{0D108BD9-81ED-4DB2-BD59-A6C34878D82A}">
                    <a16:rowId xmlns:a16="http://schemas.microsoft.com/office/drawing/2014/main" val="135155759"/>
                  </a:ext>
                </a:extLst>
              </a:tr>
              <a:tr h="720343">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Wash hands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8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025569164"/>
                  </a:ext>
                </a:extLst>
              </a:tr>
              <a:tr h="885774">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Cover coughs and sneezes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8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30083128"/>
                  </a:ext>
                </a:extLst>
              </a:tr>
              <a:tr h="720343">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Use a condom</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8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645039781"/>
                  </a:ext>
                </a:extLst>
              </a:tr>
              <a:tr h="1240083">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Avoid unnecessary antibiotic use</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8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437753576"/>
                  </a:ext>
                </a:extLst>
              </a:tr>
              <a:tr h="720343">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Vaccination</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8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342254079"/>
                  </a:ext>
                </a:extLst>
              </a:tr>
            </a:tbl>
          </a:graphicData>
        </a:graphic>
      </p:graphicFrame>
      <p:graphicFrame>
        <p:nvGraphicFramePr>
          <p:cNvPr id="10" name="Table 4" descr="5. Treatment&#10;">
            <a:extLst>
              <a:ext uri="{FF2B5EF4-FFF2-40B4-BE49-F238E27FC236}">
                <a16:creationId xmlns:a16="http://schemas.microsoft.com/office/drawing/2014/main" id="{A5446F60-AED4-48DD-8959-3C0497334354}"/>
              </a:ext>
            </a:extLst>
          </p:cNvPr>
          <p:cNvGraphicFramePr>
            <a:graphicFrameLocks noGrp="1"/>
          </p:cNvGraphicFramePr>
          <p:nvPr>
            <p:extLst>
              <p:ext uri="{D42A27DB-BD31-4B8C-83A1-F6EECF244321}">
                <p14:modId xmlns:p14="http://schemas.microsoft.com/office/powerpoint/2010/main" val="6451653"/>
              </p:ext>
            </p:extLst>
          </p:nvPr>
        </p:nvGraphicFramePr>
        <p:xfrm>
          <a:off x="4657726" y="1193389"/>
          <a:ext cx="3790950" cy="4874034"/>
        </p:xfrm>
        <a:graphic>
          <a:graphicData uri="http://schemas.openxmlformats.org/drawingml/2006/table">
            <a:tbl>
              <a:tblPr firstRow="1" bandRow="1"/>
              <a:tblGrid>
                <a:gridCol w="1505351">
                  <a:extLst>
                    <a:ext uri="{9D8B030D-6E8A-4147-A177-3AD203B41FA5}">
                      <a16:colId xmlns:a16="http://schemas.microsoft.com/office/drawing/2014/main" val="3940649451"/>
                    </a:ext>
                  </a:extLst>
                </a:gridCol>
                <a:gridCol w="2285599">
                  <a:extLst>
                    <a:ext uri="{9D8B030D-6E8A-4147-A177-3AD203B41FA5}">
                      <a16:colId xmlns:a16="http://schemas.microsoft.com/office/drawing/2014/main" val="2814284796"/>
                    </a:ext>
                  </a:extLst>
                </a:gridCol>
              </a:tblGrid>
              <a:tr h="863198">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5. Treatment</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732281">
                        <a:alpha val="60000"/>
                      </a:srgbClr>
                    </a:solidFill>
                  </a:tcPr>
                </a:tc>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Disease</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732281">
                        <a:alpha val="60000"/>
                      </a:srgbClr>
                    </a:solidFill>
                  </a:tcPr>
                </a:tc>
                <a:extLst>
                  <a:ext uri="{0D108BD9-81ED-4DB2-BD59-A6C34878D82A}">
                    <a16:rowId xmlns:a16="http://schemas.microsoft.com/office/drawing/2014/main" val="135155759"/>
                  </a:ext>
                </a:extLst>
              </a:tr>
              <a:tr h="1002709">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Antibiotics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8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025569164"/>
                  </a:ext>
                </a:extLst>
              </a:tr>
              <a:tr h="1002709">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Bed rest</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8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30083128"/>
                  </a:ext>
                </a:extLst>
              </a:tr>
              <a:tr h="1002709">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Antifungals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8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645039781"/>
                  </a:ext>
                </a:extLst>
              </a:tr>
              <a:tr h="1002709">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Fluid intake</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8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290922397"/>
                  </a:ext>
                </a:extLst>
              </a:tr>
            </a:tbl>
          </a:graphicData>
        </a:graphic>
      </p:graphicFrame>
      <p:grpSp>
        <p:nvGrpSpPr>
          <p:cNvPr id="5" name="Group 4">
            <a:extLst>
              <a:ext uri="{FF2B5EF4-FFF2-40B4-BE49-F238E27FC236}">
                <a16:creationId xmlns:a16="http://schemas.microsoft.com/office/drawing/2014/main" id="{9A3A97B0-295F-4EC8-94DE-7D50F61DCA06}"/>
              </a:ext>
              <a:ext uri="{C183D7F6-B498-43B3-948B-1728B52AA6E4}">
                <adec:decorative xmlns:adec="http://schemas.microsoft.com/office/drawing/2017/decorative" val="1"/>
              </a:ext>
            </a:extLst>
          </p:cNvPr>
          <p:cNvGrpSpPr/>
          <p:nvPr/>
        </p:nvGrpSpPr>
        <p:grpSpPr>
          <a:xfrm rot="5400000">
            <a:off x="2040352" y="-418796"/>
            <a:ext cx="5212619" cy="8251729"/>
            <a:chOff x="376446" y="467682"/>
            <a:chExt cx="6207650" cy="9079126"/>
          </a:xfrm>
        </p:grpSpPr>
        <p:sp>
          <p:nvSpPr>
            <p:cNvPr id="6" name="Rectangle: Rounded Corners 5">
              <a:extLst>
                <a:ext uri="{FF2B5EF4-FFF2-40B4-BE49-F238E27FC236}">
                  <a16:creationId xmlns:a16="http://schemas.microsoft.com/office/drawing/2014/main" id="{1E516A93-A0CA-4427-93E8-AB80E3AB63A5}"/>
                </a:ext>
                <a:ext uri="{C183D7F6-B498-43B3-948B-1728B52AA6E4}">
                  <adec:decorative xmlns:adec="http://schemas.microsoft.com/office/drawing/2017/decorative" val="1"/>
                </a:ext>
              </a:extLst>
            </p:cNvPr>
            <p:cNvSpPr/>
            <p:nvPr/>
          </p:nvSpPr>
          <p:spPr>
            <a:xfrm>
              <a:off x="376446" y="698084"/>
              <a:ext cx="6080452" cy="8848724"/>
            </a:xfrm>
            <a:prstGeom prst="roundRect">
              <a:avLst>
                <a:gd name="adj" fmla="val 2575"/>
              </a:avLst>
            </a:prstGeom>
            <a:noFill/>
            <a:ln w="76200" cap="sq" cmpd="sng" algn="ctr">
              <a:solidFill>
                <a:srgbClr val="732281"/>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7" name="Oval 6">
              <a:extLst>
                <a:ext uri="{FF2B5EF4-FFF2-40B4-BE49-F238E27FC236}">
                  <a16:creationId xmlns:a16="http://schemas.microsoft.com/office/drawing/2014/main" id="{0E7B0A0F-8AAB-43B0-88D2-82CB6295EE20}"/>
                </a:ext>
                <a:ext uri="{C183D7F6-B498-43B3-948B-1728B52AA6E4}">
                  <adec:decorative xmlns:adec="http://schemas.microsoft.com/office/drawing/2017/decorative" val="1"/>
                </a:ext>
              </a:extLst>
            </p:cNvPr>
            <p:cNvSpPr/>
            <p:nvPr/>
          </p:nvSpPr>
          <p:spPr>
            <a:xfrm>
              <a:off x="6020884" y="467682"/>
              <a:ext cx="563212" cy="563212"/>
            </a:xfrm>
            <a:prstGeom prst="ellipse">
              <a:avLst/>
            </a:prstGeom>
            <a:solidFill>
              <a:sysClr val="window" lastClr="FFFFFF"/>
            </a:solidFill>
            <a:ln w="38100" cap="flat" cmpd="sng" algn="ctr">
              <a:solidFill>
                <a:srgbClr val="73228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8" name="Picture 7">
              <a:extLst>
                <a:ext uri="{FF2B5EF4-FFF2-40B4-BE49-F238E27FC236}">
                  <a16:creationId xmlns:a16="http://schemas.microsoft.com/office/drawing/2014/main" id="{537BBF0E-43E8-4C37-A0A1-4AE62A8E3D0C}"/>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rot="16200000">
              <a:off x="6069773" y="480071"/>
              <a:ext cx="465427" cy="538431"/>
            </a:xfrm>
            <a:prstGeom prst="rect">
              <a:avLst/>
            </a:prstGeom>
          </p:spPr>
        </p:pic>
      </p:grpSp>
      <p:sp>
        <p:nvSpPr>
          <p:cNvPr id="3" name="Footer Placeholder 2">
            <a:extLst>
              <a:ext uri="{FF2B5EF4-FFF2-40B4-BE49-F238E27FC236}">
                <a16:creationId xmlns:a16="http://schemas.microsoft.com/office/drawing/2014/main" id="{34430A48-BC97-48F7-9AE0-E1C90819E9FE}"/>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424324179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666E75E3-0A07-428E-A826-1DE2F76B8D93}"/>
              </a:ext>
            </a:extLst>
          </p:cNvPr>
          <p:cNvSpPr>
            <a:spLocks noGrp="1"/>
          </p:cNvSpPr>
          <p:nvPr>
            <p:ph type="title"/>
          </p:nvPr>
        </p:nvSpPr>
        <p:spPr>
          <a:xfrm>
            <a:off x="629884" y="-912806"/>
            <a:ext cx="7886700" cy="863598"/>
          </a:xfrm>
        </p:spPr>
        <p:txBody>
          <a:bodyPr>
            <a:normAutofit/>
          </a:bodyPr>
          <a:lstStyle/>
          <a:p>
            <a:pPr algn="ctr"/>
            <a:r>
              <a:rPr lang="en-GB" sz="2500" b="1" dirty="0"/>
              <a:t>Harmful Microbes and Their Disease Worksheet 1 - Answers</a:t>
            </a:r>
          </a:p>
        </p:txBody>
      </p:sp>
      <p:sp>
        <p:nvSpPr>
          <p:cNvPr id="14" name="Title 1">
            <a:extLst>
              <a:ext uri="{FF2B5EF4-FFF2-40B4-BE49-F238E27FC236}">
                <a16:creationId xmlns:a16="http://schemas.microsoft.com/office/drawing/2014/main" id="{C760DA52-2A09-4C90-AEAE-D8D88DC21581}"/>
              </a:ext>
            </a:extLst>
          </p:cNvPr>
          <p:cNvSpPr txBox="1">
            <a:spLocks/>
          </p:cNvSpPr>
          <p:nvPr/>
        </p:nvSpPr>
        <p:spPr>
          <a:xfrm>
            <a:off x="629884" y="180011"/>
            <a:ext cx="7886700" cy="863598"/>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r>
              <a:rPr lang="en-GB" sz="2500" b="1"/>
              <a:t>Harmful Microbes and Their Disease Worksheet - Answers</a:t>
            </a:r>
            <a:endParaRPr lang="en-GB" sz="2500" b="1" dirty="0"/>
          </a:p>
        </p:txBody>
      </p:sp>
      <p:graphicFrame>
        <p:nvGraphicFramePr>
          <p:cNvPr id="9" name="Table 4" descr="1.Infectious Microbe&#10;">
            <a:extLst>
              <a:ext uri="{FF2B5EF4-FFF2-40B4-BE49-F238E27FC236}">
                <a16:creationId xmlns:a16="http://schemas.microsoft.com/office/drawing/2014/main" id="{509B5F8C-C317-4ABB-86BB-09C7C928D2C8}"/>
              </a:ext>
            </a:extLst>
          </p:cNvPr>
          <p:cNvGraphicFramePr>
            <a:graphicFrameLocks noGrp="1"/>
          </p:cNvGraphicFramePr>
          <p:nvPr>
            <p:extLst>
              <p:ext uri="{D42A27DB-BD31-4B8C-83A1-F6EECF244321}">
                <p14:modId xmlns:p14="http://schemas.microsoft.com/office/powerpoint/2010/main" val="3555679153"/>
              </p:ext>
            </p:extLst>
          </p:nvPr>
        </p:nvGraphicFramePr>
        <p:xfrm>
          <a:off x="750363" y="1348996"/>
          <a:ext cx="4231211" cy="4408245"/>
        </p:xfrm>
        <a:graphic>
          <a:graphicData uri="http://schemas.openxmlformats.org/drawingml/2006/table">
            <a:tbl>
              <a:tblPr firstRow="1" bandRow="1"/>
              <a:tblGrid>
                <a:gridCol w="1867210">
                  <a:extLst>
                    <a:ext uri="{9D8B030D-6E8A-4147-A177-3AD203B41FA5}">
                      <a16:colId xmlns:a16="http://schemas.microsoft.com/office/drawing/2014/main" val="3940649451"/>
                    </a:ext>
                  </a:extLst>
                </a:gridCol>
                <a:gridCol w="2364001">
                  <a:extLst>
                    <a:ext uri="{9D8B030D-6E8A-4147-A177-3AD203B41FA5}">
                      <a16:colId xmlns:a16="http://schemas.microsoft.com/office/drawing/2014/main" val="2814284796"/>
                    </a:ext>
                  </a:extLst>
                </a:gridCol>
              </a:tblGrid>
              <a:tr h="1398255">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1.Infectious Microbe</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732281">
                        <a:alpha val="60000"/>
                      </a:srgbClr>
                    </a:solidFill>
                  </a:tcPr>
                </a:tc>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Disease</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732281">
                        <a:alpha val="60000"/>
                      </a:srgbClr>
                    </a:solidFill>
                  </a:tcPr>
                </a:tc>
                <a:extLst>
                  <a:ext uri="{0D108BD9-81ED-4DB2-BD59-A6C34878D82A}">
                    <a16:rowId xmlns:a16="http://schemas.microsoft.com/office/drawing/2014/main" val="135155759"/>
                  </a:ext>
                </a:extLst>
              </a:tr>
              <a:tr h="1003330">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Bacteria</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8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025569164"/>
                  </a:ext>
                </a:extLst>
              </a:tr>
              <a:tr h="1003330">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Virus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8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30083128"/>
                  </a:ext>
                </a:extLst>
              </a:tr>
              <a:tr h="1003330">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Fungi</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8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645039781"/>
                  </a:ext>
                </a:extLst>
              </a:tr>
            </a:tbl>
          </a:graphicData>
        </a:graphic>
      </p:graphicFrame>
      <p:sp>
        <p:nvSpPr>
          <p:cNvPr id="11" name="TextBox 10">
            <a:extLst>
              <a:ext uri="{FF2B5EF4-FFF2-40B4-BE49-F238E27FC236}">
                <a16:creationId xmlns:a16="http://schemas.microsoft.com/office/drawing/2014/main" id="{3C776708-02B4-4412-BB07-DCEBF789AB8C}"/>
              </a:ext>
            </a:extLst>
          </p:cNvPr>
          <p:cNvSpPr txBox="1"/>
          <p:nvPr/>
        </p:nvSpPr>
        <p:spPr>
          <a:xfrm>
            <a:off x="2575980" y="2839819"/>
            <a:ext cx="2534615" cy="646331"/>
          </a:xfrm>
          <a:prstGeom prst="rect">
            <a:avLst/>
          </a:prstGeom>
          <a:noFill/>
        </p:spPr>
        <p:txBody>
          <a:bodyPr wrap="square" rtlCol="0">
            <a:spAutoFit/>
          </a:bodyPr>
          <a:lstStyle/>
          <a:p>
            <a:r>
              <a:rPr lang="en-GB" b="1" dirty="0">
                <a:solidFill>
                  <a:schemeClr val="accent6">
                    <a:lumMod val="75000"/>
                  </a:schemeClr>
                </a:solidFill>
                <a:latin typeface="Arial" panose="020B0604020202020204" pitchFamily="34" charset="0"/>
                <a:cs typeface="Arial" panose="020B0604020202020204" pitchFamily="34" charset="0"/>
              </a:rPr>
              <a:t>Bacterial meningitis,</a:t>
            </a:r>
          </a:p>
          <a:p>
            <a:r>
              <a:rPr lang="en-GB" b="1" dirty="0">
                <a:solidFill>
                  <a:schemeClr val="accent6">
                    <a:lumMod val="75000"/>
                  </a:schemeClr>
                </a:solidFill>
                <a:latin typeface="Arial" panose="020B0604020202020204" pitchFamily="34" charset="0"/>
                <a:cs typeface="Arial" panose="020B0604020202020204" pitchFamily="34" charset="0"/>
              </a:rPr>
              <a:t>Chlamydia, MRSA</a:t>
            </a:r>
          </a:p>
        </p:txBody>
      </p:sp>
      <p:sp>
        <p:nvSpPr>
          <p:cNvPr id="12" name="TextBox 11">
            <a:extLst>
              <a:ext uri="{FF2B5EF4-FFF2-40B4-BE49-F238E27FC236}">
                <a16:creationId xmlns:a16="http://schemas.microsoft.com/office/drawing/2014/main" id="{8C9F48FF-181F-4C71-943A-0186201D2110}"/>
              </a:ext>
            </a:extLst>
          </p:cNvPr>
          <p:cNvSpPr txBox="1"/>
          <p:nvPr/>
        </p:nvSpPr>
        <p:spPr>
          <a:xfrm>
            <a:off x="2553497" y="3778994"/>
            <a:ext cx="2534615" cy="923330"/>
          </a:xfrm>
          <a:prstGeom prst="rect">
            <a:avLst/>
          </a:prstGeom>
          <a:noFill/>
        </p:spPr>
        <p:txBody>
          <a:bodyPr wrap="square" rtlCol="0">
            <a:spAutoFit/>
          </a:bodyPr>
          <a:lstStyle/>
          <a:p>
            <a:r>
              <a:rPr lang="en-GB" b="1">
                <a:solidFill>
                  <a:schemeClr val="accent6">
                    <a:lumMod val="75000"/>
                  </a:schemeClr>
                </a:solidFill>
                <a:latin typeface="Arial" panose="020B0604020202020204" pitchFamily="34" charset="0"/>
                <a:cs typeface="Arial" panose="020B0604020202020204" pitchFamily="34" charset="0"/>
              </a:rPr>
              <a:t>HIV, Chickenpox, Flu, Measles, Glandular fever</a:t>
            </a:r>
            <a:endParaRPr lang="en-GB" b="1" dirty="0">
              <a:solidFill>
                <a:schemeClr val="accent6">
                  <a:lumMod val="75000"/>
                </a:schemeClr>
              </a:solidFill>
              <a:latin typeface="Arial" panose="020B0604020202020204" pitchFamily="34" charset="0"/>
              <a:cs typeface="Arial" panose="020B0604020202020204" pitchFamily="34" charset="0"/>
            </a:endParaRPr>
          </a:p>
        </p:txBody>
      </p:sp>
      <p:sp>
        <p:nvSpPr>
          <p:cNvPr id="13" name="TextBox 12">
            <a:extLst>
              <a:ext uri="{FF2B5EF4-FFF2-40B4-BE49-F238E27FC236}">
                <a16:creationId xmlns:a16="http://schemas.microsoft.com/office/drawing/2014/main" id="{D2CA6D93-A846-44D6-B301-4D17D4799B22}"/>
              </a:ext>
            </a:extLst>
          </p:cNvPr>
          <p:cNvSpPr txBox="1"/>
          <p:nvPr/>
        </p:nvSpPr>
        <p:spPr>
          <a:xfrm>
            <a:off x="2591597" y="4995168"/>
            <a:ext cx="2534615" cy="369332"/>
          </a:xfrm>
          <a:prstGeom prst="rect">
            <a:avLst/>
          </a:prstGeom>
          <a:noFill/>
        </p:spPr>
        <p:txBody>
          <a:bodyPr wrap="square" rtlCol="0">
            <a:spAutoFit/>
          </a:bodyPr>
          <a:lstStyle/>
          <a:p>
            <a:r>
              <a:rPr lang="en-GB" b="1" dirty="0">
                <a:solidFill>
                  <a:schemeClr val="accent6">
                    <a:lumMod val="75000"/>
                  </a:schemeClr>
                </a:solidFill>
                <a:latin typeface="Arial" panose="020B0604020202020204" pitchFamily="34" charset="0"/>
                <a:cs typeface="Arial" panose="020B0604020202020204" pitchFamily="34" charset="0"/>
              </a:rPr>
              <a:t>Thrush</a:t>
            </a:r>
          </a:p>
        </p:txBody>
      </p:sp>
      <p:sp>
        <p:nvSpPr>
          <p:cNvPr id="10" name="Rectangle: Rounded Corners 9" descr="Procedure:&#10;1. Group your disease cards according to the heading in each box.&#10;2. Do you notice any similarities or differences between the diseases based on each of the headings?&#10;">
            <a:extLst>
              <a:ext uri="{FF2B5EF4-FFF2-40B4-BE49-F238E27FC236}">
                <a16:creationId xmlns:a16="http://schemas.microsoft.com/office/drawing/2014/main" id="{FFE18391-3F4C-4A33-9BE3-51A5404009A0}"/>
              </a:ext>
            </a:extLst>
          </p:cNvPr>
          <p:cNvSpPr/>
          <p:nvPr/>
        </p:nvSpPr>
        <p:spPr>
          <a:xfrm>
            <a:off x="5270850" y="1969849"/>
            <a:ext cx="3034229" cy="3166537"/>
          </a:xfrm>
          <a:prstGeom prst="roundRect">
            <a:avLst/>
          </a:prstGeom>
          <a:solidFill>
            <a:srgbClr val="732281">
              <a:alpha val="60000"/>
            </a:srgbClr>
          </a:solidFill>
          <a:ln w="12700" cap="flat" cmpd="sng" algn="ctr">
            <a:solidFill>
              <a:srgbClr val="000000"/>
            </a:solidFill>
            <a:prstDash val="solid"/>
            <a:miter lim="800000"/>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b="1"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Procedure:</a:t>
            </a:r>
          </a:p>
          <a:p>
            <a:pPr marL="0" marR="0" lvl="0" indent="0" defTabSz="914400" eaLnBrk="1" fontAlgn="auto" latinLnBrk="0" hangingPunct="1">
              <a:lnSpc>
                <a:spcPct val="100000"/>
              </a:lnSpc>
              <a:spcBef>
                <a:spcPts val="0"/>
              </a:spcBef>
              <a:spcAft>
                <a:spcPts val="0"/>
              </a:spcAft>
              <a:buClrTx/>
              <a:buSzTx/>
              <a:buFontTx/>
              <a:buNone/>
              <a:tabLst/>
              <a:defRPr/>
            </a:pPr>
            <a:endParaRPr kumimoji="0" lang="en-GB" b="1"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en-GB"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1. Group your disease cards according to the heading in each box.</a:t>
            </a:r>
          </a:p>
          <a:p>
            <a:pPr marL="0" marR="0" lvl="0" indent="0" defTabSz="914400" eaLnBrk="1" fontAlgn="auto" latinLnBrk="0" hangingPunct="1">
              <a:lnSpc>
                <a:spcPct val="100000"/>
              </a:lnSpc>
              <a:spcBef>
                <a:spcPts val="0"/>
              </a:spcBef>
              <a:spcAft>
                <a:spcPts val="0"/>
              </a:spcAft>
              <a:buClrTx/>
              <a:buSzTx/>
              <a:buFontTx/>
              <a:buNone/>
              <a:tabLst/>
              <a:defRPr/>
            </a:pPr>
            <a:r>
              <a:rPr kumimoji="0" lang="en-GB"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2. Do you notice any similarities or differences between the diseases based on each of the headings?</a:t>
            </a:r>
          </a:p>
        </p:txBody>
      </p:sp>
      <p:grpSp>
        <p:nvGrpSpPr>
          <p:cNvPr id="5" name="Group 4">
            <a:extLst>
              <a:ext uri="{FF2B5EF4-FFF2-40B4-BE49-F238E27FC236}">
                <a16:creationId xmlns:a16="http://schemas.microsoft.com/office/drawing/2014/main" id="{694EA43C-F496-495C-90C2-2E2BA58B605B}"/>
              </a:ext>
              <a:ext uri="{C183D7F6-B498-43B3-948B-1728B52AA6E4}">
                <adec:decorative xmlns:adec="http://schemas.microsoft.com/office/drawing/2017/decorative" val="1"/>
              </a:ext>
            </a:extLst>
          </p:cNvPr>
          <p:cNvGrpSpPr/>
          <p:nvPr/>
        </p:nvGrpSpPr>
        <p:grpSpPr>
          <a:xfrm rot="5400000">
            <a:off x="2040352" y="-418796"/>
            <a:ext cx="5212619" cy="8251729"/>
            <a:chOff x="376446" y="467682"/>
            <a:chExt cx="6207650" cy="9079126"/>
          </a:xfrm>
        </p:grpSpPr>
        <p:sp>
          <p:nvSpPr>
            <p:cNvPr id="6" name="Rectangle: Rounded Corners 5">
              <a:extLst>
                <a:ext uri="{FF2B5EF4-FFF2-40B4-BE49-F238E27FC236}">
                  <a16:creationId xmlns:a16="http://schemas.microsoft.com/office/drawing/2014/main" id="{1CA600EB-2704-4E31-9C98-F3F0A0B0472A}"/>
                </a:ext>
                <a:ext uri="{C183D7F6-B498-43B3-948B-1728B52AA6E4}">
                  <adec:decorative xmlns:adec="http://schemas.microsoft.com/office/drawing/2017/decorative" val="1"/>
                </a:ext>
              </a:extLst>
            </p:cNvPr>
            <p:cNvSpPr/>
            <p:nvPr/>
          </p:nvSpPr>
          <p:spPr>
            <a:xfrm>
              <a:off x="376446" y="698084"/>
              <a:ext cx="6080452" cy="8848724"/>
            </a:xfrm>
            <a:prstGeom prst="roundRect">
              <a:avLst>
                <a:gd name="adj" fmla="val 2575"/>
              </a:avLst>
            </a:prstGeom>
            <a:noFill/>
            <a:ln w="76200" cap="sq" cmpd="sng" algn="ctr">
              <a:solidFill>
                <a:srgbClr val="732281"/>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7" name="Oval 6">
              <a:extLst>
                <a:ext uri="{FF2B5EF4-FFF2-40B4-BE49-F238E27FC236}">
                  <a16:creationId xmlns:a16="http://schemas.microsoft.com/office/drawing/2014/main" id="{96F7F7B3-A3D5-4464-BB07-CA56ECE95520}"/>
                </a:ext>
                <a:ext uri="{C183D7F6-B498-43B3-948B-1728B52AA6E4}">
                  <adec:decorative xmlns:adec="http://schemas.microsoft.com/office/drawing/2017/decorative" val="1"/>
                </a:ext>
              </a:extLst>
            </p:cNvPr>
            <p:cNvSpPr/>
            <p:nvPr/>
          </p:nvSpPr>
          <p:spPr>
            <a:xfrm>
              <a:off x="6020884" y="467682"/>
              <a:ext cx="563212" cy="563212"/>
            </a:xfrm>
            <a:prstGeom prst="ellipse">
              <a:avLst/>
            </a:prstGeom>
            <a:solidFill>
              <a:sysClr val="window" lastClr="FFFFFF"/>
            </a:solidFill>
            <a:ln w="38100" cap="flat" cmpd="sng" algn="ctr">
              <a:solidFill>
                <a:srgbClr val="73228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8" name="Picture 7">
              <a:extLst>
                <a:ext uri="{FF2B5EF4-FFF2-40B4-BE49-F238E27FC236}">
                  <a16:creationId xmlns:a16="http://schemas.microsoft.com/office/drawing/2014/main" id="{E7F1A950-43DC-4DA0-9406-3C15FEE2EF3F}"/>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rot="16200000">
              <a:off x="6069773" y="480071"/>
              <a:ext cx="465427" cy="538431"/>
            </a:xfrm>
            <a:prstGeom prst="rect">
              <a:avLst/>
            </a:prstGeom>
          </p:spPr>
        </p:pic>
      </p:grpSp>
      <p:sp>
        <p:nvSpPr>
          <p:cNvPr id="3" name="Footer Placeholder 2">
            <a:extLst>
              <a:ext uri="{FF2B5EF4-FFF2-40B4-BE49-F238E27FC236}">
                <a16:creationId xmlns:a16="http://schemas.microsoft.com/office/drawing/2014/main" id="{6253F1B4-70BF-4F2E-BB6C-956DBCF062B0}"/>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3599260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2" grpId="0"/>
      <p:bldP spid="13"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0D0EA70C-325F-496C-930B-BD0F02285A23}"/>
              </a:ext>
            </a:extLst>
          </p:cNvPr>
          <p:cNvSpPr>
            <a:spLocks noGrp="1"/>
          </p:cNvSpPr>
          <p:nvPr>
            <p:ph type="title"/>
          </p:nvPr>
        </p:nvSpPr>
        <p:spPr>
          <a:xfrm>
            <a:off x="629884" y="-968561"/>
            <a:ext cx="7886700" cy="863598"/>
          </a:xfrm>
        </p:spPr>
        <p:txBody>
          <a:bodyPr>
            <a:normAutofit/>
          </a:bodyPr>
          <a:lstStyle/>
          <a:p>
            <a:pPr algn="ctr"/>
            <a:r>
              <a:rPr lang="en-GB" sz="2500" b="1" dirty="0"/>
              <a:t>Harmful Microbes and Their Disease Worksheet 2 - Answers</a:t>
            </a:r>
          </a:p>
        </p:txBody>
      </p:sp>
      <p:sp>
        <p:nvSpPr>
          <p:cNvPr id="23" name="Title 1">
            <a:extLst>
              <a:ext uri="{FF2B5EF4-FFF2-40B4-BE49-F238E27FC236}">
                <a16:creationId xmlns:a16="http://schemas.microsoft.com/office/drawing/2014/main" id="{35A52BBA-D2FF-414C-8198-EF0E04D0BB61}"/>
              </a:ext>
            </a:extLst>
          </p:cNvPr>
          <p:cNvSpPr txBox="1">
            <a:spLocks/>
          </p:cNvSpPr>
          <p:nvPr/>
        </p:nvSpPr>
        <p:spPr>
          <a:xfrm>
            <a:off x="629884" y="180011"/>
            <a:ext cx="7886700" cy="863598"/>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r>
              <a:rPr lang="en-GB" sz="2500" b="1"/>
              <a:t>Harmful Microbes and Their Disease Worksheet - Answers</a:t>
            </a:r>
            <a:endParaRPr lang="en-GB" sz="2500" b="1" dirty="0"/>
          </a:p>
        </p:txBody>
      </p:sp>
      <p:graphicFrame>
        <p:nvGraphicFramePr>
          <p:cNvPr id="10" name="Table 4" descr="2.Symptoms&#10;">
            <a:extLst>
              <a:ext uri="{FF2B5EF4-FFF2-40B4-BE49-F238E27FC236}">
                <a16:creationId xmlns:a16="http://schemas.microsoft.com/office/drawing/2014/main" id="{E8FF4D4E-AA45-4CC4-8923-7776E3A48281}"/>
              </a:ext>
            </a:extLst>
          </p:cNvPr>
          <p:cNvGraphicFramePr>
            <a:graphicFrameLocks noGrp="1"/>
          </p:cNvGraphicFramePr>
          <p:nvPr>
            <p:extLst>
              <p:ext uri="{D42A27DB-BD31-4B8C-83A1-F6EECF244321}">
                <p14:modId xmlns:p14="http://schemas.microsoft.com/office/powerpoint/2010/main" val="2786197323"/>
              </p:ext>
            </p:extLst>
          </p:nvPr>
        </p:nvGraphicFramePr>
        <p:xfrm>
          <a:off x="676222" y="1263318"/>
          <a:ext cx="3800528" cy="4775533"/>
        </p:xfrm>
        <a:graphic>
          <a:graphicData uri="http://schemas.openxmlformats.org/drawingml/2006/table">
            <a:tbl>
              <a:tblPr firstRow="1" bandRow="1"/>
              <a:tblGrid>
                <a:gridCol w="1751999">
                  <a:extLst>
                    <a:ext uri="{9D8B030D-6E8A-4147-A177-3AD203B41FA5}">
                      <a16:colId xmlns:a16="http://schemas.microsoft.com/office/drawing/2014/main" val="3940649451"/>
                    </a:ext>
                  </a:extLst>
                </a:gridCol>
                <a:gridCol w="2048529">
                  <a:extLst>
                    <a:ext uri="{9D8B030D-6E8A-4147-A177-3AD203B41FA5}">
                      <a16:colId xmlns:a16="http://schemas.microsoft.com/office/drawing/2014/main" val="2814284796"/>
                    </a:ext>
                  </a:extLst>
                </a:gridCol>
              </a:tblGrid>
              <a:tr h="486350">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2.Symptoms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732281">
                        <a:alpha val="60000"/>
                      </a:srgbClr>
                    </a:solidFill>
                  </a:tcPr>
                </a:tc>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Disease</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732281">
                        <a:alpha val="60000"/>
                      </a:srgbClr>
                    </a:solidFill>
                  </a:tcPr>
                </a:tc>
                <a:extLst>
                  <a:ext uri="{0D108BD9-81ED-4DB2-BD59-A6C34878D82A}">
                    <a16:rowId xmlns:a16="http://schemas.microsoft.com/office/drawing/2014/main" val="135155759"/>
                  </a:ext>
                </a:extLst>
              </a:tr>
              <a:tr h="593276">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Asymptomatic</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8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025569164"/>
                  </a:ext>
                </a:extLst>
              </a:tr>
              <a:tr h="593276">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Fever</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8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30083128"/>
                  </a:ext>
                </a:extLst>
              </a:tr>
              <a:tr h="593276">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Rash</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8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645039781"/>
                  </a:ext>
                </a:extLst>
              </a:tr>
              <a:tr h="593276">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Sore throat</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8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437753576"/>
                  </a:ext>
                </a:extLst>
              </a:tr>
              <a:tr h="593276">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Tiredness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8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342254079"/>
                  </a:ext>
                </a:extLst>
              </a:tr>
              <a:tr h="593276">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Lesions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8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707659135"/>
                  </a:ext>
                </a:extLst>
              </a:tr>
              <a:tr h="729527">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White discharge </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8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312165934"/>
                  </a:ext>
                </a:extLst>
              </a:tr>
            </a:tbl>
          </a:graphicData>
        </a:graphic>
      </p:graphicFrame>
      <p:sp>
        <p:nvSpPr>
          <p:cNvPr id="11" name="TextBox 10">
            <a:extLst>
              <a:ext uri="{FF2B5EF4-FFF2-40B4-BE49-F238E27FC236}">
                <a16:creationId xmlns:a16="http://schemas.microsoft.com/office/drawing/2014/main" id="{54017E2A-E409-4288-AFD4-DF2D24E1E20B}"/>
              </a:ext>
            </a:extLst>
          </p:cNvPr>
          <p:cNvSpPr txBox="1"/>
          <p:nvPr/>
        </p:nvSpPr>
        <p:spPr>
          <a:xfrm>
            <a:off x="2373881" y="1844519"/>
            <a:ext cx="2534615" cy="369332"/>
          </a:xfrm>
          <a:prstGeom prst="rect">
            <a:avLst/>
          </a:prstGeom>
          <a:noFill/>
        </p:spPr>
        <p:txBody>
          <a:bodyPr wrap="square" rtlCol="0">
            <a:spAutoFit/>
          </a:bodyPr>
          <a:lstStyle/>
          <a:p>
            <a:r>
              <a:rPr lang="en-GB" b="1" dirty="0">
                <a:solidFill>
                  <a:schemeClr val="accent6">
                    <a:lumMod val="75000"/>
                  </a:schemeClr>
                </a:solidFill>
                <a:latin typeface="Arial" panose="020B0604020202020204" pitchFamily="34" charset="0"/>
                <a:cs typeface="Arial" panose="020B0604020202020204" pitchFamily="34" charset="0"/>
              </a:rPr>
              <a:t>Chlamydia, MRSA</a:t>
            </a:r>
          </a:p>
        </p:txBody>
      </p:sp>
      <p:sp>
        <p:nvSpPr>
          <p:cNvPr id="12" name="TextBox 11">
            <a:extLst>
              <a:ext uri="{FF2B5EF4-FFF2-40B4-BE49-F238E27FC236}">
                <a16:creationId xmlns:a16="http://schemas.microsoft.com/office/drawing/2014/main" id="{02BFEBC2-72E0-44B2-8990-DC0A48C5EB73}"/>
              </a:ext>
            </a:extLst>
          </p:cNvPr>
          <p:cNvSpPr txBox="1"/>
          <p:nvPr/>
        </p:nvSpPr>
        <p:spPr>
          <a:xfrm>
            <a:off x="2393302" y="2266086"/>
            <a:ext cx="2238873" cy="738664"/>
          </a:xfrm>
          <a:prstGeom prst="rect">
            <a:avLst/>
          </a:prstGeom>
          <a:noFill/>
        </p:spPr>
        <p:txBody>
          <a:bodyPr wrap="square" rtlCol="0">
            <a:spAutoFit/>
          </a:bodyPr>
          <a:lstStyle/>
          <a:p>
            <a:r>
              <a:rPr lang="en-GB" sz="1400" b="1" dirty="0">
                <a:solidFill>
                  <a:schemeClr val="accent6">
                    <a:lumMod val="75000"/>
                  </a:schemeClr>
                </a:solidFill>
                <a:latin typeface="Arial" panose="020B0604020202020204" pitchFamily="34" charset="0"/>
                <a:cs typeface="Arial" panose="020B0604020202020204" pitchFamily="34" charset="0"/>
              </a:rPr>
              <a:t>Flu, Measles, Chickenpox, Bacterial meningitis</a:t>
            </a:r>
          </a:p>
        </p:txBody>
      </p:sp>
      <p:sp>
        <p:nvSpPr>
          <p:cNvPr id="13" name="TextBox 12">
            <a:extLst>
              <a:ext uri="{FF2B5EF4-FFF2-40B4-BE49-F238E27FC236}">
                <a16:creationId xmlns:a16="http://schemas.microsoft.com/office/drawing/2014/main" id="{9BDF9731-C844-4028-9FDB-5D4C6FE3872A}"/>
              </a:ext>
            </a:extLst>
          </p:cNvPr>
          <p:cNvSpPr txBox="1"/>
          <p:nvPr/>
        </p:nvSpPr>
        <p:spPr>
          <a:xfrm>
            <a:off x="2345306" y="2913006"/>
            <a:ext cx="2238874" cy="584775"/>
          </a:xfrm>
          <a:prstGeom prst="rect">
            <a:avLst/>
          </a:prstGeom>
          <a:noFill/>
        </p:spPr>
        <p:txBody>
          <a:bodyPr wrap="square" rtlCol="0">
            <a:spAutoFit/>
          </a:bodyPr>
          <a:lstStyle/>
          <a:p>
            <a:r>
              <a:rPr lang="en-GB" sz="1600" b="1">
                <a:solidFill>
                  <a:schemeClr val="accent6">
                    <a:lumMod val="75000"/>
                  </a:schemeClr>
                </a:solidFill>
                <a:latin typeface="Arial" panose="020B0604020202020204" pitchFamily="34" charset="0"/>
                <a:cs typeface="Arial" panose="020B0604020202020204" pitchFamily="34" charset="0"/>
              </a:rPr>
              <a:t>Bacterial meningitis,</a:t>
            </a:r>
          </a:p>
          <a:p>
            <a:r>
              <a:rPr lang="en-GB" sz="1600" b="1">
                <a:solidFill>
                  <a:schemeClr val="accent6">
                    <a:lumMod val="75000"/>
                  </a:schemeClr>
                </a:solidFill>
                <a:latin typeface="Arial" panose="020B0604020202020204" pitchFamily="34" charset="0"/>
                <a:cs typeface="Arial" panose="020B0604020202020204" pitchFamily="34" charset="0"/>
              </a:rPr>
              <a:t>Chickenpox, Measles</a:t>
            </a:r>
            <a:endParaRPr lang="en-GB" sz="1600" b="1" dirty="0">
              <a:solidFill>
                <a:schemeClr val="accent6">
                  <a:lumMod val="75000"/>
                </a:schemeClr>
              </a:solidFill>
              <a:latin typeface="Arial" panose="020B0604020202020204" pitchFamily="34" charset="0"/>
              <a:cs typeface="Arial" panose="020B0604020202020204" pitchFamily="34" charset="0"/>
            </a:endParaRPr>
          </a:p>
        </p:txBody>
      </p:sp>
      <p:sp>
        <p:nvSpPr>
          <p:cNvPr id="14" name="TextBox 13">
            <a:extLst>
              <a:ext uri="{FF2B5EF4-FFF2-40B4-BE49-F238E27FC236}">
                <a16:creationId xmlns:a16="http://schemas.microsoft.com/office/drawing/2014/main" id="{3A0C8121-AF22-43F9-9DFD-4143F784DC9B}"/>
              </a:ext>
            </a:extLst>
          </p:cNvPr>
          <p:cNvSpPr txBox="1"/>
          <p:nvPr/>
        </p:nvSpPr>
        <p:spPr>
          <a:xfrm>
            <a:off x="2373881" y="3479257"/>
            <a:ext cx="2238873" cy="646331"/>
          </a:xfrm>
          <a:prstGeom prst="rect">
            <a:avLst/>
          </a:prstGeom>
          <a:noFill/>
        </p:spPr>
        <p:txBody>
          <a:bodyPr wrap="square" rtlCol="0">
            <a:spAutoFit/>
          </a:bodyPr>
          <a:lstStyle/>
          <a:p>
            <a:r>
              <a:rPr lang="en-GB" b="1" dirty="0">
                <a:solidFill>
                  <a:schemeClr val="accent6">
                    <a:lumMod val="75000"/>
                  </a:schemeClr>
                </a:solidFill>
                <a:latin typeface="Arial" panose="020B0604020202020204" pitchFamily="34" charset="0"/>
                <a:cs typeface="Arial" panose="020B0604020202020204" pitchFamily="34" charset="0"/>
              </a:rPr>
              <a:t>Flu, Glandular fever</a:t>
            </a:r>
          </a:p>
        </p:txBody>
      </p:sp>
      <p:sp>
        <p:nvSpPr>
          <p:cNvPr id="15" name="TextBox 14">
            <a:extLst>
              <a:ext uri="{FF2B5EF4-FFF2-40B4-BE49-F238E27FC236}">
                <a16:creationId xmlns:a16="http://schemas.microsoft.com/office/drawing/2014/main" id="{1B4B7A16-CA76-46A0-B635-8627EAF8EC26}"/>
              </a:ext>
            </a:extLst>
          </p:cNvPr>
          <p:cNvSpPr txBox="1"/>
          <p:nvPr/>
        </p:nvSpPr>
        <p:spPr>
          <a:xfrm>
            <a:off x="2393302" y="4180960"/>
            <a:ext cx="2534615" cy="369332"/>
          </a:xfrm>
          <a:prstGeom prst="rect">
            <a:avLst/>
          </a:prstGeom>
          <a:noFill/>
        </p:spPr>
        <p:txBody>
          <a:bodyPr wrap="square" rtlCol="0">
            <a:spAutoFit/>
          </a:bodyPr>
          <a:lstStyle/>
          <a:p>
            <a:r>
              <a:rPr lang="en-GB" b="1" dirty="0">
                <a:solidFill>
                  <a:schemeClr val="accent6">
                    <a:lumMod val="75000"/>
                  </a:schemeClr>
                </a:solidFill>
                <a:latin typeface="Arial" panose="020B0604020202020204" pitchFamily="34" charset="0"/>
                <a:cs typeface="Arial" panose="020B0604020202020204" pitchFamily="34" charset="0"/>
              </a:rPr>
              <a:t>Glandular fever</a:t>
            </a:r>
          </a:p>
        </p:txBody>
      </p:sp>
      <p:sp>
        <p:nvSpPr>
          <p:cNvPr id="16" name="TextBox 15">
            <a:extLst>
              <a:ext uri="{FF2B5EF4-FFF2-40B4-BE49-F238E27FC236}">
                <a16:creationId xmlns:a16="http://schemas.microsoft.com/office/drawing/2014/main" id="{7269E6F5-30ED-4833-A097-2FF4B424C491}"/>
              </a:ext>
            </a:extLst>
          </p:cNvPr>
          <p:cNvSpPr txBox="1"/>
          <p:nvPr/>
        </p:nvSpPr>
        <p:spPr>
          <a:xfrm>
            <a:off x="2434040" y="4798153"/>
            <a:ext cx="1778963" cy="369332"/>
          </a:xfrm>
          <a:prstGeom prst="rect">
            <a:avLst/>
          </a:prstGeom>
          <a:noFill/>
        </p:spPr>
        <p:txBody>
          <a:bodyPr wrap="square" rtlCol="0">
            <a:spAutoFit/>
          </a:bodyPr>
          <a:lstStyle/>
          <a:p>
            <a:r>
              <a:rPr lang="en-GB" b="1" dirty="0">
                <a:solidFill>
                  <a:schemeClr val="accent6">
                    <a:lumMod val="75000"/>
                  </a:schemeClr>
                </a:solidFill>
                <a:latin typeface="Arial" panose="020B0604020202020204" pitchFamily="34" charset="0"/>
                <a:cs typeface="Arial" panose="020B0604020202020204" pitchFamily="34" charset="0"/>
              </a:rPr>
              <a:t>HIV</a:t>
            </a:r>
          </a:p>
        </p:txBody>
      </p:sp>
      <p:sp>
        <p:nvSpPr>
          <p:cNvPr id="17" name="TextBox 16">
            <a:extLst>
              <a:ext uri="{FF2B5EF4-FFF2-40B4-BE49-F238E27FC236}">
                <a16:creationId xmlns:a16="http://schemas.microsoft.com/office/drawing/2014/main" id="{36C187F4-1A96-4472-AB92-BC2B352F5950}"/>
              </a:ext>
            </a:extLst>
          </p:cNvPr>
          <p:cNvSpPr txBox="1"/>
          <p:nvPr/>
        </p:nvSpPr>
        <p:spPr>
          <a:xfrm>
            <a:off x="2467770" y="5380726"/>
            <a:ext cx="1449161" cy="646331"/>
          </a:xfrm>
          <a:prstGeom prst="rect">
            <a:avLst/>
          </a:prstGeom>
          <a:noFill/>
        </p:spPr>
        <p:txBody>
          <a:bodyPr wrap="square" rtlCol="0">
            <a:spAutoFit/>
          </a:bodyPr>
          <a:lstStyle/>
          <a:p>
            <a:r>
              <a:rPr lang="en-GB" b="1" dirty="0">
                <a:solidFill>
                  <a:schemeClr val="accent6">
                    <a:lumMod val="75000"/>
                  </a:schemeClr>
                </a:solidFill>
                <a:latin typeface="Arial" panose="020B0604020202020204" pitchFamily="34" charset="0"/>
                <a:cs typeface="Arial" panose="020B0604020202020204" pitchFamily="34" charset="0"/>
              </a:rPr>
              <a:t>Chlamydia, Thrush</a:t>
            </a:r>
          </a:p>
        </p:txBody>
      </p:sp>
      <p:graphicFrame>
        <p:nvGraphicFramePr>
          <p:cNvPr id="5" name="Table 4" descr="3.Transm-ission&#10;">
            <a:extLst>
              <a:ext uri="{FF2B5EF4-FFF2-40B4-BE49-F238E27FC236}">
                <a16:creationId xmlns:a16="http://schemas.microsoft.com/office/drawing/2014/main" id="{441DE64D-983A-41FC-A9BC-CC45AE249C7B}"/>
              </a:ext>
            </a:extLst>
          </p:cNvPr>
          <p:cNvGraphicFramePr>
            <a:graphicFrameLocks noGrp="1"/>
          </p:cNvGraphicFramePr>
          <p:nvPr>
            <p:extLst>
              <p:ext uri="{D42A27DB-BD31-4B8C-83A1-F6EECF244321}">
                <p14:modId xmlns:p14="http://schemas.microsoft.com/office/powerpoint/2010/main" val="178233676"/>
              </p:ext>
            </p:extLst>
          </p:nvPr>
        </p:nvGraphicFramePr>
        <p:xfrm>
          <a:off x="4524375" y="1263318"/>
          <a:ext cx="3944584" cy="4775532"/>
        </p:xfrm>
        <a:graphic>
          <a:graphicData uri="http://schemas.openxmlformats.org/drawingml/2006/table">
            <a:tbl>
              <a:tblPr firstRow="1" bandRow="1"/>
              <a:tblGrid>
                <a:gridCol w="1482639">
                  <a:extLst>
                    <a:ext uri="{9D8B030D-6E8A-4147-A177-3AD203B41FA5}">
                      <a16:colId xmlns:a16="http://schemas.microsoft.com/office/drawing/2014/main" val="3940649451"/>
                    </a:ext>
                  </a:extLst>
                </a:gridCol>
                <a:gridCol w="2461945">
                  <a:extLst>
                    <a:ext uri="{9D8B030D-6E8A-4147-A177-3AD203B41FA5}">
                      <a16:colId xmlns:a16="http://schemas.microsoft.com/office/drawing/2014/main" val="2814284796"/>
                    </a:ext>
                  </a:extLst>
                </a:gridCol>
              </a:tblGrid>
              <a:tr h="728299">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3.Transm-ission</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732281">
                        <a:alpha val="60000"/>
                      </a:srgbClr>
                    </a:solidFill>
                  </a:tcPr>
                </a:tc>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Disease</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732281">
                        <a:alpha val="60000"/>
                      </a:srgbClr>
                    </a:solidFill>
                  </a:tcPr>
                </a:tc>
                <a:extLst>
                  <a:ext uri="{0D108BD9-81ED-4DB2-BD59-A6C34878D82A}">
                    <a16:rowId xmlns:a16="http://schemas.microsoft.com/office/drawing/2014/main" val="135155759"/>
                  </a:ext>
                </a:extLst>
              </a:tr>
              <a:tr h="880973">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Sexual contact</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8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025569164"/>
                  </a:ext>
                </a:extLst>
              </a:tr>
              <a:tr h="716439">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Blood</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8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30083128"/>
                  </a:ext>
                </a:extLst>
              </a:tr>
              <a:tr h="716439">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Touch</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8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645039781"/>
                  </a:ext>
                </a:extLst>
              </a:tr>
              <a:tr h="716439">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Inhalation</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8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437753576"/>
                  </a:ext>
                </a:extLst>
              </a:tr>
              <a:tr h="1016943">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Mouth to mouth</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8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342254079"/>
                  </a:ext>
                </a:extLst>
              </a:tr>
            </a:tbl>
          </a:graphicData>
        </a:graphic>
      </p:graphicFrame>
      <p:sp>
        <p:nvSpPr>
          <p:cNvPr id="18" name="TextBox 17">
            <a:extLst>
              <a:ext uri="{FF2B5EF4-FFF2-40B4-BE49-F238E27FC236}">
                <a16:creationId xmlns:a16="http://schemas.microsoft.com/office/drawing/2014/main" id="{0FD79CB4-DC38-4F3B-8572-0AE639FCE358}"/>
              </a:ext>
            </a:extLst>
          </p:cNvPr>
          <p:cNvSpPr txBox="1"/>
          <p:nvPr/>
        </p:nvSpPr>
        <p:spPr>
          <a:xfrm>
            <a:off x="6028506" y="2034914"/>
            <a:ext cx="2534615" cy="646331"/>
          </a:xfrm>
          <a:prstGeom prst="rect">
            <a:avLst/>
          </a:prstGeom>
          <a:noFill/>
        </p:spPr>
        <p:txBody>
          <a:bodyPr wrap="square" rtlCol="0">
            <a:spAutoFit/>
          </a:bodyPr>
          <a:lstStyle/>
          <a:p>
            <a:r>
              <a:rPr lang="en-GB" b="1" dirty="0">
                <a:solidFill>
                  <a:schemeClr val="accent6">
                    <a:lumMod val="75000"/>
                  </a:schemeClr>
                </a:solidFill>
                <a:latin typeface="Arial" panose="020B0604020202020204" pitchFamily="34" charset="0"/>
                <a:cs typeface="Arial" panose="020B0604020202020204" pitchFamily="34" charset="0"/>
              </a:rPr>
              <a:t>Chlamydia, HIV, Thrush</a:t>
            </a:r>
          </a:p>
        </p:txBody>
      </p:sp>
      <p:sp>
        <p:nvSpPr>
          <p:cNvPr id="19" name="TextBox 18">
            <a:extLst>
              <a:ext uri="{FF2B5EF4-FFF2-40B4-BE49-F238E27FC236}">
                <a16:creationId xmlns:a16="http://schemas.microsoft.com/office/drawing/2014/main" id="{51AAC0E2-3267-4D95-A8E5-3BC94AF28E29}"/>
              </a:ext>
            </a:extLst>
          </p:cNvPr>
          <p:cNvSpPr txBox="1"/>
          <p:nvPr/>
        </p:nvSpPr>
        <p:spPr>
          <a:xfrm>
            <a:off x="6002542" y="2903602"/>
            <a:ext cx="2534615" cy="646331"/>
          </a:xfrm>
          <a:prstGeom prst="rect">
            <a:avLst/>
          </a:prstGeom>
          <a:noFill/>
        </p:spPr>
        <p:txBody>
          <a:bodyPr wrap="square" rtlCol="0">
            <a:spAutoFit/>
          </a:bodyPr>
          <a:lstStyle/>
          <a:p>
            <a:r>
              <a:rPr lang="en-GB" b="1" dirty="0">
                <a:solidFill>
                  <a:schemeClr val="accent6">
                    <a:lumMod val="75000"/>
                  </a:schemeClr>
                </a:solidFill>
                <a:latin typeface="Arial" panose="020B0604020202020204" pitchFamily="34" charset="0"/>
                <a:cs typeface="Arial" panose="020B0604020202020204" pitchFamily="34" charset="0"/>
              </a:rPr>
              <a:t>HIV, Bacterial meningitis</a:t>
            </a:r>
          </a:p>
        </p:txBody>
      </p:sp>
      <p:sp>
        <p:nvSpPr>
          <p:cNvPr id="20" name="TextBox 19">
            <a:extLst>
              <a:ext uri="{FF2B5EF4-FFF2-40B4-BE49-F238E27FC236}">
                <a16:creationId xmlns:a16="http://schemas.microsoft.com/office/drawing/2014/main" id="{186D90DF-202C-4741-A4AD-B8C296C87D5B}"/>
              </a:ext>
            </a:extLst>
          </p:cNvPr>
          <p:cNvSpPr txBox="1"/>
          <p:nvPr/>
        </p:nvSpPr>
        <p:spPr>
          <a:xfrm>
            <a:off x="6002542" y="3606265"/>
            <a:ext cx="2534615" cy="646331"/>
          </a:xfrm>
          <a:prstGeom prst="rect">
            <a:avLst/>
          </a:prstGeom>
          <a:noFill/>
        </p:spPr>
        <p:txBody>
          <a:bodyPr wrap="square" rtlCol="0">
            <a:spAutoFit/>
          </a:bodyPr>
          <a:lstStyle/>
          <a:p>
            <a:r>
              <a:rPr lang="en-GB" b="1">
                <a:solidFill>
                  <a:schemeClr val="accent6">
                    <a:lumMod val="75000"/>
                  </a:schemeClr>
                </a:solidFill>
                <a:latin typeface="Arial" panose="020B0604020202020204" pitchFamily="34" charset="0"/>
                <a:cs typeface="Arial" panose="020B0604020202020204" pitchFamily="34" charset="0"/>
              </a:rPr>
              <a:t>Flu, Measles,</a:t>
            </a:r>
          </a:p>
          <a:p>
            <a:r>
              <a:rPr lang="en-GB" b="1">
                <a:solidFill>
                  <a:schemeClr val="accent6">
                    <a:lumMod val="75000"/>
                  </a:schemeClr>
                </a:solidFill>
                <a:latin typeface="Arial" panose="020B0604020202020204" pitchFamily="34" charset="0"/>
                <a:cs typeface="Arial" panose="020B0604020202020204" pitchFamily="34" charset="0"/>
              </a:rPr>
              <a:t>Chickenpox, MRSA</a:t>
            </a:r>
            <a:endParaRPr lang="en-GB" b="1" dirty="0">
              <a:solidFill>
                <a:schemeClr val="accent6">
                  <a:lumMod val="75000"/>
                </a:schemeClr>
              </a:solidFill>
              <a:latin typeface="Arial" panose="020B0604020202020204" pitchFamily="34" charset="0"/>
              <a:cs typeface="Arial" panose="020B0604020202020204" pitchFamily="34" charset="0"/>
            </a:endParaRPr>
          </a:p>
        </p:txBody>
      </p:sp>
      <p:sp>
        <p:nvSpPr>
          <p:cNvPr id="21" name="TextBox 20">
            <a:extLst>
              <a:ext uri="{FF2B5EF4-FFF2-40B4-BE49-F238E27FC236}">
                <a16:creationId xmlns:a16="http://schemas.microsoft.com/office/drawing/2014/main" id="{4F564944-3443-419B-9C4B-BC0D2DFDE540}"/>
              </a:ext>
            </a:extLst>
          </p:cNvPr>
          <p:cNvSpPr txBox="1"/>
          <p:nvPr/>
        </p:nvSpPr>
        <p:spPr>
          <a:xfrm>
            <a:off x="6002542" y="4218888"/>
            <a:ext cx="2871951" cy="830997"/>
          </a:xfrm>
          <a:prstGeom prst="rect">
            <a:avLst/>
          </a:prstGeom>
          <a:noFill/>
        </p:spPr>
        <p:txBody>
          <a:bodyPr wrap="square" rtlCol="0">
            <a:spAutoFit/>
          </a:bodyPr>
          <a:lstStyle/>
          <a:p>
            <a:r>
              <a:rPr lang="en-GB" sz="1600" b="1">
                <a:solidFill>
                  <a:schemeClr val="accent6">
                    <a:lumMod val="75000"/>
                  </a:schemeClr>
                </a:solidFill>
                <a:latin typeface="Arial" panose="020B0604020202020204" pitchFamily="34" charset="0"/>
                <a:cs typeface="Arial" panose="020B0604020202020204" pitchFamily="34" charset="0"/>
              </a:rPr>
              <a:t>Flu, Measles,</a:t>
            </a:r>
          </a:p>
          <a:p>
            <a:r>
              <a:rPr lang="en-GB" sz="1600" b="1">
                <a:solidFill>
                  <a:schemeClr val="accent6">
                    <a:lumMod val="75000"/>
                  </a:schemeClr>
                </a:solidFill>
                <a:latin typeface="Arial" panose="020B0604020202020204" pitchFamily="34" charset="0"/>
                <a:cs typeface="Arial" panose="020B0604020202020204" pitchFamily="34" charset="0"/>
              </a:rPr>
              <a:t>Chickenpox, Bacterial meningitis</a:t>
            </a:r>
            <a:endParaRPr lang="en-GB" sz="1600" b="1" dirty="0">
              <a:solidFill>
                <a:schemeClr val="accent6">
                  <a:lumMod val="75000"/>
                </a:schemeClr>
              </a:solidFill>
              <a:latin typeface="Arial" panose="020B0604020202020204" pitchFamily="34" charset="0"/>
              <a:cs typeface="Arial" panose="020B0604020202020204" pitchFamily="34" charset="0"/>
            </a:endParaRPr>
          </a:p>
        </p:txBody>
      </p:sp>
      <p:sp>
        <p:nvSpPr>
          <p:cNvPr id="22" name="TextBox 21">
            <a:extLst>
              <a:ext uri="{FF2B5EF4-FFF2-40B4-BE49-F238E27FC236}">
                <a16:creationId xmlns:a16="http://schemas.microsoft.com/office/drawing/2014/main" id="{21776A63-3B0A-4CF2-8334-8FF6B8377691}"/>
              </a:ext>
            </a:extLst>
          </p:cNvPr>
          <p:cNvSpPr txBox="1"/>
          <p:nvPr/>
        </p:nvSpPr>
        <p:spPr>
          <a:xfrm>
            <a:off x="5968443" y="5268272"/>
            <a:ext cx="2534615" cy="369332"/>
          </a:xfrm>
          <a:prstGeom prst="rect">
            <a:avLst/>
          </a:prstGeom>
          <a:noFill/>
        </p:spPr>
        <p:txBody>
          <a:bodyPr wrap="square" rtlCol="0">
            <a:spAutoFit/>
          </a:bodyPr>
          <a:lstStyle/>
          <a:p>
            <a:r>
              <a:rPr lang="en-GB" b="1" dirty="0">
                <a:solidFill>
                  <a:schemeClr val="accent6">
                    <a:lumMod val="75000"/>
                  </a:schemeClr>
                </a:solidFill>
                <a:latin typeface="Arial" panose="020B0604020202020204" pitchFamily="34" charset="0"/>
                <a:cs typeface="Arial" panose="020B0604020202020204" pitchFamily="34" charset="0"/>
              </a:rPr>
              <a:t>Flu, Glandular fever</a:t>
            </a:r>
          </a:p>
        </p:txBody>
      </p:sp>
      <p:grpSp>
        <p:nvGrpSpPr>
          <p:cNvPr id="6" name="Group 5">
            <a:extLst>
              <a:ext uri="{FF2B5EF4-FFF2-40B4-BE49-F238E27FC236}">
                <a16:creationId xmlns:a16="http://schemas.microsoft.com/office/drawing/2014/main" id="{8142F252-52C1-48C8-A024-084E48B4EC2E}"/>
              </a:ext>
              <a:ext uri="{C183D7F6-B498-43B3-948B-1728B52AA6E4}">
                <adec:decorative xmlns:adec="http://schemas.microsoft.com/office/drawing/2017/decorative" val="1"/>
              </a:ext>
            </a:extLst>
          </p:cNvPr>
          <p:cNvGrpSpPr/>
          <p:nvPr/>
        </p:nvGrpSpPr>
        <p:grpSpPr>
          <a:xfrm rot="5400000">
            <a:off x="2040352" y="-418796"/>
            <a:ext cx="5212619" cy="8251729"/>
            <a:chOff x="376446" y="467682"/>
            <a:chExt cx="6207650" cy="9079126"/>
          </a:xfrm>
        </p:grpSpPr>
        <p:sp>
          <p:nvSpPr>
            <p:cNvPr id="7" name="Rectangle: Rounded Corners 6">
              <a:extLst>
                <a:ext uri="{FF2B5EF4-FFF2-40B4-BE49-F238E27FC236}">
                  <a16:creationId xmlns:a16="http://schemas.microsoft.com/office/drawing/2014/main" id="{53A268BC-58B7-4A7E-8E7E-DC59A84D0EFF}"/>
                </a:ext>
                <a:ext uri="{C183D7F6-B498-43B3-948B-1728B52AA6E4}">
                  <adec:decorative xmlns:adec="http://schemas.microsoft.com/office/drawing/2017/decorative" val="1"/>
                </a:ext>
              </a:extLst>
            </p:cNvPr>
            <p:cNvSpPr/>
            <p:nvPr/>
          </p:nvSpPr>
          <p:spPr>
            <a:xfrm>
              <a:off x="376446" y="698084"/>
              <a:ext cx="6080452" cy="8848724"/>
            </a:xfrm>
            <a:prstGeom prst="roundRect">
              <a:avLst>
                <a:gd name="adj" fmla="val 2575"/>
              </a:avLst>
            </a:prstGeom>
            <a:noFill/>
            <a:ln w="76200" cap="sq" cmpd="sng" algn="ctr">
              <a:solidFill>
                <a:srgbClr val="732281"/>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8" name="Oval 7">
              <a:extLst>
                <a:ext uri="{FF2B5EF4-FFF2-40B4-BE49-F238E27FC236}">
                  <a16:creationId xmlns:a16="http://schemas.microsoft.com/office/drawing/2014/main" id="{A0DE9E5B-58D6-4605-BA23-451FFD824BFD}"/>
                </a:ext>
                <a:ext uri="{C183D7F6-B498-43B3-948B-1728B52AA6E4}">
                  <adec:decorative xmlns:adec="http://schemas.microsoft.com/office/drawing/2017/decorative" val="1"/>
                </a:ext>
              </a:extLst>
            </p:cNvPr>
            <p:cNvSpPr/>
            <p:nvPr/>
          </p:nvSpPr>
          <p:spPr>
            <a:xfrm>
              <a:off x="6020884" y="467682"/>
              <a:ext cx="563212" cy="563212"/>
            </a:xfrm>
            <a:prstGeom prst="ellipse">
              <a:avLst/>
            </a:prstGeom>
            <a:solidFill>
              <a:sysClr val="window" lastClr="FFFFFF"/>
            </a:solidFill>
            <a:ln w="38100" cap="flat" cmpd="sng" algn="ctr">
              <a:solidFill>
                <a:srgbClr val="73228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9" name="Picture 8">
              <a:extLst>
                <a:ext uri="{FF2B5EF4-FFF2-40B4-BE49-F238E27FC236}">
                  <a16:creationId xmlns:a16="http://schemas.microsoft.com/office/drawing/2014/main" id="{AC3ABEB6-B4D6-4491-8D80-DA5DAEC279E3}"/>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rot="16200000">
              <a:off x="6069773" y="480071"/>
              <a:ext cx="465427" cy="538431"/>
            </a:xfrm>
            <a:prstGeom prst="rect">
              <a:avLst/>
            </a:prstGeom>
          </p:spPr>
        </p:pic>
      </p:grpSp>
      <p:sp>
        <p:nvSpPr>
          <p:cNvPr id="3" name="Footer Placeholder 2">
            <a:extLst>
              <a:ext uri="{FF2B5EF4-FFF2-40B4-BE49-F238E27FC236}">
                <a16:creationId xmlns:a16="http://schemas.microsoft.com/office/drawing/2014/main" id="{F1A9D3B8-2EC4-4FCA-ACED-D9E245C083EF}"/>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30426992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6"/>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7"/>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8"/>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9"/>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20"/>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21"/>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grpId="0" nodeType="clickEffect">
                                  <p:stCondLst>
                                    <p:cond delay="0"/>
                                  </p:stCondLst>
                                  <p:childTnLst>
                                    <p:set>
                                      <p:cBhvr>
                                        <p:cTn id="50" dur="1" fill="hold">
                                          <p:stCondLst>
                                            <p:cond delay="0"/>
                                          </p:stCondLst>
                                        </p:cTn>
                                        <p:tgtEl>
                                          <p:spTgt spid="2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2" grpId="0"/>
      <p:bldP spid="13" grpId="0"/>
      <p:bldP spid="14" grpId="0"/>
      <p:bldP spid="15" grpId="0"/>
      <p:bldP spid="16" grpId="0"/>
      <p:bldP spid="17" grpId="0"/>
      <p:bldP spid="18" grpId="0"/>
      <p:bldP spid="19" grpId="0"/>
      <p:bldP spid="20" grpId="0"/>
      <p:bldP spid="21" grpId="0"/>
      <p:bldP spid="22"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7032E4C8-C526-4579-8131-F3D8EC67BBA4}"/>
              </a:ext>
            </a:extLst>
          </p:cNvPr>
          <p:cNvSpPr>
            <a:spLocks noGrp="1"/>
          </p:cNvSpPr>
          <p:nvPr>
            <p:ph type="title"/>
          </p:nvPr>
        </p:nvSpPr>
        <p:spPr>
          <a:xfrm>
            <a:off x="629884" y="-946262"/>
            <a:ext cx="7886700" cy="863598"/>
          </a:xfrm>
        </p:spPr>
        <p:txBody>
          <a:bodyPr>
            <a:normAutofit/>
          </a:bodyPr>
          <a:lstStyle/>
          <a:p>
            <a:pPr algn="ctr"/>
            <a:r>
              <a:rPr lang="en-GB" sz="2500" b="1" dirty="0"/>
              <a:t>Harmful Microbes and Their Disease Worksheet 3 - Answers</a:t>
            </a:r>
          </a:p>
        </p:txBody>
      </p:sp>
      <p:sp>
        <p:nvSpPr>
          <p:cNvPr id="20" name="Title 1">
            <a:extLst>
              <a:ext uri="{FF2B5EF4-FFF2-40B4-BE49-F238E27FC236}">
                <a16:creationId xmlns:a16="http://schemas.microsoft.com/office/drawing/2014/main" id="{CBFCE53D-26E3-420A-B0D0-0ED022B71990}"/>
              </a:ext>
            </a:extLst>
          </p:cNvPr>
          <p:cNvSpPr txBox="1">
            <a:spLocks/>
          </p:cNvSpPr>
          <p:nvPr/>
        </p:nvSpPr>
        <p:spPr>
          <a:xfrm>
            <a:off x="629884" y="180011"/>
            <a:ext cx="7886700" cy="863598"/>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r>
              <a:rPr lang="en-GB" sz="2500" b="1"/>
              <a:t>Harmful Microbes and Their Disease Worksheet - Answers</a:t>
            </a:r>
            <a:endParaRPr lang="en-GB" sz="2500" b="1" dirty="0"/>
          </a:p>
        </p:txBody>
      </p:sp>
      <p:graphicFrame>
        <p:nvGraphicFramePr>
          <p:cNvPr id="10" name="Table 4" descr="4. Prevention&#10;">
            <a:extLst>
              <a:ext uri="{FF2B5EF4-FFF2-40B4-BE49-F238E27FC236}">
                <a16:creationId xmlns:a16="http://schemas.microsoft.com/office/drawing/2014/main" id="{2622FB33-F29E-4C37-BB3E-A504ED19A8BA}"/>
              </a:ext>
            </a:extLst>
          </p:cNvPr>
          <p:cNvGraphicFramePr>
            <a:graphicFrameLocks noGrp="1"/>
          </p:cNvGraphicFramePr>
          <p:nvPr>
            <p:extLst>
              <p:ext uri="{D42A27DB-BD31-4B8C-83A1-F6EECF244321}">
                <p14:modId xmlns:p14="http://schemas.microsoft.com/office/powerpoint/2010/main" val="1893506725"/>
              </p:ext>
            </p:extLst>
          </p:nvPr>
        </p:nvGraphicFramePr>
        <p:xfrm>
          <a:off x="629884" y="1193389"/>
          <a:ext cx="3942116" cy="4874034"/>
        </p:xfrm>
        <a:graphic>
          <a:graphicData uri="http://schemas.openxmlformats.org/drawingml/2006/table">
            <a:tbl>
              <a:tblPr firstRow="1" bandRow="1"/>
              <a:tblGrid>
                <a:gridCol w="1638022">
                  <a:extLst>
                    <a:ext uri="{9D8B030D-6E8A-4147-A177-3AD203B41FA5}">
                      <a16:colId xmlns:a16="http://schemas.microsoft.com/office/drawing/2014/main" val="3940649451"/>
                    </a:ext>
                  </a:extLst>
                </a:gridCol>
                <a:gridCol w="2304094">
                  <a:extLst>
                    <a:ext uri="{9D8B030D-6E8A-4147-A177-3AD203B41FA5}">
                      <a16:colId xmlns:a16="http://schemas.microsoft.com/office/drawing/2014/main" val="2814284796"/>
                    </a:ext>
                  </a:extLst>
                </a:gridCol>
              </a:tblGrid>
              <a:tr h="587148">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4. Prevention</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732281">
                        <a:alpha val="60000"/>
                      </a:srgbClr>
                    </a:solidFill>
                  </a:tcPr>
                </a:tc>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Disease</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732281">
                        <a:alpha val="60000"/>
                      </a:srgbClr>
                    </a:solidFill>
                  </a:tcPr>
                </a:tc>
                <a:extLst>
                  <a:ext uri="{0D108BD9-81ED-4DB2-BD59-A6C34878D82A}">
                    <a16:rowId xmlns:a16="http://schemas.microsoft.com/office/drawing/2014/main" val="135155759"/>
                  </a:ext>
                </a:extLst>
              </a:tr>
              <a:tr h="720343">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Wash hands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8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025569164"/>
                  </a:ext>
                </a:extLst>
              </a:tr>
              <a:tr h="885774">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Cover coughs and sneezes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8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30083128"/>
                  </a:ext>
                </a:extLst>
              </a:tr>
              <a:tr h="720343">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Use a condom</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8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645039781"/>
                  </a:ext>
                </a:extLst>
              </a:tr>
              <a:tr h="1240083">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Avoid unnecessary antibiotic use</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8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437753576"/>
                  </a:ext>
                </a:extLst>
              </a:tr>
              <a:tr h="720343">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Vaccination</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8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342254079"/>
                  </a:ext>
                </a:extLst>
              </a:tr>
            </a:tbl>
          </a:graphicData>
        </a:graphic>
      </p:graphicFrame>
      <p:sp>
        <p:nvSpPr>
          <p:cNvPr id="11" name="TextBox 10">
            <a:extLst>
              <a:ext uri="{FF2B5EF4-FFF2-40B4-BE49-F238E27FC236}">
                <a16:creationId xmlns:a16="http://schemas.microsoft.com/office/drawing/2014/main" id="{35AA2291-0097-49FD-A1AD-3617EF9E3A00}"/>
              </a:ext>
            </a:extLst>
          </p:cNvPr>
          <p:cNvSpPr txBox="1"/>
          <p:nvPr/>
        </p:nvSpPr>
        <p:spPr>
          <a:xfrm>
            <a:off x="2274578" y="1725313"/>
            <a:ext cx="2534615" cy="830997"/>
          </a:xfrm>
          <a:prstGeom prst="rect">
            <a:avLst/>
          </a:prstGeom>
          <a:noFill/>
        </p:spPr>
        <p:txBody>
          <a:bodyPr wrap="square" rtlCol="0">
            <a:spAutoFit/>
          </a:bodyPr>
          <a:lstStyle/>
          <a:p>
            <a:r>
              <a:rPr lang="en-GB" sz="1600" b="1" dirty="0">
                <a:solidFill>
                  <a:schemeClr val="accent6">
                    <a:lumMod val="75000"/>
                  </a:schemeClr>
                </a:solidFill>
                <a:latin typeface="Arial" panose="020B0604020202020204" pitchFamily="34" charset="0"/>
                <a:cs typeface="Arial" panose="020B0604020202020204" pitchFamily="34" charset="0"/>
              </a:rPr>
              <a:t>Flu, Measles,</a:t>
            </a:r>
          </a:p>
          <a:p>
            <a:r>
              <a:rPr lang="en-GB" sz="1600" b="1" dirty="0">
                <a:solidFill>
                  <a:schemeClr val="accent6">
                    <a:lumMod val="75000"/>
                  </a:schemeClr>
                </a:solidFill>
                <a:latin typeface="Arial" panose="020B0604020202020204" pitchFamily="34" charset="0"/>
                <a:cs typeface="Arial" panose="020B0604020202020204" pitchFamily="34" charset="0"/>
              </a:rPr>
              <a:t>Chickenpox, MRSA,</a:t>
            </a:r>
          </a:p>
          <a:p>
            <a:r>
              <a:rPr lang="en-GB" sz="1600" b="1" dirty="0">
                <a:solidFill>
                  <a:schemeClr val="accent6">
                    <a:lumMod val="75000"/>
                  </a:schemeClr>
                </a:solidFill>
                <a:latin typeface="Arial" panose="020B0604020202020204" pitchFamily="34" charset="0"/>
                <a:cs typeface="Arial" panose="020B0604020202020204" pitchFamily="34" charset="0"/>
              </a:rPr>
              <a:t>Bacterial meningitis</a:t>
            </a:r>
          </a:p>
        </p:txBody>
      </p:sp>
      <p:sp>
        <p:nvSpPr>
          <p:cNvPr id="12" name="TextBox 11">
            <a:extLst>
              <a:ext uri="{FF2B5EF4-FFF2-40B4-BE49-F238E27FC236}">
                <a16:creationId xmlns:a16="http://schemas.microsoft.com/office/drawing/2014/main" id="{DCFDBF5F-EDFF-451B-A460-165B5894545D}"/>
              </a:ext>
            </a:extLst>
          </p:cNvPr>
          <p:cNvSpPr txBox="1"/>
          <p:nvPr/>
        </p:nvSpPr>
        <p:spPr>
          <a:xfrm>
            <a:off x="2265053" y="2486547"/>
            <a:ext cx="2534615" cy="923330"/>
          </a:xfrm>
          <a:prstGeom prst="rect">
            <a:avLst/>
          </a:prstGeom>
          <a:noFill/>
        </p:spPr>
        <p:txBody>
          <a:bodyPr wrap="square" rtlCol="0">
            <a:spAutoFit/>
          </a:bodyPr>
          <a:lstStyle/>
          <a:p>
            <a:r>
              <a:rPr lang="en-GB" b="1" dirty="0">
                <a:solidFill>
                  <a:schemeClr val="accent6">
                    <a:lumMod val="75000"/>
                  </a:schemeClr>
                </a:solidFill>
                <a:latin typeface="Arial" panose="020B0604020202020204" pitchFamily="34" charset="0"/>
                <a:cs typeface="Arial" panose="020B0604020202020204" pitchFamily="34" charset="0"/>
              </a:rPr>
              <a:t>Flu, Measles,</a:t>
            </a:r>
          </a:p>
          <a:p>
            <a:r>
              <a:rPr lang="en-GB" b="1" dirty="0">
                <a:solidFill>
                  <a:schemeClr val="accent6">
                    <a:lumMod val="75000"/>
                  </a:schemeClr>
                </a:solidFill>
                <a:latin typeface="Arial" panose="020B0604020202020204" pitchFamily="34" charset="0"/>
                <a:cs typeface="Arial" panose="020B0604020202020204" pitchFamily="34" charset="0"/>
              </a:rPr>
              <a:t>Chickenpox, Bacterial meningitis</a:t>
            </a:r>
          </a:p>
        </p:txBody>
      </p:sp>
      <p:sp>
        <p:nvSpPr>
          <p:cNvPr id="13" name="TextBox 12">
            <a:extLst>
              <a:ext uri="{FF2B5EF4-FFF2-40B4-BE49-F238E27FC236}">
                <a16:creationId xmlns:a16="http://schemas.microsoft.com/office/drawing/2014/main" id="{2B3E95ED-6ECF-4C3F-A715-8137BBD8828E}"/>
              </a:ext>
            </a:extLst>
          </p:cNvPr>
          <p:cNvSpPr txBox="1"/>
          <p:nvPr/>
        </p:nvSpPr>
        <p:spPr>
          <a:xfrm>
            <a:off x="2246003" y="3429000"/>
            <a:ext cx="2534615" cy="646331"/>
          </a:xfrm>
          <a:prstGeom prst="rect">
            <a:avLst/>
          </a:prstGeom>
          <a:noFill/>
        </p:spPr>
        <p:txBody>
          <a:bodyPr wrap="square" rtlCol="0">
            <a:spAutoFit/>
          </a:bodyPr>
          <a:lstStyle/>
          <a:p>
            <a:r>
              <a:rPr lang="en-GB" b="1" dirty="0">
                <a:solidFill>
                  <a:schemeClr val="accent6">
                    <a:lumMod val="75000"/>
                  </a:schemeClr>
                </a:solidFill>
                <a:latin typeface="Arial" panose="020B0604020202020204" pitchFamily="34" charset="0"/>
                <a:cs typeface="Arial" panose="020B0604020202020204" pitchFamily="34" charset="0"/>
              </a:rPr>
              <a:t>Chlamydia, HIV,</a:t>
            </a:r>
          </a:p>
          <a:p>
            <a:r>
              <a:rPr lang="en-GB" b="1" dirty="0">
                <a:solidFill>
                  <a:schemeClr val="accent6">
                    <a:lumMod val="75000"/>
                  </a:schemeClr>
                </a:solidFill>
                <a:latin typeface="Arial" panose="020B0604020202020204" pitchFamily="34" charset="0"/>
                <a:cs typeface="Arial" panose="020B0604020202020204" pitchFamily="34" charset="0"/>
              </a:rPr>
              <a:t>Thrush</a:t>
            </a:r>
          </a:p>
        </p:txBody>
      </p:sp>
      <p:sp>
        <p:nvSpPr>
          <p:cNvPr id="14" name="TextBox 13">
            <a:extLst>
              <a:ext uri="{FF2B5EF4-FFF2-40B4-BE49-F238E27FC236}">
                <a16:creationId xmlns:a16="http://schemas.microsoft.com/office/drawing/2014/main" id="{DE3CC091-AA81-410D-8B36-939A646C4FCD}"/>
              </a:ext>
            </a:extLst>
          </p:cNvPr>
          <p:cNvSpPr txBox="1"/>
          <p:nvPr/>
        </p:nvSpPr>
        <p:spPr>
          <a:xfrm>
            <a:off x="2282909" y="4479582"/>
            <a:ext cx="2534615" cy="369332"/>
          </a:xfrm>
          <a:prstGeom prst="rect">
            <a:avLst/>
          </a:prstGeom>
          <a:noFill/>
        </p:spPr>
        <p:txBody>
          <a:bodyPr wrap="square" rtlCol="0">
            <a:spAutoFit/>
          </a:bodyPr>
          <a:lstStyle/>
          <a:p>
            <a:r>
              <a:rPr lang="en-GB" b="1" dirty="0">
                <a:solidFill>
                  <a:schemeClr val="accent6">
                    <a:lumMod val="75000"/>
                  </a:schemeClr>
                </a:solidFill>
                <a:latin typeface="Arial" panose="020B0604020202020204" pitchFamily="34" charset="0"/>
                <a:cs typeface="Arial" panose="020B0604020202020204" pitchFamily="34" charset="0"/>
              </a:rPr>
              <a:t>MRSA, Thrush</a:t>
            </a:r>
          </a:p>
        </p:txBody>
      </p:sp>
      <p:sp>
        <p:nvSpPr>
          <p:cNvPr id="15" name="TextBox 14">
            <a:extLst>
              <a:ext uri="{FF2B5EF4-FFF2-40B4-BE49-F238E27FC236}">
                <a16:creationId xmlns:a16="http://schemas.microsoft.com/office/drawing/2014/main" id="{365A6D68-3F7C-4CC3-A622-8134F133B6E8}"/>
              </a:ext>
            </a:extLst>
          </p:cNvPr>
          <p:cNvSpPr txBox="1"/>
          <p:nvPr/>
        </p:nvSpPr>
        <p:spPr>
          <a:xfrm>
            <a:off x="2274015" y="5360431"/>
            <a:ext cx="2534615" cy="646331"/>
          </a:xfrm>
          <a:prstGeom prst="rect">
            <a:avLst/>
          </a:prstGeom>
          <a:noFill/>
        </p:spPr>
        <p:txBody>
          <a:bodyPr wrap="square" rtlCol="0">
            <a:spAutoFit/>
          </a:bodyPr>
          <a:lstStyle/>
          <a:p>
            <a:r>
              <a:rPr lang="en-GB" b="1">
                <a:solidFill>
                  <a:schemeClr val="accent6">
                    <a:lumMod val="75000"/>
                  </a:schemeClr>
                </a:solidFill>
                <a:latin typeface="Arial" panose="020B0604020202020204" pitchFamily="34" charset="0"/>
                <a:cs typeface="Arial" panose="020B0604020202020204" pitchFamily="34" charset="0"/>
              </a:rPr>
              <a:t>Chickenpox, Measles, Flu</a:t>
            </a:r>
            <a:endParaRPr lang="en-GB" b="1" dirty="0">
              <a:solidFill>
                <a:schemeClr val="accent6">
                  <a:lumMod val="75000"/>
                </a:schemeClr>
              </a:solidFill>
              <a:latin typeface="Arial" panose="020B0604020202020204" pitchFamily="34" charset="0"/>
              <a:cs typeface="Arial" panose="020B0604020202020204" pitchFamily="34" charset="0"/>
            </a:endParaRPr>
          </a:p>
        </p:txBody>
      </p:sp>
      <p:graphicFrame>
        <p:nvGraphicFramePr>
          <p:cNvPr id="5" name="Table 4" descr="5. Treatment&#10;">
            <a:extLst>
              <a:ext uri="{FF2B5EF4-FFF2-40B4-BE49-F238E27FC236}">
                <a16:creationId xmlns:a16="http://schemas.microsoft.com/office/drawing/2014/main" id="{EC137A38-4AB7-4110-8F50-E7B92DBEBB08}"/>
              </a:ext>
            </a:extLst>
          </p:cNvPr>
          <p:cNvGraphicFramePr>
            <a:graphicFrameLocks noGrp="1"/>
          </p:cNvGraphicFramePr>
          <p:nvPr>
            <p:extLst>
              <p:ext uri="{D42A27DB-BD31-4B8C-83A1-F6EECF244321}">
                <p14:modId xmlns:p14="http://schemas.microsoft.com/office/powerpoint/2010/main" val="4192981810"/>
              </p:ext>
            </p:extLst>
          </p:nvPr>
        </p:nvGraphicFramePr>
        <p:xfrm>
          <a:off x="4657726" y="1193389"/>
          <a:ext cx="3790950" cy="4874034"/>
        </p:xfrm>
        <a:graphic>
          <a:graphicData uri="http://schemas.openxmlformats.org/drawingml/2006/table">
            <a:tbl>
              <a:tblPr firstRow="1" bandRow="1"/>
              <a:tblGrid>
                <a:gridCol w="1505351">
                  <a:extLst>
                    <a:ext uri="{9D8B030D-6E8A-4147-A177-3AD203B41FA5}">
                      <a16:colId xmlns:a16="http://schemas.microsoft.com/office/drawing/2014/main" val="3940649451"/>
                    </a:ext>
                  </a:extLst>
                </a:gridCol>
                <a:gridCol w="2285599">
                  <a:extLst>
                    <a:ext uri="{9D8B030D-6E8A-4147-A177-3AD203B41FA5}">
                      <a16:colId xmlns:a16="http://schemas.microsoft.com/office/drawing/2014/main" val="2814284796"/>
                    </a:ext>
                  </a:extLst>
                </a:gridCol>
              </a:tblGrid>
              <a:tr h="863198">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5. Treatment</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732281">
                        <a:alpha val="60000"/>
                      </a:srgbClr>
                    </a:solidFill>
                  </a:tcPr>
                </a:tc>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Disease</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732281">
                        <a:alpha val="60000"/>
                      </a:srgbClr>
                    </a:solidFill>
                  </a:tcPr>
                </a:tc>
                <a:extLst>
                  <a:ext uri="{0D108BD9-81ED-4DB2-BD59-A6C34878D82A}">
                    <a16:rowId xmlns:a16="http://schemas.microsoft.com/office/drawing/2014/main" val="135155759"/>
                  </a:ext>
                </a:extLst>
              </a:tr>
              <a:tr h="1002709">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Antibiotics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8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025569164"/>
                  </a:ext>
                </a:extLst>
              </a:tr>
              <a:tr h="1002709">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Bed rest</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8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30083128"/>
                  </a:ext>
                </a:extLst>
              </a:tr>
              <a:tr h="1002709">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Antifungals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8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645039781"/>
                  </a:ext>
                </a:extLst>
              </a:tr>
              <a:tr h="1002709">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Fluid intake</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endParaRPr lang="en-GB" sz="18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290922397"/>
                  </a:ext>
                </a:extLst>
              </a:tr>
            </a:tbl>
          </a:graphicData>
        </a:graphic>
      </p:graphicFrame>
      <p:sp>
        <p:nvSpPr>
          <p:cNvPr id="16" name="TextBox 15">
            <a:extLst>
              <a:ext uri="{FF2B5EF4-FFF2-40B4-BE49-F238E27FC236}">
                <a16:creationId xmlns:a16="http://schemas.microsoft.com/office/drawing/2014/main" id="{4F56B7A8-0355-4B54-9B30-E100A8D08BAF}"/>
              </a:ext>
            </a:extLst>
          </p:cNvPr>
          <p:cNvSpPr txBox="1"/>
          <p:nvPr/>
        </p:nvSpPr>
        <p:spPr>
          <a:xfrm>
            <a:off x="6193474" y="2094645"/>
            <a:ext cx="2255202" cy="923330"/>
          </a:xfrm>
          <a:prstGeom prst="rect">
            <a:avLst/>
          </a:prstGeom>
          <a:noFill/>
        </p:spPr>
        <p:txBody>
          <a:bodyPr wrap="square" rtlCol="0">
            <a:spAutoFit/>
          </a:bodyPr>
          <a:lstStyle/>
          <a:p>
            <a:r>
              <a:rPr lang="en-GB" b="1">
                <a:solidFill>
                  <a:schemeClr val="accent6">
                    <a:lumMod val="75000"/>
                  </a:schemeClr>
                </a:solidFill>
                <a:latin typeface="Arial" panose="020B0604020202020204" pitchFamily="34" charset="0"/>
                <a:cs typeface="Arial" panose="020B0604020202020204" pitchFamily="34" charset="0"/>
              </a:rPr>
              <a:t>Chlamydia, Bacterial meningitis, MRSA</a:t>
            </a:r>
            <a:endParaRPr lang="en-GB" b="1" dirty="0">
              <a:solidFill>
                <a:schemeClr val="accent6">
                  <a:lumMod val="75000"/>
                </a:schemeClr>
              </a:solidFill>
              <a:latin typeface="Arial" panose="020B0604020202020204" pitchFamily="34" charset="0"/>
              <a:cs typeface="Arial" panose="020B0604020202020204" pitchFamily="34" charset="0"/>
            </a:endParaRPr>
          </a:p>
        </p:txBody>
      </p:sp>
      <p:sp>
        <p:nvSpPr>
          <p:cNvPr id="17" name="TextBox 16">
            <a:extLst>
              <a:ext uri="{FF2B5EF4-FFF2-40B4-BE49-F238E27FC236}">
                <a16:creationId xmlns:a16="http://schemas.microsoft.com/office/drawing/2014/main" id="{7A6E93CA-8D45-4188-B0E3-BEEB221579B5}"/>
              </a:ext>
            </a:extLst>
          </p:cNvPr>
          <p:cNvSpPr txBox="1"/>
          <p:nvPr/>
        </p:nvSpPr>
        <p:spPr>
          <a:xfrm>
            <a:off x="6193475" y="3110605"/>
            <a:ext cx="2534615" cy="923330"/>
          </a:xfrm>
          <a:prstGeom prst="rect">
            <a:avLst/>
          </a:prstGeom>
          <a:noFill/>
        </p:spPr>
        <p:txBody>
          <a:bodyPr wrap="square" rtlCol="0">
            <a:spAutoFit/>
          </a:bodyPr>
          <a:lstStyle/>
          <a:p>
            <a:r>
              <a:rPr lang="de-DE" b="1">
                <a:solidFill>
                  <a:schemeClr val="accent6">
                    <a:lumMod val="75000"/>
                  </a:schemeClr>
                </a:solidFill>
                <a:latin typeface="Arial" panose="020B0604020202020204" pitchFamily="34" charset="0"/>
                <a:cs typeface="Arial" panose="020B0604020202020204" pitchFamily="34" charset="0"/>
              </a:rPr>
              <a:t>Chickenpox, Glandular fever, Measles, Flu</a:t>
            </a:r>
            <a:endParaRPr lang="de-DE" b="1" dirty="0">
              <a:solidFill>
                <a:schemeClr val="accent6">
                  <a:lumMod val="75000"/>
                </a:schemeClr>
              </a:solidFill>
              <a:latin typeface="Arial" panose="020B0604020202020204" pitchFamily="34" charset="0"/>
              <a:cs typeface="Arial" panose="020B0604020202020204" pitchFamily="34" charset="0"/>
            </a:endParaRPr>
          </a:p>
        </p:txBody>
      </p:sp>
      <p:sp>
        <p:nvSpPr>
          <p:cNvPr id="18" name="TextBox 17">
            <a:extLst>
              <a:ext uri="{FF2B5EF4-FFF2-40B4-BE49-F238E27FC236}">
                <a16:creationId xmlns:a16="http://schemas.microsoft.com/office/drawing/2014/main" id="{478F0B14-CADE-4337-B0BA-74B994E88B72}"/>
              </a:ext>
            </a:extLst>
          </p:cNvPr>
          <p:cNvSpPr txBox="1"/>
          <p:nvPr/>
        </p:nvSpPr>
        <p:spPr>
          <a:xfrm>
            <a:off x="6193475" y="4294916"/>
            <a:ext cx="2534615" cy="369332"/>
          </a:xfrm>
          <a:prstGeom prst="rect">
            <a:avLst/>
          </a:prstGeom>
          <a:noFill/>
        </p:spPr>
        <p:txBody>
          <a:bodyPr wrap="square" rtlCol="0">
            <a:spAutoFit/>
          </a:bodyPr>
          <a:lstStyle/>
          <a:p>
            <a:r>
              <a:rPr lang="en-GB" b="1" dirty="0">
                <a:solidFill>
                  <a:schemeClr val="accent6">
                    <a:lumMod val="75000"/>
                  </a:schemeClr>
                </a:solidFill>
                <a:latin typeface="Arial" panose="020B0604020202020204" pitchFamily="34" charset="0"/>
                <a:cs typeface="Arial" panose="020B0604020202020204" pitchFamily="34" charset="0"/>
              </a:rPr>
              <a:t>Thrush</a:t>
            </a:r>
          </a:p>
        </p:txBody>
      </p:sp>
      <p:sp>
        <p:nvSpPr>
          <p:cNvPr id="19" name="TextBox 18">
            <a:extLst>
              <a:ext uri="{FF2B5EF4-FFF2-40B4-BE49-F238E27FC236}">
                <a16:creationId xmlns:a16="http://schemas.microsoft.com/office/drawing/2014/main" id="{173D6024-DC8A-48C6-AF07-E5A3B10C594B}"/>
              </a:ext>
            </a:extLst>
          </p:cNvPr>
          <p:cNvSpPr txBox="1"/>
          <p:nvPr/>
        </p:nvSpPr>
        <p:spPr>
          <a:xfrm>
            <a:off x="6175196" y="5082827"/>
            <a:ext cx="2534615" cy="923330"/>
          </a:xfrm>
          <a:prstGeom prst="rect">
            <a:avLst/>
          </a:prstGeom>
          <a:noFill/>
        </p:spPr>
        <p:txBody>
          <a:bodyPr wrap="square" rtlCol="0">
            <a:spAutoFit/>
          </a:bodyPr>
          <a:lstStyle/>
          <a:p>
            <a:r>
              <a:rPr lang="de-DE" b="1">
                <a:solidFill>
                  <a:schemeClr val="accent6">
                    <a:lumMod val="75000"/>
                  </a:schemeClr>
                </a:solidFill>
                <a:latin typeface="Arial" panose="020B0604020202020204" pitchFamily="34" charset="0"/>
                <a:cs typeface="Arial" panose="020B0604020202020204" pitchFamily="34" charset="0"/>
              </a:rPr>
              <a:t>Chickenpox, Glandular fever, Measles, Flu</a:t>
            </a:r>
            <a:endParaRPr lang="de-DE" b="1" dirty="0">
              <a:solidFill>
                <a:schemeClr val="accent6">
                  <a:lumMod val="75000"/>
                </a:schemeClr>
              </a:solidFill>
              <a:latin typeface="Arial" panose="020B0604020202020204" pitchFamily="34" charset="0"/>
              <a:cs typeface="Arial" panose="020B0604020202020204" pitchFamily="34" charset="0"/>
            </a:endParaRPr>
          </a:p>
        </p:txBody>
      </p:sp>
      <p:grpSp>
        <p:nvGrpSpPr>
          <p:cNvPr id="6" name="Group 5">
            <a:extLst>
              <a:ext uri="{FF2B5EF4-FFF2-40B4-BE49-F238E27FC236}">
                <a16:creationId xmlns:a16="http://schemas.microsoft.com/office/drawing/2014/main" id="{67595752-2790-442C-9CE7-6358F62791C1}"/>
              </a:ext>
              <a:ext uri="{C183D7F6-B498-43B3-948B-1728B52AA6E4}">
                <adec:decorative xmlns:adec="http://schemas.microsoft.com/office/drawing/2017/decorative" val="1"/>
              </a:ext>
            </a:extLst>
          </p:cNvPr>
          <p:cNvGrpSpPr/>
          <p:nvPr/>
        </p:nvGrpSpPr>
        <p:grpSpPr>
          <a:xfrm rot="5400000">
            <a:off x="2040352" y="-418796"/>
            <a:ext cx="5212619" cy="8251729"/>
            <a:chOff x="376446" y="467682"/>
            <a:chExt cx="6207650" cy="9079126"/>
          </a:xfrm>
        </p:grpSpPr>
        <p:sp>
          <p:nvSpPr>
            <p:cNvPr id="7" name="Rectangle: Rounded Corners 6">
              <a:extLst>
                <a:ext uri="{FF2B5EF4-FFF2-40B4-BE49-F238E27FC236}">
                  <a16:creationId xmlns:a16="http://schemas.microsoft.com/office/drawing/2014/main" id="{8A6D7C14-0DC3-4BE6-B46F-368230319EA3}"/>
                </a:ext>
                <a:ext uri="{C183D7F6-B498-43B3-948B-1728B52AA6E4}">
                  <adec:decorative xmlns:adec="http://schemas.microsoft.com/office/drawing/2017/decorative" val="1"/>
                </a:ext>
              </a:extLst>
            </p:cNvPr>
            <p:cNvSpPr/>
            <p:nvPr/>
          </p:nvSpPr>
          <p:spPr>
            <a:xfrm>
              <a:off x="376446" y="698084"/>
              <a:ext cx="6080452" cy="8848724"/>
            </a:xfrm>
            <a:prstGeom prst="roundRect">
              <a:avLst>
                <a:gd name="adj" fmla="val 2575"/>
              </a:avLst>
            </a:prstGeom>
            <a:noFill/>
            <a:ln w="76200" cap="sq" cmpd="sng" algn="ctr">
              <a:solidFill>
                <a:srgbClr val="732281"/>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8" name="Oval 7">
              <a:extLst>
                <a:ext uri="{FF2B5EF4-FFF2-40B4-BE49-F238E27FC236}">
                  <a16:creationId xmlns:a16="http://schemas.microsoft.com/office/drawing/2014/main" id="{3F73A706-1A0C-4BE5-85C8-9992F3698781}"/>
                </a:ext>
                <a:ext uri="{C183D7F6-B498-43B3-948B-1728B52AA6E4}">
                  <adec:decorative xmlns:adec="http://schemas.microsoft.com/office/drawing/2017/decorative" val="1"/>
                </a:ext>
              </a:extLst>
            </p:cNvPr>
            <p:cNvSpPr/>
            <p:nvPr/>
          </p:nvSpPr>
          <p:spPr>
            <a:xfrm>
              <a:off x="6020884" y="467682"/>
              <a:ext cx="563212" cy="563212"/>
            </a:xfrm>
            <a:prstGeom prst="ellipse">
              <a:avLst/>
            </a:prstGeom>
            <a:solidFill>
              <a:sysClr val="window" lastClr="FFFFFF"/>
            </a:solidFill>
            <a:ln w="38100" cap="flat" cmpd="sng" algn="ctr">
              <a:solidFill>
                <a:srgbClr val="73228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9" name="Picture 8">
              <a:extLst>
                <a:ext uri="{FF2B5EF4-FFF2-40B4-BE49-F238E27FC236}">
                  <a16:creationId xmlns:a16="http://schemas.microsoft.com/office/drawing/2014/main" id="{ECB5E227-163B-4D1C-9A18-1F0C7F5DE890}"/>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rot="16200000">
              <a:off x="6069773" y="480071"/>
              <a:ext cx="465427" cy="538431"/>
            </a:xfrm>
            <a:prstGeom prst="rect">
              <a:avLst/>
            </a:prstGeom>
          </p:spPr>
        </p:pic>
      </p:grpSp>
      <p:sp>
        <p:nvSpPr>
          <p:cNvPr id="3" name="Footer Placeholder 2">
            <a:extLst>
              <a:ext uri="{FF2B5EF4-FFF2-40B4-BE49-F238E27FC236}">
                <a16:creationId xmlns:a16="http://schemas.microsoft.com/office/drawing/2014/main" id="{76E539CC-8DE7-4734-BDA1-F8D2DFDF3853}"/>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888112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6"/>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7"/>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8"/>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2" grpId="0"/>
      <p:bldP spid="13" grpId="0"/>
      <p:bldP spid="14" grpId="0"/>
      <p:bldP spid="15" grpId="0"/>
      <p:bldP spid="16" grpId="0"/>
      <p:bldP spid="17" grpId="0"/>
      <p:bldP spid="18" grpId="0"/>
      <p:bldP spid="19"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1C84C1C8-EA9C-45D8-B31A-516DD1DD6DD4}"/>
              </a:ext>
            </a:extLst>
          </p:cNvPr>
          <p:cNvSpPr>
            <a:spLocks noGrp="1"/>
          </p:cNvSpPr>
          <p:nvPr>
            <p:ph type="title"/>
          </p:nvPr>
        </p:nvSpPr>
        <p:spPr>
          <a:xfrm>
            <a:off x="629884" y="-957413"/>
            <a:ext cx="7886700" cy="863598"/>
          </a:xfrm>
        </p:spPr>
        <p:txBody>
          <a:bodyPr>
            <a:normAutofit fontScale="90000"/>
          </a:bodyPr>
          <a:lstStyle/>
          <a:p>
            <a:pPr algn="ctr"/>
            <a:r>
              <a:rPr lang="en-GB" sz="3000" b="1" dirty="0"/>
              <a:t>Differentiated Harmful Microbes and Their Diseases: Measles</a:t>
            </a:r>
          </a:p>
        </p:txBody>
      </p:sp>
      <p:sp>
        <p:nvSpPr>
          <p:cNvPr id="10" name="Title 1">
            <a:extLst>
              <a:ext uri="{FF2B5EF4-FFF2-40B4-BE49-F238E27FC236}">
                <a16:creationId xmlns:a16="http://schemas.microsoft.com/office/drawing/2014/main" id="{6B55E48D-3E6D-4D3A-9CCD-8862417E4B95}"/>
              </a:ext>
            </a:extLst>
          </p:cNvPr>
          <p:cNvSpPr txBox="1">
            <a:spLocks/>
          </p:cNvSpPr>
          <p:nvPr/>
        </p:nvSpPr>
        <p:spPr>
          <a:xfrm>
            <a:off x="629884" y="180011"/>
            <a:ext cx="7886700" cy="863598"/>
          </a:xfrm>
          <a:prstGeom prst="rect">
            <a:avLst/>
          </a:prstGeom>
        </p:spPr>
        <p:txBody>
          <a:bodyPr vert="horz" lIns="91440" tIns="45720" rIns="91440" bIns="45720" rtlCol="0" anchor="ctr">
            <a:normAutofit fontScale="97500" lnSpcReduction="10000"/>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r>
              <a:rPr lang="en-GB" sz="3000" b="1"/>
              <a:t>Differentiated Harmful Microbes and Their Diseases</a:t>
            </a:r>
            <a:endParaRPr lang="en-GB" sz="3000" b="1" dirty="0"/>
          </a:p>
        </p:txBody>
      </p:sp>
      <p:sp>
        <p:nvSpPr>
          <p:cNvPr id="11" name="TextBox 10">
            <a:extLst>
              <a:ext uri="{FF2B5EF4-FFF2-40B4-BE49-F238E27FC236}">
                <a16:creationId xmlns:a16="http://schemas.microsoft.com/office/drawing/2014/main" id="{2C050953-3D47-4FC9-BB1B-53546149D955}"/>
              </a:ext>
            </a:extLst>
          </p:cNvPr>
          <p:cNvSpPr txBox="1"/>
          <p:nvPr/>
        </p:nvSpPr>
        <p:spPr>
          <a:xfrm>
            <a:off x="633137" y="1287354"/>
            <a:ext cx="7780691" cy="369332"/>
          </a:xfrm>
          <a:prstGeom prst="rect">
            <a:avLst/>
          </a:prstGeom>
          <a:solidFill>
            <a:srgbClr val="AB7AB3"/>
          </a:solidFill>
          <a:ln>
            <a:solidFill>
              <a:srgbClr val="000000"/>
            </a:solidFill>
          </a:ln>
        </p:spPr>
        <p:txBody>
          <a:bodyPr wrap="square" rtlCol="0">
            <a:spAutoFit/>
          </a:bodyPr>
          <a:lstStyle/>
          <a:p>
            <a:r>
              <a:rPr lang="en-GB" b="1" dirty="0">
                <a:solidFill>
                  <a:schemeClr val="bg2">
                    <a:lumMod val="10000"/>
                  </a:schemeClr>
                </a:solidFill>
                <a:latin typeface="Arial" panose="020B0604020202020204" pitchFamily="34" charset="0"/>
                <a:cs typeface="Arial" panose="020B0604020202020204" pitchFamily="34" charset="0"/>
              </a:rPr>
              <a:t>Measles</a:t>
            </a:r>
          </a:p>
        </p:txBody>
      </p:sp>
      <p:graphicFrame>
        <p:nvGraphicFramePr>
          <p:cNvPr id="4" name="Table 7" descr="Measles">
            <a:extLst>
              <a:ext uri="{FF2B5EF4-FFF2-40B4-BE49-F238E27FC236}">
                <a16:creationId xmlns:a16="http://schemas.microsoft.com/office/drawing/2014/main" id="{758C7D91-1E49-44B3-9DE8-DC9307BB005F}"/>
              </a:ext>
            </a:extLst>
          </p:cNvPr>
          <p:cNvGraphicFramePr>
            <a:graphicFrameLocks noGrp="1"/>
          </p:cNvGraphicFramePr>
          <p:nvPr>
            <p:extLst>
              <p:ext uri="{D42A27DB-BD31-4B8C-83A1-F6EECF244321}">
                <p14:modId xmlns:p14="http://schemas.microsoft.com/office/powerpoint/2010/main" val="2612787156"/>
              </p:ext>
            </p:extLst>
          </p:nvPr>
        </p:nvGraphicFramePr>
        <p:xfrm>
          <a:off x="615694" y="1712304"/>
          <a:ext cx="7813931" cy="4264035"/>
        </p:xfrm>
        <a:graphic>
          <a:graphicData uri="http://schemas.openxmlformats.org/drawingml/2006/table">
            <a:tbl>
              <a:tblPr firstRow="1" bandRow="1"/>
              <a:tblGrid>
                <a:gridCol w="1905632">
                  <a:extLst>
                    <a:ext uri="{9D8B030D-6E8A-4147-A177-3AD203B41FA5}">
                      <a16:colId xmlns:a16="http://schemas.microsoft.com/office/drawing/2014/main" val="2248629582"/>
                    </a:ext>
                  </a:extLst>
                </a:gridCol>
                <a:gridCol w="5908299">
                  <a:extLst>
                    <a:ext uri="{9D8B030D-6E8A-4147-A177-3AD203B41FA5}">
                      <a16:colId xmlns:a16="http://schemas.microsoft.com/office/drawing/2014/main" val="761776255"/>
                    </a:ext>
                  </a:extLst>
                </a:gridCol>
              </a:tblGrid>
              <a:tr h="601793">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Microbe</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Virus: </a:t>
                      </a:r>
                      <a:r>
                        <a:rPr lang="en-GB" sz="1800" b="0" i="1" dirty="0">
                          <a:solidFill>
                            <a:schemeClr val="bg2">
                              <a:lumMod val="10000"/>
                            </a:schemeClr>
                          </a:solidFill>
                          <a:latin typeface="Arial" panose="020B0604020202020204" pitchFamily="34" charset="0"/>
                          <a:cs typeface="Arial" panose="020B0604020202020204" pitchFamily="34" charset="0"/>
                        </a:rPr>
                        <a:t>Paramyxovirus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255214539"/>
                  </a:ext>
                </a:extLst>
              </a:tr>
              <a:tr h="900132">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Symptoms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Fever, runny nose, red and runny eyes, a cough, a red rash and a sore, swollen throat.</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122424993"/>
                  </a:ext>
                </a:extLst>
              </a:tr>
              <a:tr h="1260185">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Transmission</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Spread in coughs and sneezes.</a:t>
                      </a:r>
                    </a:p>
                    <a:p>
                      <a:r>
                        <a:rPr lang="en-GB" sz="1800" b="0" dirty="0">
                          <a:solidFill>
                            <a:schemeClr val="bg2">
                              <a:lumMod val="10000"/>
                            </a:schemeClr>
                          </a:solidFill>
                          <a:latin typeface="Arial" panose="020B0604020202020204" pitchFamily="34" charset="0"/>
                          <a:cs typeface="Arial" panose="020B0604020202020204" pitchFamily="34" charset="0"/>
                        </a:rPr>
                        <a:t>Skin contact.</a:t>
                      </a:r>
                    </a:p>
                    <a:p>
                      <a:r>
                        <a:rPr lang="en-GB" sz="1800" b="0" dirty="0">
                          <a:solidFill>
                            <a:schemeClr val="bg2">
                              <a:lumMod val="10000"/>
                            </a:schemeClr>
                          </a:solidFill>
                          <a:latin typeface="Arial" panose="020B0604020202020204" pitchFamily="34" charset="0"/>
                          <a:cs typeface="Arial" panose="020B0604020202020204" pitchFamily="34" charset="0"/>
                        </a:rPr>
                        <a:t>Touching objects that have the live virus on them.</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85789329"/>
                  </a:ext>
                </a:extLst>
              </a:tr>
              <a:tr h="900132">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Prevention</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Vaccination.</a:t>
                      </a:r>
                    </a:p>
                    <a:p>
                      <a:r>
                        <a:rPr lang="en-GB" sz="1800" b="0" dirty="0">
                          <a:solidFill>
                            <a:schemeClr val="bg2">
                              <a:lumMod val="10000"/>
                            </a:schemeClr>
                          </a:solidFill>
                          <a:latin typeface="Arial" panose="020B0604020202020204" pitchFamily="34" charset="0"/>
                          <a:cs typeface="Arial" panose="020B0604020202020204" pitchFamily="34" charset="0"/>
                        </a:rPr>
                        <a:t>Handwashing.</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868726867"/>
                  </a:ext>
                </a:extLst>
              </a:tr>
              <a:tr h="601793">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Treatment</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Bed rest and fluid intake.</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825973101"/>
                  </a:ext>
                </a:extLst>
              </a:tr>
            </a:tbl>
          </a:graphicData>
        </a:graphic>
      </p:graphicFrame>
      <p:grpSp>
        <p:nvGrpSpPr>
          <p:cNvPr id="6" name="Group 5">
            <a:extLst>
              <a:ext uri="{FF2B5EF4-FFF2-40B4-BE49-F238E27FC236}">
                <a16:creationId xmlns:a16="http://schemas.microsoft.com/office/drawing/2014/main" id="{C5B5F927-2AC6-40C1-BA84-AE217E693A2A}"/>
              </a:ext>
              <a:ext uri="{C183D7F6-B498-43B3-948B-1728B52AA6E4}">
                <adec:decorative xmlns:adec="http://schemas.microsoft.com/office/drawing/2017/decorative" val="1"/>
              </a:ext>
            </a:extLst>
          </p:cNvPr>
          <p:cNvGrpSpPr/>
          <p:nvPr/>
        </p:nvGrpSpPr>
        <p:grpSpPr>
          <a:xfrm rot="5400000">
            <a:off x="2040352" y="-418796"/>
            <a:ext cx="5212619" cy="8251729"/>
            <a:chOff x="376446" y="467682"/>
            <a:chExt cx="6207650" cy="9079126"/>
          </a:xfrm>
        </p:grpSpPr>
        <p:sp>
          <p:nvSpPr>
            <p:cNvPr id="7" name="Rectangle: Rounded Corners 6">
              <a:extLst>
                <a:ext uri="{FF2B5EF4-FFF2-40B4-BE49-F238E27FC236}">
                  <a16:creationId xmlns:a16="http://schemas.microsoft.com/office/drawing/2014/main" id="{626504FA-AC80-4EFE-9C6B-70D3850D0A2A}"/>
                </a:ext>
                <a:ext uri="{C183D7F6-B498-43B3-948B-1728B52AA6E4}">
                  <adec:decorative xmlns:adec="http://schemas.microsoft.com/office/drawing/2017/decorative" val="1"/>
                </a:ext>
              </a:extLst>
            </p:cNvPr>
            <p:cNvSpPr/>
            <p:nvPr/>
          </p:nvSpPr>
          <p:spPr>
            <a:xfrm>
              <a:off x="376446" y="698084"/>
              <a:ext cx="6080452" cy="8848724"/>
            </a:xfrm>
            <a:prstGeom prst="roundRect">
              <a:avLst>
                <a:gd name="adj" fmla="val 2575"/>
              </a:avLst>
            </a:prstGeom>
            <a:noFill/>
            <a:ln w="76200" cap="sq" cmpd="sng" algn="ctr">
              <a:solidFill>
                <a:srgbClr val="732281"/>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8" name="Oval 7">
              <a:extLst>
                <a:ext uri="{FF2B5EF4-FFF2-40B4-BE49-F238E27FC236}">
                  <a16:creationId xmlns:a16="http://schemas.microsoft.com/office/drawing/2014/main" id="{823A5B18-F5B2-4E32-A678-44A15A3281F9}"/>
                </a:ext>
                <a:ext uri="{C183D7F6-B498-43B3-948B-1728B52AA6E4}">
                  <adec:decorative xmlns:adec="http://schemas.microsoft.com/office/drawing/2017/decorative" val="1"/>
                </a:ext>
              </a:extLst>
            </p:cNvPr>
            <p:cNvSpPr/>
            <p:nvPr/>
          </p:nvSpPr>
          <p:spPr>
            <a:xfrm>
              <a:off x="6020884" y="467682"/>
              <a:ext cx="563212" cy="563212"/>
            </a:xfrm>
            <a:prstGeom prst="ellipse">
              <a:avLst/>
            </a:prstGeom>
            <a:solidFill>
              <a:sysClr val="window" lastClr="FFFFFF"/>
            </a:solidFill>
            <a:ln w="38100" cap="flat" cmpd="sng" algn="ctr">
              <a:solidFill>
                <a:srgbClr val="73228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9" name="Picture 8">
              <a:extLst>
                <a:ext uri="{FF2B5EF4-FFF2-40B4-BE49-F238E27FC236}">
                  <a16:creationId xmlns:a16="http://schemas.microsoft.com/office/drawing/2014/main" id="{E55E1BF6-B041-43D0-8A94-6DAA04E04EE0}"/>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rot="16200000">
              <a:off x="6069773" y="480071"/>
              <a:ext cx="465427" cy="538431"/>
            </a:xfrm>
            <a:prstGeom prst="rect">
              <a:avLst/>
            </a:prstGeom>
          </p:spPr>
        </p:pic>
      </p:grpSp>
      <p:sp>
        <p:nvSpPr>
          <p:cNvPr id="3" name="Footer Placeholder 2">
            <a:extLst>
              <a:ext uri="{FF2B5EF4-FFF2-40B4-BE49-F238E27FC236}">
                <a16:creationId xmlns:a16="http://schemas.microsoft.com/office/drawing/2014/main" id="{C8A112A2-530F-434E-B473-1B8AF46B591C}"/>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419165480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275A3D-3C50-41E5-A0B1-63520CD1EB5C}"/>
              </a:ext>
            </a:extLst>
          </p:cNvPr>
          <p:cNvSpPr>
            <a:spLocks noGrp="1"/>
          </p:cNvSpPr>
          <p:nvPr>
            <p:ph type="title"/>
          </p:nvPr>
        </p:nvSpPr>
        <p:spPr>
          <a:xfrm>
            <a:off x="628650" y="-1325563"/>
            <a:ext cx="7886700" cy="1325563"/>
          </a:xfrm>
        </p:spPr>
        <p:txBody>
          <a:bodyPr vert="horz" lIns="91440" tIns="45720" rIns="91440" bIns="45720" rtlCol="0" anchor="b">
            <a:normAutofit/>
          </a:bodyPr>
          <a:lstStyle/>
          <a:p>
            <a:r>
              <a:rPr lang="en-GB" sz="2400" dirty="0"/>
              <a:t>Differentiated Harmful Microbes and Their Diseases: Flu</a:t>
            </a:r>
          </a:p>
        </p:txBody>
      </p:sp>
      <p:sp>
        <p:nvSpPr>
          <p:cNvPr id="12" name="Title 1">
            <a:extLst>
              <a:ext uri="{FF2B5EF4-FFF2-40B4-BE49-F238E27FC236}">
                <a16:creationId xmlns:a16="http://schemas.microsoft.com/office/drawing/2014/main" id="{C2032FB5-53EE-4D4E-B896-C4533D00A2D3}"/>
              </a:ext>
            </a:extLst>
          </p:cNvPr>
          <p:cNvSpPr txBox="1">
            <a:spLocks/>
          </p:cNvSpPr>
          <p:nvPr/>
        </p:nvSpPr>
        <p:spPr>
          <a:xfrm>
            <a:off x="629884" y="180011"/>
            <a:ext cx="7886700" cy="863598"/>
          </a:xfrm>
          <a:prstGeom prst="rect">
            <a:avLst/>
          </a:prstGeom>
        </p:spPr>
        <p:txBody>
          <a:bodyPr vert="horz" lIns="91440" tIns="45720" rIns="91440" bIns="45720" rtlCol="0" anchor="ctr">
            <a:normAutofit fontScale="97500" lnSpcReduction="10000"/>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r>
              <a:rPr lang="en-GB" sz="3000" b="1"/>
              <a:t>Differentiated Harmful Microbes and Their Diseases </a:t>
            </a:r>
            <a:endParaRPr lang="en-GB" sz="3000" b="1" dirty="0"/>
          </a:p>
        </p:txBody>
      </p:sp>
      <p:sp>
        <p:nvSpPr>
          <p:cNvPr id="11" name="TextBox 10">
            <a:extLst>
              <a:ext uri="{FF2B5EF4-FFF2-40B4-BE49-F238E27FC236}">
                <a16:creationId xmlns:a16="http://schemas.microsoft.com/office/drawing/2014/main" id="{1E6AEA19-47E3-46F3-B0AF-306AC9C41B31}"/>
              </a:ext>
            </a:extLst>
          </p:cNvPr>
          <p:cNvSpPr txBox="1"/>
          <p:nvPr/>
        </p:nvSpPr>
        <p:spPr>
          <a:xfrm>
            <a:off x="633137" y="1220448"/>
            <a:ext cx="7780691" cy="369332"/>
          </a:xfrm>
          <a:prstGeom prst="rect">
            <a:avLst/>
          </a:prstGeom>
          <a:solidFill>
            <a:srgbClr val="AB7AB3"/>
          </a:solidFill>
          <a:ln>
            <a:solidFill>
              <a:srgbClr val="000000"/>
            </a:solidFill>
          </a:ln>
        </p:spPr>
        <p:txBody>
          <a:bodyPr wrap="square" rtlCol="0">
            <a:spAutoFit/>
          </a:bodyPr>
          <a:lstStyle/>
          <a:p>
            <a:r>
              <a:rPr lang="en-GB" b="1" dirty="0">
                <a:solidFill>
                  <a:schemeClr val="bg2">
                    <a:lumMod val="10000"/>
                  </a:schemeClr>
                </a:solidFill>
                <a:latin typeface="Arial" panose="020B0604020202020204" pitchFamily="34" charset="0"/>
                <a:cs typeface="Arial" panose="020B0604020202020204" pitchFamily="34" charset="0"/>
              </a:rPr>
              <a:t>Flu</a:t>
            </a:r>
          </a:p>
        </p:txBody>
      </p:sp>
      <p:graphicFrame>
        <p:nvGraphicFramePr>
          <p:cNvPr id="9" name="Table 7" descr="Flu&#10;">
            <a:extLst>
              <a:ext uri="{FF2B5EF4-FFF2-40B4-BE49-F238E27FC236}">
                <a16:creationId xmlns:a16="http://schemas.microsoft.com/office/drawing/2014/main" id="{EC4FE680-EA5D-4FFC-9841-63E0F62A09F7}"/>
              </a:ext>
            </a:extLst>
          </p:cNvPr>
          <p:cNvGraphicFramePr>
            <a:graphicFrameLocks noGrp="1"/>
          </p:cNvGraphicFramePr>
          <p:nvPr>
            <p:extLst>
              <p:ext uri="{D42A27DB-BD31-4B8C-83A1-F6EECF244321}">
                <p14:modId xmlns:p14="http://schemas.microsoft.com/office/powerpoint/2010/main" val="4020795519"/>
              </p:ext>
            </p:extLst>
          </p:nvPr>
        </p:nvGraphicFramePr>
        <p:xfrm>
          <a:off x="628650" y="1626990"/>
          <a:ext cx="7790216" cy="4316058"/>
        </p:xfrm>
        <a:graphic>
          <a:graphicData uri="http://schemas.openxmlformats.org/drawingml/2006/table">
            <a:tbl>
              <a:tblPr firstRow="1" bandRow="1"/>
              <a:tblGrid>
                <a:gridCol w="1899849">
                  <a:extLst>
                    <a:ext uri="{9D8B030D-6E8A-4147-A177-3AD203B41FA5}">
                      <a16:colId xmlns:a16="http://schemas.microsoft.com/office/drawing/2014/main" val="2248629582"/>
                    </a:ext>
                  </a:extLst>
                </a:gridCol>
                <a:gridCol w="5890367">
                  <a:extLst>
                    <a:ext uri="{9D8B030D-6E8A-4147-A177-3AD203B41FA5}">
                      <a16:colId xmlns:a16="http://schemas.microsoft.com/office/drawing/2014/main" val="761776255"/>
                    </a:ext>
                  </a:extLst>
                </a:gridCol>
              </a:tblGrid>
              <a:tr h="609135">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Microbe</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Virus: </a:t>
                      </a:r>
                      <a:r>
                        <a:rPr lang="en-GB" sz="1800" b="0" i="1" dirty="0">
                          <a:solidFill>
                            <a:schemeClr val="bg2">
                              <a:lumMod val="10000"/>
                            </a:schemeClr>
                          </a:solidFill>
                          <a:latin typeface="Arial" panose="020B0604020202020204" pitchFamily="34" charset="0"/>
                          <a:cs typeface="Arial" panose="020B0604020202020204" pitchFamily="34" charset="0"/>
                        </a:rPr>
                        <a:t>Influenza</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255214539"/>
                  </a:ext>
                </a:extLst>
              </a:tr>
              <a:tr h="911114">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Symptoms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Headache, fever, chills, muscle aches; possibly sore throat, cough, chest pain.</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122424993"/>
                  </a:ext>
                </a:extLst>
              </a:tr>
              <a:tr h="1275560">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Transmission</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Spread in coughs and sneezes.</a:t>
                      </a:r>
                    </a:p>
                    <a:p>
                      <a:r>
                        <a:rPr lang="en-GB" sz="1800" b="0" dirty="0">
                          <a:solidFill>
                            <a:schemeClr val="bg2">
                              <a:lumMod val="10000"/>
                            </a:schemeClr>
                          </a:solidFill>
                          <a:latin typeface="Arial" panose="020B0604020202020204" pitchFamily="34" charset="0"/>
                          <a:cs typeface="Arial" panose="020B0604020202020204" pitchFamily="34" charset="0"/>
                        </a:rPr>
                        <a:t>Breathing in virus in the air.</a:t>
                      </a:r>
                    </a:p>
                    <a:p>
                      <a:r>
                        <a:rPr lang="en-GB" sz="1800" b="0" dirty="0">
                          <a:solidFill>
                            <a:schemeClr val="bg2">
                              <a:lumMod val="10000"/>
                            </a:schemeClr>
                          </a:solidFill>
                          <a:latin typeface="Arial" panose="020B0604020202020204" pitchFamily="34" charset="0"/>
                          <a:cs typeface="Arial" panose="020B0604020202020204" pitchFamily="34" charset="0"/>
                        </a:rPr>
                        <a:t>Touching objects that have the live virus on them.</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85789329"/>
                  </a:ext>
                </a:extLst>
              </a:tr>
              <a:tr h="609135">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Prevention</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Vaccination against current strains. </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868726867"/>
                  </a:ext>
                </a:extLst>
              </a:tr>
              <a:tr h="911114">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Treatment</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Bed rest and fluid intake.</a:t>
                      </a:r>
                    </a:p>
                    <a:p>
                      <a:r>
                        <a:rPr lang="en-GB" sz="1800" b="0" dirty="0">
                          <a:solidFill>
                            <a:schemeClr val="bg2">
                              <a:lumMod val="10000"/>
                            </a:schemeClr>
                          </a:solidFill>
                          <a:latin typeface="Arial" panose="020B0604020202020204" pitchFamily="34" charset="0"/>
                          <a:cs typeface="Arial" panose="020B0604020202020204" pitchFamily="34" charset="0"/>
                        </a:rPr>
                        <a:t>Antivirals in the elderly. </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825973101"/>
                  </a:ext>
                </a:extLst>
              </a:tr>
            </a:tbl>
          </a:graphicData>
        </a:graphic>
      </p:graphicFrame>
      <p:grpSp>
        <p:nvGrpSpPr>
          <p:cNvPr id="5" name="Group 4">
            <a:extLst>
              <a:ext uri="{FF2B5EF4-FFF2-40B4-BE49-F238E27FC236}">
                <a16:creationId xmlns:a16="http://schemas.microsoft.com/office/drawing/2014/main" id="{AC0CE7B6-162C-44A0-8514-29608AED72CE}"/>
              </a:ext>
              <a:ext uri="{C183D7F6-B498-43B3-948B-1728B52AA6E4}">
                <adec:decorative xmlns:adec="http://schemas.microsoft.com/office/drawing/2017/decorative" val="1"/>
              </a:ext>
            </a:extLst>
          </p:cNvPr>
          <p:cNvGrpSpPr/>
          <p:nvPr/>
        </p:nvGrpSpPr>
        <p:grpSpPr>
          <a:xfrm rot="5400000">
            <a:off x="2040352" y="-418796"/>
            <a:ext cx="5212619" cy="8251729"/>
            <a:chOff x="376446" y="467682"/>
            <a:chExt cx="6207650" cy="9079126"/>
          </a:xfrm>
        </p:grpSpPr>
        <p:sp>
          <p:nvSpPr>
            <p:cNvPr id="6" name="Rectangle: Rounded Corners 5">
              <a:extLst>
                <a:ext uri="{FF2B5EF4-FFF2-40B4-BE49-F238E27FC236}">
                  <a16:creationId xmlns:a16="http://schemas.microsoft.com/office/drawing/2014/main" id="{2D3403AD-0C99-4580-A621-43B8FAB59173}"/>
                </a:ext>
                <a:ext uri="{C183D7F6-B498-43B3-948B-1728B52AA6E4}">
                  <adec:decorative xmlns:adec="http://schemas.microsoft.com/office/drawing/2017/decorative" val="1"/>
                </a:ext>
              </a:extLst>
            </p:cNvPr>
            <p:cNvSpPr/>
            <p:nvPr/>
          </p:nvSpPr>
          <p:spPr>
            <a:xfrm>
              <a:off x="376446" y="698084"/>
              <a:ext cx="6080452" cy="8848724"/>
            </a:xfrm>
            <a:prstGeom prst="roundRect">
              <a:avLst>
                <a:gd name="adj" fmla="val 2575"/>
              </a:avLst>
            </a:prstGeom>
            <a:noFill/>
            <a:ln w="76200" cap="sq" cmpd="sng" algn="ctr">
              <a:solidFill>
                <a:srgbClr val="732281"/>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7" name="Oval 6">
              <a:extLst>
                <a:ext uri="{FF2B5EF4-FFF2-40B4-BE49-F238E27FC236}">
                  <a16:creationId xmlns:a16="http://schemas.microsoft.com/office/drawing/2014/main" id="{021E326D-8B60-43BB-900B-EAC4A516CA21}"/>
                </a:ext>
                <a:ext uri="{C183D7F6-B498-43B3-948B-1728B52AA6E4}">
                  <adec:decorative xmlns:adec="http://schemas.microsoft.com/office/drawing/2017/decorative" val="1"/>
                </a:ext>
              </a:extLst>
            </p:cNvPr>
            <p:cNvSpPr/>
            <p:nvPr/>
          </p:nvSpPr>
          <p:spPr>
            <a:xfrm>
              <a:off x="6020884" y="467682"/>
              <a:ext cx="563212" cy="563212"/>
            </a:xfrm>
            <a:prstGeom prst="ellipse">
              <a:avLst/>
            </a:prstGeom>
            <a:solidFill>
              <a:sysClr val="window" lastClr="FFFFFF"/>
            </a:solidFill>
            <a:ln w="38100" cap="flat" cmpd="sng" algn="ctr">
              <a:solidFill>
                <a:srgbClr val="73228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8" name="Picture 7">
              <a:extLst>
                <a:ext uri="{FF2B5EF4-FFF2-40B4-BE49-F238E27FC236}">
                  <a16:creationId xmlns:a16="http://schemas.microsoft.com/office/drawing/2014/main" id="{AFBEFFB4-20D2-403F-8D3C-B68C6FCF5103}"/>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rot="16200000">
              <a:off x="6069773" y="480071"/>
              <a:ext cx="465427" cy="538431"/>
            </a:xfrm>
            <a:prstGeom prst="rect">
              <a:avLst/>
            </a:prstGeom>
          </p:spPr>
        </p:pic>
      </p:grpSp>
      <p:sp>
        <p:nvSpPr>
          <p:cNvPr id="3" name="Footer Placeholder 2">
            <a:extLst>
              <a:ext uri="{FF2B5EF4-FFF2-40B4-BE49-F238E27FC236}">
                <a16:creationId xmlns:a16="http://schemas.microsoft.com/office/drawing/2014/main" id="{364A36B6-047D-443E-8505-936813F97D9C}"/>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3089643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DA11B2-8075-4534-A494-0F1ED6521F72}"/>
              </a:ext>
            </a:extLst>
          </p:cNvPr>
          <p:cNvSpPr>
            <a:spLocks noGrp="1"/>
          </p:cNvSpPr>
          <p:nvPr>
            <p:ph type="title"/>
          </p:nvPr>
        </p:nvSpPr>
        <p:spPr>
          <a:xfrm>
            <a:off x="628650" y="136524"/>
            <a:ext cx="7886700" cy="963590"/>
          </a:xfrm>
        </p:spPr>
        <p:txBody>
          <a:bodyPr>
            <a:normAutofit/>
          </a:bodyPr>
          <a:lstStyle/>
          <a:p>
            <a:pPr algn="ctr"/>
            <a:r>
              <a:rPr lang="en-GB" sz="3500" b="1" dirty="0"/>
              <a:t>Curriculum Links</a:t>
            </a:r>
          </a:p>
        </p:txBody>
      </p:sp>
      <p:sp>
        <p:nvSpPr>
          <p:cNvPr id="5" name="Rectangle 4">
            <a:extLst>
              <a:ext uri="{FF2B5EF4-FFF2-40B4-BE49-F238E27FC236}">
                <a16:creationId xmlns:a16="http://schemas.microsoft.com/office/drawing/2014/main" id="{5CC4748C-1711-4CB0-9CA9-0CB48AAB9B02}"/>
              </a:ext>
            </a:extLst>
          </p:cNvPr>
          <p:cNvSpPr/>
          <p:nvPr/>
        </p:nvSpPr>
        <p:spPr>
          <a:xfrm>
            <a:off x="552450" y="1215031"/>
            <a:ext cx="4572000" cy="4893647"/>
          </a:xfrm>
          <a:prstGeom prst="rect">
            <a:avLst/>
          </a:prstGeom>
        </p:spPr>
        <p:txBody>
          <a:bodyPr>
            <a:spAutoFit/>
          </a:bodyPr>
          <a:lstStyle/>
          <a:p>
            <a:r>
              <a:rPr lang="en-GB" sz="2400" b="1" dirty="0">
                <a:latin typeface="Arial" panose="020B0604020202020204" pitchFamily="34" charset="0"/>
                <a:cs typeface="Arial" panose="020B0604020202020204" pitchFamily="34" charset="0"/>
              </a:rPr>
              <a:t>PHSE/RHSE </a:t>
            </a:r>
          </a:p>
          <a:p>
            <a:r>
              <a:rPr lang="en-GB" sz="2400" dirty="0">
                <a:latin typeface="Arial" panose="020B0604020202020204" pitchFamily="34" charset="0"/>
                <a:cs typeface="Arial" panose="020B0604020202020204" pitchFamily="34" charset="0"/>
              </a:rPr>
              <a:t>• Health and prevention</a:t>
            </a:r>
          </a:p>
          <a:p>
            <a:r>
              <a:rPr lang="en-GB" sz="2400" b="1" dirty="0">
                <a:latin typeface="Arial" panose="020B0604020202020204" pitchFamily="34" charset="0"/>
                <a:cs typeface="Arial" panose="020B0604020202020204" pitchFamily="34" charset="0"/>
              </a:rPr>
              <a:t>Science </a:t>
            </a:r>
          </a:p>
          <a:p>
            <a:r>
              <a:rPr lang="en-GB" sz="2400" dirty="0">
                <a:latin typeface="Arial" panose="020B0604020202020204" pitchFamily="34" charset="0"/>
                <a:cs typeface="Arial" panose="020B0604020202020204" pitchFamily="34" charset="0"/>
              </a:rPr>
              <a:t>• Working scientifically</a:t>
            </a:r>
          </a:p>
          <a:p>
            <a:r>
              <a:rPr lang="en-GB" sz="2400" dirty="0">
                <a:latin typeface="Arial" panose="020B0604020202020204" pitchFamily="34" charset="0"/>
                <a:cs typeface="Arial" panose="020B0604020202020204" pitchFamily="34" charset="0"/>
              </a:rPr>
              <a:t>• Scientific attitudes</a:t>
            </a:r>
          </a:p>
          <a:p>
            <a:r>
              <a:rPr lang="en-GB" sz="2400" dirty="0">
                <a:latin typeface="Arial" panose="020B0604020202020204" pitchFamily="34" charset="0"/>
                <a:cs typeface="Arial" panose="020B0604020202020204" pitchFamily="34" charset="0"/>
              </a:rPr>
              <a:t>• Experimental skills and investigations</a:t>
            </a:r>
          </a:p>
          <a:p>
            <a:r>
              <a:rPr lang="en-GB" sz="2400" b="1" dirty="0">
                <a:latin typeface="Arial" panose="020B0604020202020204" pitchFamily="34" charset="0"/>
                <a:cs typeface="Arial" panose="020B0604020202020204" pitchFamily="34" charset="0"/>
              </a:rPr>
              <a:t>Biology</a:t>
            </a:r>
          </a:p>
          <a:p>
            <a:r>
              <a:rPr lang="en-GB" sz="2400" dirty="0">
                <a:latin typeface="Arial" panose="020B0604020202020204" pitchFamily="34" charset="0"/>
                <a:cs typeface="Arial" panose="020B0604020202020204" pitchFamily="34" charset="0"/>
              </a:rPr>
              <a:t>• Communicable diseases </a:t>
            </a:r>
          </a:p>
          <a:p>
            <a:r>
              <a:rPr lang="en-GB" sz="2400" dirty="0">
                <a:latin typeface="Arial" panose="020B0604020202020204" pitchFamily="34" charset="0"/>
                <a:cs typeface="Arial" panose="020B0604020202020204" pitchFamily="34" charset="0"/>
              </a:rPr>
              <a:t>• Structure and function of living organisms</a:t>
            </a:r>
          </a:p>
          <a:p>
            <a:r>
              <a:rPr lang="en-GB" sz="2400" dirty="0">
                <a:latin typeface="Arial" panose="020B0604020202020204" pitchFamily="34" charset="0"/>
                <a:cs typeface="Arial" panose="020B0604020202020204" pitchFamily="34" charset="0"/>
              </a:rPr>
              <a:t>• Cells and organisation </a:t>
            </a:r>
          </a:p>
          <a:p>
            <a:r>
              <a:rPr lang="en-GB" sz="2400" dirty="0">
                <a:latin typeface="Arial" panose="020B0604020202020204" pitchFamily="34" charset="0"/>
                <a:cs typeface="Arial" panose="020B0604020202020204" pitchFamily="34" charset="0"/>
              </a:rPr>
              <a:t>• Nutrition and digestion </a:t>
            </a:r>
          </a:p>
        </p:txBody>
      </p:sp>
      <p:sp>
        <p:nvSpPr>
          <p:cNvPr id="6" name="Rectangle 5">
            <a:extLst>
              <a:ext uri="{FF2B5EF4-FFF2-40B4-BE49-F238E27FC236}">
                <a16:creationId xmlns:a16="http://schemas.microsoft.com/office/drawing/2014/main" id="{BF3EA965-DA4D-48A4-A641-2C761C9441EA}"/>
              </a:ext>
            </a:extLst>
          </p:cNvPr>
          <p:cNvSpPr/>
          <p:nvPr/>
        </p:nvSpPr>
        <p:spPr>
          <a:xfrm>
            <a:off x="5038725" y="1215031"/>
            <a:ext cx="4572000" cy="1938992"/>
          </a:xfrm>
          <a:prstGeom prst="rect">
            <a:avLst/>
          </a:prstGeom>
        </p:spPr>
        <p:txBody>
          <a:bodyPr>
            <a:spAutoFit/>
          </a:bodyPr>
          <a:lstStyle/>
          <a:p>
            <a:r>
              <a:rPr lang="en-GB" sz="2400" b="1" dirty="0">
                <a:latin typeface="Arial" panose="020B0604020202020204" pitchFamily="34" charset="0"/>
                <a:cs typeface="Arial" panose="020B0604020202020204" pitchFamily="34" charset="0"/>
              </a:rPr>
              <a:t>English </a:t>
            </a:r>
          </a:p>
          <a:p>
            <a:r>
              <a:rPr lang="en-GB" sz="2400" dirty="0">
                <a:latin typeface="Arial" panose="020B0604020202020204" pitchFamily="34" charset="0"/>
                <a:cs typeface="Arial" panose="020B0604020202020204" pitchFamily="34" charset="0"/>
              </a:rPr>
              <a:t>• Reading </a:t>
            </a:r>
          </a:p>
          <a:p>
            <a:r>
              <a:rPr lang="en-GB" sz="2400" dirty="0">
                <a:latin typeface="Arial" panose="020B0604020202020204" pitchFamily="34" charset="0"/>
                <a:cs typeface="Arial" panose="020B0604020202020204" pitchFamily="34" charset="0"/>
              </a:rPr>
              <a:t>• Writing</a:t>
            </a:r>
          </a:p>
          <a:p>
            <a:r>
              <a:rPr lang="en-GB" sz="2400" b="1" dirty="0">
                <a:latin typeface="Arial" panose="020B0604020202020204" pitchFamily="34" charset="0"/>
                <a:cs typeface="Arial" panose="020B0604020202020204" pitchFamily="34" charset="0"/>
              </a:rPr>
              <a:t>Art &amp; Design</a:t>
            </a:r>
          </a:p>
          <a:p>
            <a:r>
              <a:rPr lang="en-GB" sz="2400" dirty="0">
                <a:latin typeface="Arial" panose="020B0604020202020204" pitchFamily="34" charset="0"/>
                <a:cs typeface="Arial" panose="020B0604020202020204" pitchFamily="34" charset="0"/>
              </a:rPr>
              <a:t>• Graphic communication</a:t>
            </a:r>
          </a:p>
        </p:txBody>
      </p:sp>
      <p:sp>
        <p:nvSpPr>
          <p:cNvPr id="4" name="Footer Placeholder 3">
            <a:extLst>
              <a:ext uri="{FF2B5EF4-FFF2-40B4-BE49-F238E27FC236}">
                <a16:creationId xmlns:a16="http://schemas.microsoft.com/office/drawing/2014/main" id="{E239E9D1-1D86-449E-83D9-C62F5CB0813F}"/>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400738444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1C79482-7EF2-4942-AD19-D0B8775A7445}"/>
              </a:ext>
            </a:extLst>
          </p:cNvPr>
          <p:cNvSpPr>
            <a:spLocks noGrp="1"/>
          </p:cNvSpPr>
          <p:nvPr>
            <p:ph type="title"/>
          </p:nvPr>
        </p:nvSpPr>
        <p:spPr>
          <a:xfrm>
            <a:off x="628650" y="-1325563"/>
            <a:ext cx="7886700" cy="1325563"/>
          </a:xfrm>
        </p:spPr>
        <p:txBody>
          <a:bodyPr vert="horz" lIns="91440" tIns="45720" rIns="91440" bIns="45720" rtlCol="0" anchor="b">
            <a:normAutofit/>
          </a:bodyPr>
          <a:lstStyle/>
          <a:p>
            <a:r>
              <a:rPr lang="en-GB" sz="2000" dirty="0"/>
              <a:t>Differentiated Harmful Microbes and Their Diseases: Thrush</a:t>
            </a:r>
          </a:p>
        </p:txBody>
      </p:sp>
      <p:sp>
        <p:nvSpPr>
          <p:cNvPr id="11" name="Title 1">
            <a:extLst>
              <a:ext uri="{FF2B5EF4-FFF2-40B4-BE49-F238E27FC236}">
                <a16:creationId xmlns:a16="http://schemas.microsoft.com/office/drawing/2014/main" id="{69FDA747-9F6F-4302-8201-503ACD5F0F03}"/>
              </a:ext>
            </a:extLst>
          </p:cNvPr>
          <p:cNvSpPr txBox="1">
            <a:spLocks/>
          </p:cNvSpPr>
          <p:nvPr/>
        </p:nvSpPr>
        <p:spPr>
          <a:xfrm>
            <a:off x="629884" y="180011"/>
            <a:ext cx="7886700" cy="863598"/>
          </a:xfrm>
          <a:prstGeom prst="rect">
            <a:avLst/>
          </a:prstGeom>
        </p:spPr>
        <p:txBody>
          <a:bodyPr vert="horz" lIns="91440" tIns="45720" rIns="91440" bIns="45720" rtlCol="0" anchor="ctr">
            <a:normAutofit fontScale="97500" lnSpcReduction="10000"/>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r>
              <a:rPr lang="en-GB" sz="3000" b="1"/>
              <a:t>Differentiated Harmful Microbes and Their Diseases </a:t>
            </a:r>
            <a:endParaRPr lang="en-GB" sz="3000" b="1" dirty="0"/>
          </a:p>
        </p:txBody>
      </p:sp>
      <p:sp>
        <p:nvSpPr>
          <p:cNvPr id="10" name="TextBox 9">
            <a:extLst>
              <a:ext uri="{FF2B5EF4-FFF2-40B4-BE49-F238E27FC236}">
                <a16:creationId xmlns:a16="http://schemas.microsoft.com/office/drawing/2014/main" id="{311FBE6D-9F01-46BC-B8B0-2B1B90823FC6}"/>
              </a:ext>
            </a:extLst>
          </p:cNvPr>
          <p:cNvSpPr txBox="1"/>
          <p:nvPr/>
        </p:nvSpPr>
        <p:spPr>
          <a:xfrm>
            <a:off x="648934" y="1182239"/>
            <a:ext cx="7780691" cy="369332"/>
          </a:xfrm>
          <a:prstGeom prst="rect">
            <a:avLst/>
          </a:prstGeom>
          <a:solidFill>
            <a:srgbClr val="AB7AB3"/>
          </a:solidFill>
          <a:ln>
            <a:solidFill>
              <a:srgbClr val="000000"/>
            </a:solidFill>
          </a:ln>
        </p:spPr>
        <p:txBody>
          <a:bodyPr wrap="square" rtlCol="0">
            <a:spAutoFit/>
          </a:bodyPr>
          <a:lstStyle/>
          <a:p>
            <a:r>
              <a:rPr lang="en-GB" b="1" dirty="0">
                <a:solidFill>
                  <a:schemeClr val="bg2">
                    <a:lumMod val="10000"/>
                  </a:schemeClr>
                </a:solidFill>
                <a:latin typeface="Arial" panose="020B0604020202020204" pitchFamily="34" charset="0"/>
                <a:cs typeface="Arial" panose="020B0604020202020204" pitchFamily="34" charset="0"/>
              </a:rPr>
              <a:t>Thrush</a:t>
            </a:r>
          </a:p>
        </p:txBody>
      </p:sp>
      <p:graphicFrame>
        <p:nvGraphicFramePr>
          <p:cNvPr id="12" name="Table 7" descr="Thrush&#10;">
            <a:extLst>
              <a:ext uri="{FF2B5EF4-FFF2-40B4-BE49-F238E27FC236}">
                <a16:creationId xmlns:a16="http://schemas.microsoft.com/office/drawing/2014/main" id="{B747C9B6-5A66-4F90-8871-A48545215166}"/>
              </a:ext>
            </a:extLst>
          </p:cNvPr>
          <p:cNvGraphicFramePr>
            <a:graphicFrameLocks noGrp="1"/>
          </p:cNvGraphicFramePr>
          <p:nvPr>
            <p:extLst>
              <p:ext uri="{D42A27DB-BD31-4B8C-83A1-F6EECF244321}">
                <p14:modId xmlns:p14="http://schemas.microsoft.com/office/powerpoint/2010/main" val="1410796636"/>
              </p:ext>
            </p:extLst>
          </p:nvPr>
        </p:nvGraphicFramePr>
        <p:xfrm>
          <a:off x="629884" y="1594833"/>
          <a:ext cx="7799741" cy="4386464"/>
        </p:xfrm>
        <a:graphic>
          <a:graphicData uri="http://schemas.openxmlformats.org/drawingml/2006/table">
            <a:tbl>
              <a:tblPr firstRow="1" bandRow="1"/>
              <a:tblGrid>
                <a:gridCol w="1902172">
                  <a:extLst>
                    <a:ext uri="{9D8B030D-6E8A-4147-A177-3AD203B41FA5}">
                      <a16:colId xmlns:a16="http://schemas.microsoft.com/office/drawing/2014/main" val="2248629582"/>
                    </a:ext>
                  </a:extLst>
                </a:gridCol>
                <a:gridCol w="5897569">
                  <a:extLst>
                    <a:ext uri="{9D8B030D-6E8A-4147-A177-3AD203B41FA5}">
                      <a16:colId xmlns:a16="http://schemas.microsoft.com/office/drawing/2014/main" val="761776255"/>
                    </a:ext>
                  </a:extLst>
                </a:gridCol>
              </a:tblGrid>
              <a:tr h="523151">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Microbe</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i="0" u="none" strike="noStrike" kern="1200" baseline="0" dirty="0">
                          <a:solidFill>
                            <a:schemeClr val="bg2">
                              <a:lumMod val="10000"/>
                            </a:schemeClr>
                          </a:solidFill>
                          <a:latin typeface="Arial" panose="020B0604020202020204" pitchFamily="34" charset="0"/>
                          <a:ea typeface="+mn-ea"/>
                          <a:cs typeface="Arial" panose="020B0604020202020204" pitchFamily="34" charset="0"/>
                        </a:rPr>
                        <a:t>Fungus: </a:t>
                      </a:r>
                      <a:r>
                        <a:rPr lang="en-GB" sz="1800" b="0" i="1" u="none" strike="noStrike" kern="1200" baseline="0" dirty="0">
                          <a:solidFill>
                            <a:schemeClr val="bg2">
                              <a:lumMod val="10000"/>
                            </a:schemeClr>
                          </a:solidFill>
                          <a:latin typeface="Arial" panose="020B0604020202020204" pitchFamily="34" charset="0"/>
                          <a:ea typeface="+mn-ea"/>
                          <a:cs typeface="Arial" panose="020B0604020202020204" pitchFamily="34" charset="0"/>
                        </a:rPr>
                        <a:t>Candida albicans</a:t>
                      </a:r>
                      <a:endParaRPr lang="en-GB" sz="18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255214539"/>
                  </a:ext>
                </a:extLst>
              </a:tr>
              <a:tr h="1721507">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Symptoms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i="0" u="none" strike="noStrike" kern="1200" baseline="0" dirty="0">
                          <a:solidFill>
                            <a:schemeClr val="bg2">
                              <a:lumMod val="10000"/>
                            </a:schemeClr>
                          </a:solidFill>
                          <a:latin typeface="Arial" panose="020B0604020202020204" pitchFamily="34" charset="0"/>
                          <a:ea typeface="+mn-ea"/>
                          <a:cs typeface="Arial" panose="020B0604020202020204" pitchFamily="34" charset="0"/>
                        </a:rPr>
                        <a:t>Itching.</a:t>
                      </a:r>
                    </a:p>
                    <a:p>
                      <a:r>
                        <a:rPr lang="en-GB" sz="1800" b="0" i="0" u="none" strike="noStrike" kern="1200" baseline="0" dirty="0">
                          <a:solidFill>
                            <a:schemeClr val="bg2">
                              <a:lumMod val="10000"/>
                            </a:schemeClr>
                          </a:solidFill>
                          <a:latin typeface="Arial" panose="020B0604020202020204" pitchFamily="34" charset="0"/>
                          <a:ea typeface="+mn-ea"/>
                          <a:cs typeface="Arial" panose="020B0604020202020204" pitchFamily="34" charset="0"/>
                        </a:rPr>
                        <a:t>Burning.</a:t>
                      </a:r>
                    </a:p>
                    <a:p>
                      <a:r>
                        <a:rPr lang="en-GB" sz="1800" b="0" i="0" u="none" strike="noStrike" kern="1200" baseline="0" dirty="0">
                          <a:solidFill>
                            <a:schemeClr val="bg2">
                              <a:lumMod val="10000"/>
                            </a:schemeClr>
                          </a:solidFill>
                          <a:latin typeface="Arial" panose="020B0604020202020204" pitchFamily="34" charset="0"/>
                          <a:ea typeface="+mn-ea"/>
                          <a:cs typeface="Arial" panose="020B0604020202020204" pitchFamily="34" charset="0"/>
                        </a:rPr>
                        <a:t>Soreness.</a:t>
                      </a:r>
                    </a:p>
                    <a:p>
                      <a:r>
                        <a:rPr lang="en-GB" sz="1800" b="0" i="0" u="none" strike="noStrike" kern="1200" baseline="0" dirty="0">
                          <a:solidFill>
                            <a:schemeClr val="bg2">
                              <a:lumMod val="10000"/>
                            </a:schemeClr>
                          </a:solidFill>
                          <a:latin typeface="Arial" panose="020B0604020202020204" pitchFamily="34" charset="0"/>
                          <a:ea typeface="+mn-ea"/>
                          <a:cs typeface="Arial" panose="020B0604020202020204" pitchFamily="34" charset="0"/>
                        </a:rPr>
                        <a:t>White coating of the mouth or irritation of the vagina with a whitish discharge.</a:t>
                      </a:r>
                      <a:endParaRPr lang="en-GB" sz="18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122424993"/>
                  </a:ext>
                </a:extLst>
              </a:tr>
              <a:tr h="523151">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Transmission</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Person to person contact.</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85789329"/>
                  </a:ext>
                </a:extLst>
              </a:tr>
              <a:tr h="1095504">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Prevention</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The fungus that causes symptoms can grow better when our natural bacteria are killed off. Therefore avoid unnecessary antibiotic use.</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868726867"/>
                  </a:ext>
                </a:extLst>
              </a:tr>
              <a:tr h="523151">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Treatment</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Antifungals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825973101"/>
                  </a:ext>
                </a:extLst>
              </a:tr>
            </a:tbl>
          </a:graphicData>
        </a:graphic>
      </p:graphicFrame>
      <p:grpSp>
        <p:nvGrpSpPr>
          <p:cNvPr id="5" name="Group 4">
            <a:extLst>
              <a:ext uri="{FF2B5EF4-FFF2-40B4-BE49-F238E27FC236}">
                <a16:creationId xmlns:a16="http://schemas.microsoft.com/office/drawing/2014/main" id="{C158FBFB-F469-46FC-BC1B-6E7DF44E0DEC}"/>
              </a:ext>
              <a:ext uri="{C183D7F6-B498-43B3-948B-1728B52AA6E4}">
                <adec:decorative xmlns:adec="http://schemas.microsoft.com/office/drawing/2017/decorative" val="1"/>
              </a:ext>
            </a:extLst>
          </p:cNvPr>
          <p:cNvGrpSpPr/>
          <p:nvPr/>
        </p:nvGrpSpPr>
        <p:grpSpPr>
          <a:xfrm rot="5400000">
            <a:off x="2040352" y="-418796"/>
            <a:ext cx="5212619" cy="8251729"/>
            <a:chOff x="376446" y="467682"/>
            <a:chExt cx="6207650" cy="9079126"/>
          </a:xfrm>
        </p:grpSpPr>
        <p:sp>
          <p:nvSpPr>
            <p:cNvPr id="6" name="Rectangle: Rounded Corners 5">
              <a:extLst>
                <a:ext uri="{FF2B5EF4-FFF2-40B4-BE49-F238E27FC236}">
                  <a16:creationId xmlns:a16="http://schemas.microsoft.com/office/drawing/2014/main" id="{976E85A3-3D8B-4346-8438-C6008F036D3E}"/>
                </a:ext>
                <a:ext uri="{C183D7F6-B498-43B3-948B-1728B52AA6E4}">
                  <adec:decorative xmlns:adec="http://schemas.microsoft.com/office/drawing/2017/decorative" val="1"/>
                </a:ext>
              </a:extLst>
            </p:cNvPr>
            <p:cNvSpPr/>
            <p:nvPr/>
          </p:nvSpPr>
          <p:spPr>
            <a:xfrm>
              <a:off x="376446" y="698084"/>
              <a:ext cx="6080452" cy="8848724"/>
            </a:xfrm>
            <a:prstGeom prst="roundRect">
              <a:avLst>
                <a:gd name="adj" fmla="val 2575"/>
              </a:avLst>
            </a:prstGeom>
            <a:noFill/>
            <a:ln w="76200" cap="sq" cmpd="sng" algn="ctr">
              <a:solidFill>
                <a:srgbClr val="732281"/>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7" name="Oval 6">
              <a:extLst>
                <a:ext uri="{FF2B5EF4-FFF2-40B4-BE49-F238E27FC236}">
                  <a16:creationId xmlns:a16="http://schemas.microsoft.com/office/drawing/2014/main" id="{3591039E-2007-487A-97EF-8E6F4880A26C}"/>
                </a:ext>
                <a:ext uri="{C183D7F6-B498-43B3-948B-1728B52AA6E4}">
                  <adec:decorative xmlns:adec="http://schemas.microsoft.com/office/drawing/2017/decorative" val="1"/>
                </a:ext>
              </a:extLst>
            </p:cNvPr>
            <p:cNvSpPr/>
            <p:nvPr/>
          </p:nvSpPr>
          <p:spPr>
            <a:xfrm>
              <a:off x="6020884" y="467682"/>
              <a:ext cx="563212" cy="563212"/>
            </a:xfrm>
            <a:prstGeom prst="ellipse">
              <a:avLst/>
            </a:prstGeom>
            <a:solidFill>
              <a:sysClr val="window" lastClr="FFFFFF"/>
            </a:solidFill>
            <a:ln w="38100" cap="flat" cmpd="sng" algn="ctr">
              <a:solidFill>
                <a:srgbClr val="73228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8" name="Picture 7">
              <a:extLst>
                <a:ext uri="{FF2B5EF4-FFF2-40B4-BE49-F238E27FC236}">
                  <a16:creationId xmlns:a16="http://schemas.microsoft.com/office/drawing/2014/main" id="{20F12385-9A99-4160-8870-B0DA9D41F420}"/>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rot="16200000">
              <a:off x="6069773" y="480071"/>
              <a:ext cx="465427" cy="538431"/>
            </a:xfrm>
            <a:prstGeom prst="rect">
              <a:avLst/>
            </a:prstGeom>
          </p:spPr>
        </p:pic>
      </p:grpSp>
      <p:sp>
        <p:nvSpPr>
          <p:cNvPr id="3" name="Footer Placeholder 2">
            <a:extLst>
              <a:ext uri="{FF2B5EF4-FFF2-40B4-BE49-F238E27FC236}">
                <a16:creationId xmlns:a16="http://schemas.microsoft.com/office/drawing/2014/main" id="{E7D6FC3D-FAE8-4E92-8776-CAF6AF4889CF}"/>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152600828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itle 1">
            <a:extLst>
              <a:ext uri="{FF2B5EF4-FFF2-40B4-BE49-F238E27FC236}">
                <a16:creationId xmlns:a16="http://schemas.microsoft.com/office/drawing/2014/main" id="{2311C995-C793-4D48-8DC9-0E808813B245}"/>
              </a:ext>
            </a:extLst>
          </p:cNvPr>
          <p:cNvSpPr>
            <a:spLocks noGrp="1"/>
          </p:cNvSpPr>
          <p:nvPr>
            <p:ph type="title"/>
          </p:nvPr>
        </p:nvSpPr>
        <p:spPr>
          <a:xfrm>
            <a:off x="629884" y="-1035472"/>
            <a:ext cx="7886700" cy="863598"/>
          </a:xfrm>
        </p:spPr>
        <p:txBody>
          <a:bodyPr>
            <a:normAutofit fontScale="90000"/>
          </a:bodyPr>
          <a:lstStyle/>
          <a:p>
            <a:pPr algn="ctr"/>
            <a:r>
              <a:rPr lang="en-GB" sz="3000" b="1" dirty="0"/>
              <a:t>Differentiated Harmful Microbes and Their Diseases: Chlamydia</a:t>
            </a:r>
          </a:p>
        </p:txBody>
      </p:sp>
      <p:sp>
        <p:nvSpPr>
          <p:cNvPr id="11" name="Title 1">
            <a:extLst>
              <a:ext uri="{FF2B5EF4-FFF2-40B4-BE49-F238E27FC236}">
                <a16:creationId xmlns:a16="http://schemas.microsoft.com/office/drawing/2014/main" id="{42A4D64E-13AD-4FF7-AC4C-C637161FCA4B}"/>
              </a:ext>
            </a:extLst>
          </p:cNvPr>
          <p:cNvSpPr txBox="1">
            <a:spLocks/>
          </p:cNvSpPr>
          <p:nvPr/>
        </p:nvSpPr>
        <p:spPr>
          <a:xfrm>
            <a:off x="629884" y="180011"/>
            <a:ext cx="7886700" cy="863598"/>
          </a:xfrm>
          <a:prstGeom prst="rect">
            <a:avLst/>
          </a:prstGeom>
        </p:spPr>
        <p:txBody>
          <a:bodyPr vert="horz" lIns="91440" tIns="45720" rIns="91440" bIns="45720" rtlCol="0" anchor="ctr">
            <a:normAutofit fontScale="97500" lnSpcReduction="10000"/>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r>
              <a:rPr lang="en-GB" sz="3000" b="1"/>
              <a:t>Differentiated Harmful Microbes and Their Diseases </a:t>
            </a:r>
            <a:endParaRPr lang="en-GB" sz="3000" b="1" dirty="0"/>
          </a:p>
        </p:txBody>
      </p:sp>
      <p:sp>
        <p:nvSpPr>
          <p:cNvPr id="12" name="TextBox 11">
            <a:extLst>
              <a:ext uri="{FF2B5EF4-FFF2-40B4-BE49-F238E27FC236}">
                <a16:creationId xmlns:a16="http://schemas.microsoft.com/office/drawing/2014/main" id="{35A89262-71A4-40CD-95E7-5AA849A36D2F}"/>
              </a:ext>
            </a:extLst>
          </p:cNvPr>
          <p:cNvSpPr txBox="1"/>
          <p:nvPr/>
        </p:nvSpPr>
        <p:spPr>
          <a:xfrm>
            <a:off x="633137" y="1231599"/>
            <a:ext cx="7780691" cy="369332"/>
          </a:xfrm>
          <a:prstGeom prst="rect">
            <a:avLst/>
          </a:prstGeom>
          <a:solidFill>
            <a:srgbClr val="AB7AB3"/>
          </a:solidFill>
          <a:ln>
            <a:solidFill>
              <a:srgbClr val="000000"/>
            </a:solidFill>
          </a:ln>
        </p:spPr>
        <p:txBody>
          <a:bodyPr wrap="square" rtlCol="0">
            <a:spAutoFit/>
          </a:bodyPr>
          <a:lstStyle/>
          <a:p>
            <a:r>
              <a:rPr lang="en-GB" b="1" dirty="0">
                <a:solidFill>
                  <a:schemeClr val="bg2">
                    <a:lumMod val="10000"/>
                  </a:schemeClr>
                </a:solidFill>
                <a:latin typeface="Arial" panose="020B0604020202020204" pitchFamily="34" charset="0"/>
                <a:cs typeface="Arial" panose="020B0604020202020204" pitchFamily="34" charset="0"/>
              </a:rPr>
              <a:t>Chlamydia</a:t>
            </a:r>
          </a:p>
        </p:txBody>
      </p:sp>
      <p:graphicFrame>
        <p:nvGraphicFramePr>
          <p:cNvPr id="10" name="Table 7" descr="Chlamydia&#10;">
            <a:extLst>
              <a:ext uri="{FF2B5EF4-FFF2-40B4-BE49-F238E27FC236}">
                <a16:creationId xmlns:a16="http://schemas.microsoft.com/office/drawing/2014/main" id="{86117548-487C-4F42-9B00-0CB09917830A}"/>
              </a:ext>
            </a:extLst>
          </p:cNvPr>
          <p:cNvGraphicFramePr>
            <a:graphicFrameLocks noGrp="1"/>
          </p:cNvGraphicFramePr>
          <p:nvPr>
            <p:extLst>
              <p:ext uri="{D42A27DB-BD31-4B8C-83A1-F6EECF244321}">
                <p14:modId xmlns:p14="http://schemas.microsoft.com/office/powerpoint/2010/main" val="1769669133"/>
              </p:ext>
            </p:extLst>
          </p:nvPr>
        </p:nvGraphicFramePr>
        <p:xfrm>
          <a:off x="649281" y="1667702"/>
          <a:ext cx="7785356" cy="4338238"/>
        </p:xfrm>
        <a:graphic>
          <a:graphicData uri="http://schemas.openxmlformats.org/drawingml/2006/table">
            <a:tbl>
              <a:tblPr firstRow="1" bandRow="1"/>
              <a:tblGrid>
                <a:gridCol w="1898664">
                  <a:extLst>
                    <a:ext uri="{9D8B030D-6E8A-4147-A177-3AD203B41FA5}">
                      <a16:colId xmlns:a16="http://schemas.microsoft.com/office/drawing/2014/main" val="2248629582"/>
                    </a:ext>
                  </a:extLst>
                </a:gridCol>
                <a:gridCol w="5886692">
                  <a:extLst>
                    <a:ext uri="{9D8B030D-6E8A-4147-A177-3AD203B41FA5}">
                      <a16:colId xmlns:a16="http://schemas.microsoft.com/office/drawing/2014/main" val="761776255"/>
                    </a:ext>
                  </a:extLst>
                </a:gridCol>
              </a:tblGrid>
              <a:tr h="456657">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Microbe</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i="0" u="none" strike="noStrike" kern="1200" baseline="0" dirty="0">
                          <a:solidFill>
                            <a:schemeClr val="bg2">
                              <a:lumMod val="10000"/>
                            </a:schemeClr>
                          </a:solidFill>
                          <a:latin typeface="Arial" panose="020B0604020202020204" pitchFamily="34" charset="0"/>
                          <a:ea typeface="+mn-ea"/>
                          <a:cs typeface="Arial" panose="020B0604020202020204" pitchFamily="34" charset="0"/>
                        </a:rPr>
                        <a:t>Bacterium: </a:t>
                      </a:r>
                      <a:r>
                        <a:rPr lang="en-GB" sz="1800" b="0" i="1" u="none" strike="noStrike" kern="1200" baseline="0" dirty="0">
                          <a:solidFill>
                            <a:schemeClr val="bg2">
                              <a:lumMod val="10000"/>
                            </a:schemeClr>
                          </a:solidFill>
                          <a:latin typeface="Arial" panose="020B0604020202020204" pitchFamily="34" charset="0"/>
                          <a:ea typeface="+mn-ea"/>
                          <a:cs typeface="Arial" panose="020B0604020202020204" pitchFamily="34" charset="0"/>
                        </a:rPr>
                        <a:t>Chlamydia trachomatis</a:t>
                      </a:r>
                      <a:endParaRPr lang="en-GB" sz="1800" b="0" dirty="0">
                        <a:solidFill>
                          <a:schemeClr val="bg2">
                            <a:lumMod val="10000"/>
                          </a:schemeClr>
                        </a:solidFill>
                        <a:latin typeface="Arial" panose="020B0604020202020204" pitchFamily="34" charset="0"/>
                        <a:cs typeface="Arial" panose="020B0604020202020204" pitchFamily="34" charset="0"/>
                      </a:endParaRP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255214539"/>
                  </a:ext>
                </a:extLst>
              </a:tr>
              <a:tr h="1826626">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Symptoms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In many cases there are no symptoms but sometimes there is a discharge from the vagina or penis. </a:t>
                      </a:r>
                    </a:p>
                    <a:p>
                      <a:r>
                        <a:rPr lang="en-GB" sz="1800" b="0" dirty="0">
                          <a:solidFill>
                            <a:schemeClr val="bg2">
                              <a:lumMod val="10000"/>
                            </a:schemeClr>
                          </a:solidFill>
                          <a:latin typeface="Arial" panose="020B0604020202020204" pitchFamily="34" charset="0"/>
                          <a:cs typeface="Arial" panose="020B0604020202020204" pitchFamily="34" charset="0"/>
                        </a:rPr>
                        <a:t>Swollen testicles. </a:t>
                      </a:r>
                    </a:p>
                    <a:p>
                      <a:r>
                        <a:rPr lang="en-GB" sz="1800" b="0" dirty="0">
                          <a:solidFill>
                            <a:schemeClr val="bg2">
                              <a:lumMod val="10000"/>
                            </a:schemeClr>
                          </a:solidFill>
                          <a:latin typeface="Arial" panose="020B0604020202020204" pitchFamily="34" charset="0"/>
                          <a:cs typeface="Arial" panose="020B0604020202020204" pitchFamily="34" charset="0"/>
                        </a:rPr>
                        <a:t>Inability to have children can also occur.</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122424993"/>
                  </a:ext>
                </a:extLst>
              </a:tr>
              <a:tr h="799149">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Transmission</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Sexual contact.</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85789329"/>
                  </a:ext>
                </a:extLst>
              </a:tr>
              <a:tr h="799149">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Prevention</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Use a condom during sexual intercourse.</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868726867"/>
                  </a:ext>
                </a:extLst>
              </a:tr>
              <a:tr h="456657">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Treatment</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Antibiotics.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825973101"/>
                  </a:ext>
                </a:extLst>
              </a:tr>
            </a:tbl>
          </a:graphicData>
        </a:graphic>
      </p:graphicFrame>
      <p:grpSp>
        <p:nvGrpSpPr>
          <p:cNvPr id="5" name="Group 4">
            <a:extLst>
              <a:ext uri="{FF2B5EF4-FFF2-40B4-BE49-F238E27FC236}">
                <a16:creationId xmlns:a16="http://schemas.microsoft.com/office/drawing/2014/main" id="{3552AD88-D8E4-4083-B3C9-9E6B11D02271}"/>
              </a:ext>
              <a:ext uri="{C183D7F6-B498-43B3-948B-1728B52AA6E4}">
                <adec:decorative xmlns:adec="http://schemas.microsoft.com/office/drawing/2017/decorative" val="1"/>
              </a:ext>
            </a:extLst>
          </p:cNvPr>
          <p:cNvGrpSpPr/>
          <p:nvPr/>
        </p:nvGrpSpPr>
        <p:grpSpPr>
          <a:xfrm rot="5400000">
            <a:off x="2040352" y="-418796"/>
            <a:ext cx="5212619" cy="8251729"/>
            <a:chOff x="376446" y="467682"/>
            <a:chExt cx="6207650" cy="9079126"/>
          </a:xfrm>
        </p:grpSpPr>
        <p:sp>
          <p:nvSpPr>
            <p:cNvPr id="6" name="Rectangle: Rounded Corners 5">
              <a:extLst>
                <a:ext uri="{FF2B5EF4-FFF2-40B4-BE49-F238E27FC236}">
                  <a16:creationId xmlns:a16="http://schemas.microsoft.com/office/drawing/2014/main" id="{40E3E6AC-660F-4F79-851A-B2D2D039CADB}"/>
                </a:ext>
                <a:ext uri="{C183D7F6-B498-43B3-948B-1728B52AA6E4}">
                  <adec:decorative xmlns:adec="http://schemas.microsoft.com/office/drawing/2017/decorative" val="1"/>
                </a:ext>
              </a:extLst>
            </p:cNvPr>
            <p:cNvSpPr/>
            <p:nvPr/>
          </p:nvSpPr>
          <p:spPr>
            <a:xfrm>
              <a:off x="376446" y="698084"/>
              <a:ext cx="6080452" cy="8848724"/>
            </a:xfrm>
            <a:prstGeom prst="roundRect">
              <a:avLst>
                <a:gd name="adj" fmla="val 2575"/>
              </a:avLst>
            </a:prstGeom>
            <a:noFill/>
            <a:ln w="76200" cap="sq" cmpd="sng" algn="ctr">
              <a:solidFill>
                <a:srgbClr val="732281"/>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7" name="Oval 6">
              <a:extLst>
                <a:ext uri="{FF2B5EF4-FFF2-40B4-BE49-F238E27FC236}">
                  <a16:creationId xmlns:a16="http://schemas.microsoft.com/office/drawing/2014/main" id="{B46265AB-A824-4483-AD40-03AA0CCF6D69}"/>
                </a:ext>
                <a:ext uri="{C183D7F6-B498-43B3-948B-1728B52AA6E4}">
                  <adec:decorative xmlns:adec="http://schemas.microsoft.com/office/drawing/2017/decorative" val="1"/>
                </a:ext>
              </a:extLst>
            </p:cNvPr>
            <p:cNvSpPr/>
            <p:nvPr/>
          </p:nvSpPr>
          <p:spPr>
            <a:xfrm>
              <a:off x="6020884" y="467682"/>
              <a:ext cx="563212" cy="563212"/>
            </a:xfrm>
            <a:prstGeom prst="ellipse">
              <a:avLst/>
            </a:prstGeom>
            <a:solidFill>
              <a:sysClr val="window" lastClr="FFFFFF"/>
            </a:solidFill>
            <a:ln w="38100" cap="flat" cmpd="sng" algn="ctr">
              <a:solidFill>
                <a:srgbClr val="73228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8" name="Picture 7">
              <a:extLst>
                <a:ext uri="{FF2B5EF4-FFF2-40B4-BE49-F238E27FC236}">
                  <a16:creationId xmlns:a16="http://schemas.microsoft.com/office/drawing/2014/main" id="{0719F915-4694-4C0F-9863-C3540902E146}"/>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rot="16200000">
              <a:off x="6069773" y="480071"/>
              <a:ext cx="465427" cy="538431"/>
            </a:xfrm>
            <a:prstGeom prst="rect">
              <a:avLst/>
            </a:prstGeom>
          </p:spPr>
        </p:pic>
      </p:grpSp>
      <p:sp>
        <p:nvSpPr>
          <p:cNvPr id="3" name="Footer Placeholder 2">
            <a:extLst>
              <a:ext uri="{FF2B5EF4-FFF2-40B4-BE49-F238E27FC236}">
                <a16:creationId xmlns:a16="http://schemas.microsoft.com/office/drawing/2014/main" id="{2895EF8F-4722-413E-881C-26CAE7AFA297}"/>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176359249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B92952-410B-4E06-BED6-CFFF61DFEF7E}"/>
              </a:ext>
            </a:extLst>
          </p:cNvPr>
          <p:cNvSpPr>
            <a:spLocks noGrp="1"/>
          </p:cNvSpPr>
          <p:nvPr>
            <p:ph type="title"/>
          </p:nvPr>
        </p:nvSpPr>
        <p:spPr>
          <a:xfrm>
            <a:off x="628650" y="-1325563"/>
            <a:ext cx="7886700" cy="1325563"/>
          </a:xfrm>
        </p:spPr>
        <p:txBody>
          <a:bodyPr vert="horz" lIns="91440" tIns="45720" rIns="91440" bIns="45720" rtlCol="0" anchor="b">
            <a:noAutofit/>
          </a:bodyPr>
          <a:lstStyle/>
          <a:p>
            <a:r>
              <a:rPr lang="en-GB" sz="2800" b="1" dirty="0"/>
              <a:t>Differentiated Harmful Microbes and Their Diseases Worksheet 1</a:t>
            </a:r>
            <a:endParaRPr lang="en-GB" sz="2800" dirty="0"/>
          </a:p>
        </p:txBody>
      </p:sp>
      <p:sp>
        <p:nvSpPr>
          <p:cNvPr id="11" name="Title 1">
            <a:extLst>
              <a:ext uri="{FF2B5EF4-FFF2-40B4-BE49-F238E27FC236}">
                <a16:creationId xmlns:a16="http://schemas.microsoft.com/office/drawing/2014/main" id="{6DBBFF2A-FE3C-4DE3-9BC2-8026CDE44BC1}"/>
              </a:ext>
            </a:extLst>
          </p:cNvPr>
          <p:cNvSpPr txBox="1">
            <a:spLocks/>
          </p:cNvSpPr>
          <p:nvPr/>
        </p:nvSpPr>
        <p:spPr>
          <a:xfrm>
            <a:off x="629884" y="180011"/>
            <a:ext cx="7886700" cy="863598"/>
          </a:xfrm>
          <a:prstGeom prst="rect">
            <a:avLst/>
          </a:prstGeom>
        </p:spPr>
        <p:txBody>
          <a:bodyPr vert="horz" lIns="91440" tIns="45720" rIns="91440" bIns="45720" rtlCol="0" anchor="ctr">
            <a:normAutofit fontScale="97500" lnSpcReduction="10000"/>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r>
              <a:rPr lang="en-GB" sz="3000" b="1" dirty="0"/>
              <a:t>Differentiated Harmful Microbes and Their Diseases Worksheet</a:t>
            </a:r>
          </a:p>
        </p:txBody>
      </p:sp>
      <p:graphicFrame>
        <p:nvGraphicFramePr>
          <p:cNvPr id="12" name="Table 4" descr="1.Infectious Microbe&#10;">
            <a:extLst>
              <a:ext uri="{FF2B5EF4-FFF2-40B4-BE49-F238E27FC236}">
                <a16:creationId xmlns:a16="http://schemas.microsoft.com/office/drawing/2014/main" id="{877617F8-74CC-4E89-8BA8-DC4C3E2E5EB9}"/>
              </a:ext>
            </a:extLst>
          </p:cNvPr>
          <p:cNvGraphicFramePr>
            <a:graphicFrameLocks noGrp="1"/>
          </p:cNvGraphicFramePr>
          <p:nvPr>
            <p:extLst>
              <p:ext uri="{D42A27DB-BD31-4B8C-83A1-F6EECF244321}">
                <p14:modId xmlns:p14="http://schemas.microsoft.com/office/powerpoint/2010/main" val="3212084445"/>
              </p:ext>
            </p:extLst>
          </p:nvPr>
        </p:nvGraphicFramePr>
        <p:xfrm>
          <a:off x="664638" y="1304925"/>
          <a:ext cx="4218642" cy="4733924"/>
        </p:xfrm>
        <a:graphic>
          <a:graphicData uri="http://schemas.openxmlformats.org/drawingml/2006/table">
            <a:tbl>
              <a:tblPr firstRow="1" bandRow="1"/>
              <a:tblGrid>
                <a:gridCol w="1861663">
                  <a:extLst>
                    <a:ext uri="{9D8B030D-6E8A-4147-A177-3AD203B41FA5}">
                      <a16:colId xmlns:a16="http://schemas.microsoft.com/office/drawing/2014/main" val="3940649451"/>
                    </a:ext>
                  </a:extLst>
                </a:gridCol>
                <a:gridCol w="2356979">
                  <a:extLst>
                    <a:ext uri="{9D8B030D-6E8A-4147-A177-3AD203B41FA5}">
                      <a16:colId xmlns:a16="http://schemas.microsoft.com/office/drawing/2014/main" val="2814284796"/>
                    </a:ext>
                  </a:extLst>
                </a:gridCol>
              </a:tblGrid>
              <a:tr h="1367342">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1.Infectious Microbe</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732281">
                        <a:alpha val="60000"/>
                      </a:srgbClr>
                    </a:solidFill>
                  </a:tcPr>
                </a:tc>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Disease</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732281">
                        <a:alpha val="60000"/>
                      </a:srgbClr>
                    </a:solidFill>
                  </a:tcPr>
                </a:tc>
                <a:extLst>
                  <a:ext uri="{0D108BD9-81ED-4DB2-BD59-A6C34878D82A}">
                    <a16:rowId xmlns:a16="http://schemas.microsoft.com/office/drawing/2014/main" val="135155759"/>
                  </a:ext>
                </a:extLst>
              </a:tr>
              <a:tr h="981148">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Bacteria</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Chlamydia </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025569164"/>
                  </a:ext>
                </a:extLst>
              </a:tr>
              <a:tr h="1404286">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Virus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1</a:t>
                      </a:r>
                    </a:p>
                    <a:p>
                      <a:r>
                        <a:rPr lang="en-GB" sz="1800" b="0" dirty="0">
                          <a:solidFill>
                            <a:schemeClr val="bg2">
                              <a:lumMod val="10000"/>
                            </a:schemeClr>
                          </a:solidFill>
                          <a:latin typeface="Arial" panose="020B0604020202020204" pitchFamily="34" charset="0"/>
                          <a:cs typeface="Arial" panose="020B0604020202020204" pitchFamily="34" charset="0"/>
                        </a:rPr>
                        <a:t>2</a:t>
                      </a:r>
                    </a:p>
                    <a:p>
                      <a:r>
                        <a:rPr lang="en-GB" sz="1800" b="0" dirty="0">
                          <a:solidFill>
                            <a:schemeClr val="bg2">
                              <a:lumMod val="10000"/>
                            </a:schemeClr>
                          </a:solidFill>
                          <a:latin typeface="Arial" panose="020B0604020202020204" pitchFamily="34" charset="0"/>
                          <a:cs typeface="Arial" panose="020B0604020202020204" pitchFamily="34" charset="0"/>
                        </a:rPr>
                        <a:t>3</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30083128"/>
                  </a:ext>
                </a:extLst>
              </a:tr>
              <a:tr h="981148">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Fungi</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1</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645039781"/>
                  </a:ext>
                </a:extLst>
              </a:tr>
            </a:tbl>
          </a:graphicData>
        </a:graphic>
      </p:graphicFrame>
      <p:sp>
        <p:nvSpPr>
          <p:cNvPr id="13" name="Rectangle: Rounded Corners 12" descr="Procedure:&#10;&#10;1. Use the information sheets to find out with diseases should go in each empty box. This has been started for you.&#10;2. Do you notice any similarities or differences between the disease?&#10;">
            <a:extLst>
              <a:ext uri="{FF2B5EF4-FFF2-40B4-BE49-F238E27FC236}">
                <a16:creationId xmlns:a16="http://schemas.microsoft.com/office/drawing/2014/main" id="{755BF6DD-95AB-4596-A2A6-8D4E3C402B13}"/>
              </a:ext>
            </a:extLst>
          </p:cNvPr>
          <p:cNvSpPr/>
          <p:nvPr/>
        </p:nvSpPr>
        <p:spPr>
          <a:xfrm>
            <a:off x="5010150" y="1897014"/>
            <a:ext cx="3394091" cy="3289796"/>
          </a:xfrm>
          <a:prstGeom prst="roundRect">
            <a:avLst/>
          </a:prstGeom>
          <a:solidFill>
            <a:srgbClr val="732281">
              <a:alpha val="60000"/>
            </a:srgbClr>
          </a:solidFill>
          <a:ln w="12700" cap="flat" cmpd="sng" algn="ctr">
            <a:solidFill>
              <a:srgbClr val="000000"/>
            </a:solidFill>
            <a:prstDash val="solid"/>
            <a:miter lim="800000"/>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b="1"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Procedure:</a:t>
            </a:r>
            <a:br>
              <a:rPr kumimoji="0" lang="en-GB"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br>
            <a:endParaRPr kumimoji="0" lang="en-GB"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en-GB"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1. Use the information sheets to find out with diseases should go in each empty box. This has been started for you.</a:t>
            </a:r>
          </a:p>
          <a:p>
            <a:pPr marL="0" marR="0" lvl="0" indent="0" defTabSz="914400" eaLnBrk="1" fontAlgn="auto" latinLnBrk="0" hangingPunct="1">
              <a:lnSpc>
                <a:spcPct val="100000"/>
              </a:lnSpc>
              <a:spcBef>
                <a:spcPts val="0"/>
              </a:spcBef>
              <a:spcAft>
                <a:spcPts val="0"/>
              </a:spcAft>
              <a:buClrTx/>
              <a:buSzTx/>
              <a:buFontTx/>
              <a:buNone/>
              <a:tabLst/>
              <a:defRPr/>
            </a:pPr>
            <a:r>
              <a:rPr kumimoji="0" lang="en-GB"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2. Do you notice any similarities or differences between the disease?</a:t>
            </a:r>
          </a:p>
        </p:txBody>
      </p:sp>
      <p:grpSp>
        <p:nvGrpSpPr>
          <p:cNvPr id="5" name="Group 4">
            <a:extLst>
              <a:ext uri="{FF2B5EF4-FFF2-40B4-BE49-F238E27FC236}">
                <a16:creationId xmlns:a16="http://schemas.microsoft.com/office/drawing/2014/main" id="{B914F1E6-BB9E-42E9-A1C0-25C3A5A66E8C}"/>
              </a:ext>
              <a:ext uri="{C183D7F6-B498-43B3-948B-1728B52AA6E4}">
                <adec:decorative xmlns:adec="http://schemas.microsoft.com/office/drawing/2017/decorative" val="1"/>
              </a:ext>
            </a:extLst>
          </p:cNvPr>
          <p:cNvGrpSpPr/>
          <p:nvPr/>
        </p:nvGrpSpPr>
        <p:grpSpPr>
          <a:xfrm rot="5400000">
            <a:off x="2040352" y="-418796"/>
            <a:ext cx="5212619" cy="8251729"/>
            <a:chOff x="376446" y="467682"/>
            <a:chExt cx="6207650" cy="9079126"/>
          </a:xfrm>
        </p:grpSpPr>
        <p:sp>
          <p:nvSpPr>
            <p:cNvPr id="6" name="Rectangle: Rounded Corners 5">
              <a:extLst>
                <a:ext uri="{FF2B5EF4-FFF2-40B4-BE49-F238E27FC236}">
                  <a16:creationId xmlns:a16="http://schemas.microsoft.com/office/drawing/2014/main" id="{8454B7EA-06FA-4B60-A898-E1B966F8408F}"/>
                </a:ext>
                <a:ext uri="{C183D7F6-B498-43B3-948B-1728B52AA6E4}">
                  <adec:decorative xmlns:adec="http://schemas.microsoft.com/office/drawing/2017/decorative" val="1"/>
                </a:ext>
              </a:extLst>
            </p:cNvPr>
            <p:cNvSpPr/>
            <p:nvPr/>
          </p:nvSpPr>
          <p:spPr>
            <a:xfrm>
              <a:off x="376446" y="698084"/>
              <a:ext cx="6080452" cy="8848724"/>
            </a:xfrm>
            <a:prstGeom prst="roundRect">
              <a:avLst>
                <a:gd name="adj" fmla="val 2575"/>
              </a:avLst>
            </a:prstGeom>
            <a:noFill/>
            <a:ln w="76200" cap="sq" cmpd="sng" algn="ctr">
              <a:solidFill>
                <a:srgbClr val="732281"/>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7" name="Oval 6">
              <a:extLst>
                <a:ext uri="{FF2B5EF4-FFF2-40B4-BE49-F238E27FC236}">
                  <a16:creationId xmlns:a16="http://schemas.microsoft.com/office/drawing/2014/main" id="{91BDE0BC-1748-43F1-A5C3-96C07AE80013}"/>
                </a:ext>
                <a:ext uri="{C183D7F6-B498-43B3-948B-1728B52AA6E4}">
                  <adec:decorative xmlns:adec="http://schemas.microsoft.com/office/drawing/2017/decorative" val="1"/>
                </a:ext>
              </a:extLst>
            </p:cNvPr>
            <p:cNvSpPr/>
            <p:nvPr/>
          </p:nvSpPr>
          <p:spPr>
            <a:xfrm>
              <a:off x="6020884" y="467682"/>
              <a:ext cx="563212" cy="563212"/>
            </a:xfrm>
            <a:prstGeom prst="ellipse">
              <a:avLst/>
            </a:prstGeom>
            <a:solidFill>
              <a:sysClr val="window" lastClr="FFFFFF"/>
            </a:solidFill>
            <a:ln w="38100" cap="flat" cmpd="sng" algn="ctr">
              <a:solidFill>
                <a:srgbClr val="73228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8" name="Picture 7">
              <a:extLst>
                <a:ext uri="{FF2B5EF4-FFF2-40B4-BE49-F238E27FC236}">
                  <a16:creationId xmlns:a16="http://schemas.microsoft.com/office/drawing/2014/main" id="{5F0B3FF0-9130-4D89-AB14-F5F741458B53}"/>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rot="16200000">
              <a:off x="6069773" y="480071"/>
              <a:ext cx="465427" cy="538431"/>
            </a:xfrm>
            <a:prstGeom prst="rect">
              <a:avLst/>
            </a:prstGeom>
          </p:spPr>
        </p:pic>
      </p:grpSp>
      <p:sp>
        <p:nvSpPr>
          <p:cNvPr id="3" name="Footer Placeholder 2">
            <a:extLst>
              <a:ext uri="{FF2B5EF4-FFF2-40B4-BE49-F238E27FC236}">
                <a16:creationId xmlns:a16="http://schemas.microsoft.com/office/drawing/2014/main" id="{D9B52BB3-4800-4159-B326-81F37B8A0C7B}"/>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634111925"/>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39FC77-092F-4C7C-93B1-6DE6CE1BBB96}"/>
              </a:ext>
            </a:extLst>
          </p:cNvPr>
          <p:cNvSpPr>
            <a:spLocks noGrp="1"/>
          </p:cNvSpPr>
          <p:nvPr>
            <p:ph type="title"/>
          </p:nvPr>
        </p:nvSpPr>
        <p:spPr>
          <a:xfrm>
            <a:off x="628650" y="-1325563"/>
            <a:ext cx="7886700" cy="1325563"/>
          </a:xfrm>
        </p:spPr>
        <p:txBody>
          <a:bodyPr vert="horz" lIns="91440" tIns="45720" rIns="91440" bIns="45720" rtlCol="0" anchor="b">
            <a:normAutofit fontScale="90000"/>
          </a:bodyPr>
          <a:lstStyle/>
          <a:p>
            <a:r>
              <a:rPr lang="en-GB" b="1" dirty="0"/>
              <a:t>Differentiated Harmful Microbes and Their Diseases Worksheet 2</a:t>
            </a:r>
          </a:p>
        </p:txBody>
      </p:sp>
      <p:sp>
        <p:nvSpPr>
          <p:cNvPr id="4" name="Title 1">
            <a:extLst>
              <a:ext uri="{FF2B5EF4-FFF2-40B4-BE49-F238E27FC236}">
                <a16:creationId xmlns:a16="http://schemas.microsoft.com/office/drawing/2014/main" id="{BA0E4F15-AEBD-46D2-8AD1-05F457A68EB1}"/>
              </a:ext>
            </a:extLst>
          </p:cNvPr>
          <p:cNvSpPr txBox="1">
            <a:spLocks/>
          </p:cNvSpPr>
          <p:nvPr/>
        </p:nvSpPr>
        <p:spPr>
          <a:xfrm>
            <a:off x="629884" y="180011"/>
            <a:ext cx="7886700" cy="863598"/>
          </a:xfrm>
          <a:prstGeom prst="rect">
            <a:avLst/>
          </a:prstGeom>
        </p:spPr>
        <p:txBody>
          <a:bodyPr vert="horz" lIns="91440" tIns="45720" rIns="91440" bIns="45720" rtlCol="0" anchor="ctr">
            <a:normAutofit fontScale="97500" lnSpcReduction="10000"/>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r>
              <a:rPr lang="en-GB" sz="3000" b="1" dirty="0"/>
              <a:t>Differentiated Harmful Microbes and Their Diseases - Worksheet</a:t>
            </a:r>
          </a:p>
        </p:txBody>
      </p:sp>
      <p:graphicFrame>
        <p:nvGraphicFramePr>
          <p:cNvPr id="9" name="Table 4" descr="2.Symptoms&#10;">
            <a:extLst>
              <a:ext uri="{FF2B5EF4-FFF2-40B4-BE49-F238E27FC236}">
                <a16:creationId xmlns:a16="http://schemas.microsoft.com/office/drawing/2014/main" id="{7A86118A-B463-47A9-8A43-2CB35AA95974}"/>
              </a:ext>
            </a:extLst>
          </p:cNvPr>
          <p:cNvGraphicFramePr>
            <a:graphicFrameLocks noGrp="1"/>
          </p:cNvGraphicFramePr>
          <p:nvPr>
            <p:extLst>
              <p:ext uri="{D42A27DB-BD31-4B8C-83A1-F6EECF244321}">
                <p14:modId xmlns:p14="http://schemas.microsoft.com/office/powerpoint/2010/main" val="2242046954"/>
              </p:ext>
            </p:extLst>
          </p:nvPr>
        </p:nvGraphicFramePr>
        <p:xfrm>
          <a:off x="629884" y="1193390"/>
          <a:ext cx="3856391" cy="4864510"/>
        </p:xfrm>
        <a:graphic>
          <a:graphicData uri="http://schemas.openxmlformats.org/drawingml/2006/table">
            <a:tbl>
              <a:tblPr firstRow="1" bandRow="1"/>
              <a:tblGrid>
                <a:gridCol w="1777751">
                  <a:extLst>
                    <a:ext uri="{9D8B030D-6E8A-4147-A177-3AD203B41FA5}">
                      <a16:colId xmlns:a16="http://schemas.microsoft.com/office/drawing/2014/main" val="3940649451"/>
                    </a:ext>
                  </a:extLst>
                </a:gridCol>
                <a:gridCol w="2078640">
                  <a:extLst>
                    <a:ext uri="{9D8B030D-6E8A-4147-A177-3AD203B41FA5}">
                      <a16:colId xmlns:a16="http://schemas.microsoft.com/office/drawing/2014/main" val="2814284796"/>
                    </a:ext>
                  </a:extLst>
                </a:gridCol>
              </a:tblGrid>
              <a:tr h="594862">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2.Symptoms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732281">
                        <a:alpha val="60000"/>
                      </a:srgbClr>
                    </a:solidFill>
                  </a:tcPr>
                </a:tc>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Disease</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732281">
                        <a:alpha val="60000"/>
                      </a:srgbClr>
                    </a:solidFill>
                  </a:tcPr>
                </a:tc>
                <a:extLst>
                  <a:ext uri="{0D108BD9-81ED-4DB2-BD59-A6C34878D82A}">
                    <a16:rowId xmlns:a16="http://schemas.microsoft.com/office/drawing/2014/main" val="135155759"/>
                  </a:ext>
                </a:extLst>
              </a:tr>
              <a:tr h="725644">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Asymptomatic</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1</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025569164"/>
                  </a:ext>
                </a:extLst>
              </a:tr>
              <a:tr h="1123538">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Fever</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1</a:t>
                      </a:r>
                    </a:p>
                    <a:p>
                      <a:r>
                        <a:rPr lang="en-GB" sz="1800" b="0" dirty="0">
                          <a:solidFill>
                            <a:schemeClr val="bg2">
                              <a:lumMod val="10000"/>
                            </a:schemeClr>
                          </a:solidFill>
                          <a:latin typeface="Arial" panose="020B0604020202020204" pitchFamily="34" charset="0"/>
                          <a:cs typeface="Arial" panose="020B0604020202020204" pitchFamily="34" charset="0"/>
                        </a:rPr>
                        <a:t>2</a:t>
                      </a:r>
                    </a:p>
                    <a:p>
                      <a:r>
                        <a:rPr lang="en-GB" sz="1800" b="0" dirty="0">
                          <a:solidFill>
                            <a:schemeClr val="bg2">
                              <a:lumMod val="10000"/>
                            </a:schemeClr>
                          </a:solidFill>
                          <a:latin typeface="Arial" panose="020B0604020202020204" pitchFamily="34" charset="0"/>
                          <a:cs typeface="Arial" panose="020B0604020202020204" pitchFamily="34" charset="0"/>
                        </a:rPr>
                        <a:t>3</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30083128"/>
                  </a:ext>
                </a:extLst>
              </a:tr>
              <a:tr h="802527">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Rash</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1</a:t>
                      </a:r>
                    </a:p>
                    <a:p>
                      <a:r>
                        <a:rPr lang="en-GB" sz="1800" b="0" dirty="0">
                          <a:solidFill>
                            <a:schemeClr val="bg2">
                              <a:lumMod val="10000"/>
                            </a:schemeClr>
                          </a:solidFill>
                          <a:latin typeface="Arial" panose="020B0604020202020204" pitchFamily="34" charset="0"/>
                          <a:cs typeface="Arial" panose="020B0604020202020204" pitchFamily="34" charset="0"/>
                        </a:rPr>
                        <a:t>2</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645039781"/>
                  </a:ext>
                </a:extLst>
              </a:tr>
              <a:tr h="725644">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Sore throat</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1</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437753576"/>
                  </a:ext>
                </a:extLst>
              </a:tr>
              <a:tr h="892295">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White discharge </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1</a:t>
                      </a:r>
                    </a:p>
                    <a:p>
                      <a:r>
                        <a:rPr lang="en-GB" sz="1800" b="0" dirty="0">
                          <a:solidFill>
                            <a:schemeClr val="bg2">
                              <a:lumMod val="10000"/>
                            </a:schemeClr>
                          </a:solidFill>
                          <a:latin typeface="Arial" panose="020B0604020202020204" pitchFamily="34" charset="0"/>
                          <a:cs typeface="Arial" panose="020B0604020202020204" pitchFamily="34" charset="0"/>
                        </a:rPr>
                        <a:t>2</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312165934"/>
                  </a:ext>
                </a:extLst>
              </a:tr>
            </a:tbl>
          </a:graphicData>
        </a:graphic>
      </p:graphicFrame>
      <p:graphicFrame>
        <p:nvGraphicFramePr>
          <p:cNvPr id="10" name="Table 4" descr="3.Transmission&#10;">
            <a:extLst>
              <a:ext uri="{FF2B5EF4-FFF2-40B4-BE49-F238E27FC236}">
                <a16:creationId xmlns:a16="http://schemas.microsoft.com/office/drawing/2014/main" id="{BBED7E81-B3A6-46A2-8ACB-A394CB110464}"/>
              </a:ext>
            </a:extLst>
          </p:cNvPr>
          <p:cNvGraphicFramePr>
            <a:graphicFrameLocks noGrp="1"/>
          </p:cNvGraphicFramePr>
          <p:nvPr>
            <p:extLst>
              <p:ext uri="{D42A27DB-BD31-4B8C-83A1-F6EECF244321}">
                <p14:modId xmlns:p14="http://schemas.microsoft.com/office/powerpoint/2010/main" val="922115702"/>
              </p:ext>
            </p:extLst>
          </p:nvPr>
        </p:nvGraphicFramePr>
        <p:xfrm>
          <a:off x="4572000" y="1193390"/>
          <a:ext cx="3856390" cy="4864510"/>
        </p:xfrm>
        <a:graphic>
          <a:graphicData uri="http://schemas.openxmlformats.org/drawingml/2006/table">
            <a:tbl>
              <a:tblPr firstRow="1" bandRow="1"/>
              <a:tblGrid>
                <a:gridCol w="2033766">
                  <a:extLst>
                    <a:ext uri="{9D8B030D-6E8A-4147-A177-3AD203B41FA5}">
                      <a16:colId xmlns:a16="http://schemas.microsoft.com/office/drawing/2014/main" val="3940649451"/>
                    </a:ext>
                  </a:extLst>
                </a:gridCol>
                <a:gridCol w="1822624">
                  <a:extLst>
                    <a:ext uri="{9D8B030D-6E8A-4147-A177-3AD203B41FA5}">
                      <a16:colId xmlns:a16="http://schemas.microsoft.com/office/drawing/2014/main" val="2814284796"/>
                    </a:ext>
                  </a:extLst>
                </a:gridCol>
              </a:tblGrid>
              <a:tr h="705788">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3.Transmission</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732281">
                        <a:alpha val="60000"/>
                      </a:srgbClr>
                    </a:solidFill>
                  </a:tcPr>
                </a:tc>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Disease</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732281">
                        <a:alpha val="60000"/>
                      </a:srgbClr>
                    </a:solidFill>
                  </a:tcPr>
                </a:tc>
                <a:extLst>
                  <a:ext uri="{0D108BD9-81ED-4DB2-BD59-A6C34878D82A}">
                    <a16:rowId xmlns:a16="http://schemas.microsoft.com/office/drawing/2014/main" val="135155759"/>
                  </a:ext>
                </a:extLst>
              </a:tr>
              <a:tr h="868807">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Sexual contact</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1</a:t>
                      </a:r>
                    </a:p>
                    <a:p>
                      <a:r>
                        <a:rPr lang="en-GB" sz="1800" b="0" dirty="0">
                          <a:solidFill>
                            <a:schemeClr val="bg2">
                              <a:lumMod val="10000"/>
                            </a:schemeClr>
                          </a:solidFill>
                          <a:latin typeface="Arial" panose="020B0604020202020204" pitchFamily="34" charset="0"/>
                          <a:cs typeface="Arial" panose="020B0604020202020204" pitchFamily="34" charset="0"/>
                        </a:rPr>
                        <a:t>2</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025569164"/>
                  </a:ext>
                </a:extLst>
              </a:tr>
              <a:tr h="1210554">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Touch</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1</a:t>
                      </a:r>
                    </a:p>
                    <a:p>
                      <a:r>
                        <a:rPr lang="en-GB" sz="1800" b="0" dirty="0">
                          <a:solidFill>
                            <a:schemeClr val="bg2">
                              <a:lumMod val="10000"/>
                            </a:schemeClr>
                          </a:solidFill>
                          <a:latin typeface="Arial" panose="020B0604020202020204" pitchFamily="34" charset="0"/>
                          <a:cs typeface="Arial" panose="020B0604020202020204" pitchFamily="34" charset="0"/>
                        </a:rPr>
                        <a:t>2</a:t>
                      </a:r>
                    </a:p>
                    <a:p>
                      <a:r>
                        <a:rPr lang="en-GB" sz="1800" b="0" dirty="0">
                          <a:solidFill>
                            <a:schemeClr val="bg2">
                              <a:lumMod val="10000"/>
                            </a:schemeClr>
                          </a:solidFill>
                          <a:latin typeface="Arial" panose="020B0604020202020204" pitchFamily="34" charset="0"/>
                          <a:cs typeface="Arial" panose="020B0604020202020204" pitchFamily="34" charset="0"/>
                        </a:rPr>
                        <a:t>3</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645039781"/>
                  </a:ext>
                </a:extLst>
              </a:tr>
              <a:tr h="1210554">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Inhalation</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1</a:t>
                      </a:r>
                    </a:p>
                    <a:p>
                      <a:r>
                        <a:rPr lang="en-GB" sz="1800" b="0" dirty="0">
                          <a:solidFill>
                            <a:schemeClr val="bg2">
                              <a:lumMod val="10000"/>
                            </a:schemeClr>
                          </a:solidFill>
                          <a:latin typeface="Arial" panose="020B0604020202020204" pitchFamily="34" charset="0"/>
                          <a:cs typeface="Arial" panose="020B0604020202020204" pitchFamily="34" charset="0"/>
                        </a:rPr>
                        <a:t>2</a:t>
                      </a:r>
                    </a:p>
                    <a:p>
                      <a:r>
                        <a:rPr lang="en-GB" sz="1800" b="0" dirty="0">
                          <a:solidFill>
                            <a:schemeClr val="bg2">
                              <a:lumMod val="10000"/>
                            </a:schemeClr>
                          </a:solidFill>
                          <a:latin typeface="Arial" panose="020B0604020202020204" pitchFamily="34" charset="0"/>
                          <a:cs typeface="Arial" panose="020B0604020202020204" pitchFamily="34" charset="0"/>
                        </a:rPr>
                        <a:t>3</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437753576"/>
                  </a:ext>
                </a:extLst>
              </a:tr>
              <a:tr h="868807">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Mouth to mouth</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1</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342254079"/>
                  </a:ext>
                </a:extLst>
              </a:tr>
            </a:tbl>
          </a:graphicData>
        </a:graphic>
      </p:graphicFrame>
      <p:grpSp>
        <p:nvGrpSpPr>
          <p:cNvPr id="5" name="Group 4">
            <a:extLst>
              <a:ext uri="{FF2B5EF4-FFF2-40B4-BE49-F238E27FC236}">
                <a16:creationId xmlns:a16="http://schemas.microsoft.com/office/drawing/2014/main" id="{1983C3EF-04FB-4E16-87C6-2E6A007413E4}"/>
              </a:ext>
              <a:ext uri="{C183D7F6-B498-43B3-948B-1728B52AA6E4}">
                <adec:decorative xmlns:adec="http://schemas.microsoft.com/office/drawing/2017/decorative" val="1"/>
              </a:ext>
            </a:extLst>
          </p:cNvPr>
          <p:cNvGrpSpPr/>
          <p:nvPr/>
        </p:nvGrpSpPr>
        <p:grpSpPr>
          <a:xfrm rot="5400000">
            <a:off x="2040352" y="-418796"/>
            <a:ext cx="5212619" cy="8251729"/>
            <a:chOff x="376446" y="467682"/>
            <a:chExt cx="6207650" cy="9079126"/>
          </a:xfrm>
        </p:grpSpPr>
        <p:sp>
          <p:nvSpPr>
            <p:cNvPr id="6" name="Rectangle: Rounded Corners 5">
              <a:extLst>
                <a:ext uri="{FF2B5EF4-FFF2-40B4-BE49-F238E27FC236}">
                  <a16:creationId xmlns:a16="http://schemas.microsoft.com/office/drawing/2014/main" id="{77354F2A-7B35-4B0F-989E-A69FE8B5098C}"/>
                </a:ext>
                <a:ext uri="{C183D7F6-B498-43B3-948B-1728B52AA6E4}">
                  <adec:decorative xmlns:adec="http://schemas.microsoft.com/office/drawing/2017/decorative" val="1"/>
                </a:ext>
              </a:extLst>
            </p:cNvPr>
            <p:cNvSpPr/>
            <p:nvPr/>
          </p:nvSpPr>
          <p:spPr>
            <a:xfrm>
              <a:off x="376446" y="698084"/>
              <a:ext cx="6080452" cy="8848724"/>
            </a:xfrm>
            <a:prstGeom prst="roundRect">
              <a:avLst>
                <a:gd name="adj" fmla="val 2575"/>
              </a:avLst>
            </a:prstGeom>
            <a:noFill/>
            <a:ln w="76200" cap="sq" cmpd="sng" algn="ctr">
              <a:solidFill>
                <a:srgbClr val="732281"/>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7" name="Oval 6">
              <a:extLst>
                <a:ext uri="{FF2B5EF4-FFF2-40B4-BE49-F238E27FC236}">
                  <a16:creationId xmlns:a16="http://schemas.microsoft.com/office/drawing/2014/main" id="{FC92E6B1-BE09-4D3C-87B6-E9A1CBE53D91}"/>
                </a:ext>
                <a:ext uri="{C183D7F6-B498-43B3-948B-1728B52AA6E4}">
                  <adec:decorative xmlns:adec="http://schemas.microsoft.com/office/drawing/2017/decorative" val="1"/>
                </a:ext>
              </a:extLst>
            </p:cNvPr>
            <p:cNvSpPr/>
            <p:nvPr/>
          </p:nvSpPr>
          <p:spPr>
            <a:xfrm>
              <a:off x="6020884" y="467682"/>
              <a:ext cx="563212" cy="563212"/>
            </a:xfrm>
            <a:prstGeom prst="ellipse">
              <a:avLst/>
            </a:prstGeom>
            <a:solidFill>
              <a:sysClr val="window" lastClr="FFFFFF"/>
            </a:solidFill>
            <a:ln w="38100" cap="flat" cmpd="sng" algn="ctr">
              <a:solidFill>
                <a:srgbClr val="73228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8" name="Picture 7">
              <a:extLst>
                <a:ext uri="{FF2B5EF4-FFF2-40B4-BE49-F238E27FC236}">
                  <a16:creationId xmlns:a16="http://schemas.microsoft.com/office/drawing/2014/main" id="{AC2D4739-FC3F-4F7C-84AB-A6E6C89B88A5}"/>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rot="16200000">
              <a:off x="6069773" y="480071"/>
              <a:ext cx="465427" cy="538431"/>
            </a:xfrm>
            <a:prstGeom prst="rect">
              <a:avLst/>
            </a:prstGeom>
          </p:spPr>
        </p:pic>
      </p:grpSp>
      <p:sp>
        <p:nvSpPr>
          <p:cNvPr id="3" name="Footer Placeholder 2">
            <a:extLst>
              <a:ext uri="{FF2B5EF4-FFF2-40B4-BE49-F238E27FC236}">
                <a16:creationId xmlns:a16="http://schemas.microsoft.com/office/drawing/2014/main" id="{FF3A5CD9-99F7-4E16-9DD5-E6D43FD3A6F7}"/>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122437769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02F262-60BC-4FB9-BD09-2B2ACFCDCDF2}"/>
              </a:ext>
            </a:extLst>
          </p:cNvPr>
          <p:cNvSpPr>
            <a:spLocks noGrp="1"/>
          </p:cNvSpPr>
          <p:nvPr>
            <p:ph type="title"/>
          </p:nvPr>
        </p:nvSpPr>
        <p:spPr>
          <a:xfrm>
            <a:off x="628650" y="-1325563"/>
            <a:ext cx="7886700" cy="1325563"/>
          </a:xfrm>
        </p:spPr>
        <p:txBody>
          <a:bodyPr vert="horz" lIns="91440" tIns="45720" rIns="91440" bIns="45720" rtlCol="0" anchor="b">
            <a:normAutofit fontScale="90000"/>
          </a:bodyPr>
          <a:lstStyle/>
          <a:p>
            <a:r>
              <a:rPr lang="en-GB" b="1" dirty="0"/>
              <a:t>Differentiated Harmful Microbes and Their Diseases Worksheet 3</a:t>
            </a:r>
          </a:p>
        </p:txBody>
      </p:sp>
      <p:sp>
        <p:nvSpPr>
          <p:cNvPr id="4" name="Title 1">
            <a:extLst>
              <a:ext uri="{FF2B5EF4-FFF2-40B4-BE49-F238E27FC236}">
                <a16:creationId xmlns:a16="http://schemas.microsoft.com/office/drawing/2014/main" id="{C7A1BFD9-1598-4632-92A5-CBB6CF9A0042}"/>
              </a:ext>
            </a:extLst>
          </p:cNvPr>
          <p:cNvSpPr txBox="1">
            <a:spLocks/>
          </p:cNvSpPr>
          <p:nvPr/>
        </p:nvSpPr>
        <p:spPr>
          <a:xfrm>
            <a:off x="629884" y="180011"/>
            <a:ext cx="7886700" cy="863598"/>
          </a:xfrm>
          <a:prstGeom prst="rect">
            <a:avLst/>
          </a:prstGeom>
        </p:spPr>
        <p:txBody>
          <a:bodyPr vert="horz" lIns="91440" tIns="45720" rIns="91440" bIns="45720" rtlCol="0" anchor="ctr">
            <a:normAutofit fontScale="97500" lnSpcReduction="10000"/>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r>
              <a:rPr lang="en-GB" sz="3000" b="1" dirty="0"/>
              <a:t>Differentiated Harmful Microbes and Their Diseases Worksheet</a:t>
            </a:r>
          </a:p>
        </p:txBody>
      </p:sp>
      <p:graphicFrame>
        <p:nvGraphicFramePr>
          <p:cNvPr id="9" name="Table 4" descr="4. Prevention&#10;">
            <a:extLst>
              <a:ext uri="{FF2B5EF4-FFF2-40B4-BE49-F238E27FC236}">
                <a16:creationId xmlns:a16="http://schemas.microsoft.com/office/drawing/2014/main" id="{686580E2-301C-4F32-9248-372781BA2112}"/>
              </a:ext>
            </a:extLst>
          </p:cNvPr>
          <p:cNvGraphicFramePr>
            <a:graphicFrameLocks noGrp="1"/>
          </p:cNvGraphicFramePr>
          <p:nvPr>
            <p:extLst>
              <p:ext uri="{D42A27DB-BD31-4B8C-83A1-F6EECF244321}">
                <p14:modId xmlns:p14="http://schemas.microsoft.com/office/powerpoint/2010/main" val="2692223609"/>
              </p:ext>
            </p:extLst>
          </p:nvPr>
        </p:nvGraphicFramePr>
        <p:xfrm>
          <a:off x="629884" y="1204175"/>
          <a:ext cx="3875441" cy="4918899"/>
        </p:xfrm>
        <a:graphic>
          <a:graphicData uri="http://schemas.openxmlformats.org/drawingml/2006/table">
            <a:tbl>
              <a:tblPr firstRow="1" bandRow="1"/>
              <a:tblGrid>
                <a:gridCol w="1743281">
                  <a:extLst>
                    <a:ext uri="{9D8B030D-6E8A-4147-A177-3AD203B41FA5}">
                      <a16:colId xmlns:a16="http://schemas.microsoft.com/office/drawing/2014/main" val="3940649451"/>
                    </a:ext>
                  </a:extLst>
                </a:gridCol>
                <a:gridCol w="2132160">
                  <a:extLst>
                    <a:ext uri="{9D8B030D-6E8A-4147-A177-3AD203B41FA5}">
                      <a16:colId xmlns:a16="http://schemas.microsoft.com/office/drawing/2014/main" val="2814284796"/>
                    </a:ext>
                  </a:extLst>
                </a:gridCol>
              </a:tblGrid>
              <a:tr h="495361">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4. Prevention</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732281">
                        <a:alpha val="60000"/>
                      </a:srgbClr>
                    </a:solidFill>
                  </a:tcPr>
                </a:tc>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Disease</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732281">
                        <a:alpha val="60000"/>
                      </a:srgbClr>
                    </a:solidFill>
                  </a:tcPr>
                </a:tc>
                <a:extLst>
                  <a:ext uri="{0D108BD9-81ED-4DB2-BD59-A6C34878D82A}">
                    <a16:rowId xmlns:a16="http://schemas.microsoft.com/office/drawing/2014/main" val="135155759"/>
                  </a:ext>
                </a:extLst>
              </a:tr>
              <a:tr h="912231">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Wash hands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1</a:t>
                      </a:r>
                    </a:p>
                    <a:p>
                      <a:r>
                        <a:rPr lang="en-GB" sz="1800" b="0" dirty="0">
                          <a:solidFill>
                            <a:schemeClr val="bg2">
                              <a:lumMod val="10000"/>
                            </a:schemeClr>
                          </a:solidFill>
                          <a:latin typeface="Arial" panose="020B0604020202020204" pitchFamily="34" charset="0"/>
                          <a:cs typeface="Arial" panose="020B0604020202020204" pitchFamily="34" charset="0"/>
                        </a:rPr>
                        <a:t>2</a:t>
                      </a:r>
                    </a:p>
                    <a:p>
                      <a:r>
                        <a:rPr lang="en-GB" sz="1800" b="0" dirty="0">
                          <a:solidFill>
                            <a:schemeClr val="bg2">
                              <a:lumMod val="10000"/>
                            </a:schemeClr>
                          </a:solidFill>
                          <a:latin typeface="Arial" panose="020B0604020202020204" pitchFamily="34" charset="0"/>
                          <a:cs typeface="Arial" panose="020B0604020202020204" pitchFamily="34" charset="0"/>
                        </a:rPr>
                        <a:t>3</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025569164"/>
                  </a:ext>
                </a:extLst>
              </a:tr>
              <a:tr h="912231">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Cover coughs and sneezes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1</a:t>
                      </a:r>
                    </a:p>
                    <a:p>
                      <a:r>
                        <a:rPr lang="en-GB" sz="1800" b="0" dirty="0">
                          <a:solidFill>
                            <a:schemeClr val="bg2">
                              <a:lumMod val="10000"/>
                            </a:schemeClr>
                          </a:solidFill>
                          <a:latin typeface="Arial" panose="020B0604020202020204" pitchFamily="34" charset="0"/>
                          <a:cs typeface="Arial" panose="020B0604020202020204" pitchFamily="34" charset="0"/>
                        </a:rPr>
                        <a:t>2</a:t>
                      </a:r>
                    </a:p>
                    <a:p>
                      <a:r>
                        <a:rPr lang="en-GB" sz="1800" b="0" dirty="0">
                          <a:solidFill>
                            <a:schemeClr val="bg2">
                              <a:lumMod val="10000"/>
                            </a:schemeClr>
                          </a:solidFill>
                          <a:latin typeface="Arial" panose="020B0604020202020204" pitchFamily="34" charset="0"/>
                          <a:cs typeface="Arial" panose="020B0604020202020204" pitchFamily="34" charset="0"/>
                        </a:rPr>
                        <a:t>3</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30083128"/>
                  </a:ext>
                </a:extLst>
              </a:tr>
              <a:tr h="638562">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Use a condom</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1</a:t>
                      </a:r>
                    </a:p>
                    <a:p>
                      <a:r>
                        <a:rPr lang="en-GB" sz="1800" b="0" dirty="0">
                          <a:solidFill>
                            <a:schemeClr val="bg2">
                              <a:lumMod val="10000"/>
                            </a:schemeClr>
                          </a:solidFill>
                          <a:latin typeface="Arial" panose="020B0604020202020204" pitchFamily="34" charset="0"/>
                          <a:cs typeface="Arial" panose="020B0604020202020204" pitchFamily="34" charset="0"/>
                        </a:rPr>
                        <a:t>2</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645039781"/>
                  </a:ext>
                </a:extLst>
              </a:tr>
              <a:tr h="1040258">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Avoid unnecessary antibiotic use</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1</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437753576"/>
                  </a:ext>
                </a:extLst>
              </a:tr>
              <a:tr h="912231">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Vaccination</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1</a:t>
                      </a:r>
                    </a:p>
                    <a:p>
                      <a:r>
                        <a:rPr lang="en-GB" sz="1800" b="0" dirty="0">
                          <a:solidFill>
                            <a:schemeClr val="bg2">
                              <a:lumMod val="10000"/>
                            </a:schemeClr>
                          </a:solidFill>
                          <a:latin typeface="Arial" panose="020B0604020202020204" pitchFamily="34" charset="0"/>
                          <a:cs typeface="Arial" panose="020B0604020202020204" pitchFamily="34" charset="0"/>
                        </a:rPr>
                        <a:t>2</a:t>
                      </a:r>
                    </a:p>
                    <a:p>
                      <a:r>
                        <a:rPr lang="en-GB" sz="1800" b="0" dirty="0">
                          <a:solidFill>
                            <a:schemeClr val="bg2">
                              <a:lumMod val="10000"/>
                            </a:schemeClr>
                          </a:solidFill>
                          <a:latin typeface="Arial" panose="020B0604020202020204" pitchFamily="34" charset="0"/>
                          <a:cs typeface="Arial" panose="020B0604020202020204" pitchFamily="34" charset="0"/>
                        </a:rPr>
                        <a:t>3</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342254079"/>
                  </a:ext>
                </a:extLst>
              </a:tr>
            </a:tbl>
          </a:graphicData>
        </a:graphic>
      </p:graphicFrame>
      <p:graphicFrame>
        <p:nvGraphicFramePr>
          <p:cNvPr id="10" name="Table 4" descr="5. Treatment&#10;">
            <a:extLst>
              <a:ext uri="{FF2B5EF4-FFF2-40B4-BE49-F238E27FC236}">
                <a16:creationId xmlns:a16="http://schemas.microsoft.com/office/drawing/2014/main" id="{4AAF1600-2FD6-4028-B949-B72DD1DF9721}"/>
              </a:ext>
            </a:extLst>
          </p:cNvPr>
          <p:cNvGraphicFramePr>
            <a:graphicFrameLocks noGrp="1"/>
          </p:cNvGraphicFramePr>
          <p:nvPr>
            <p:extLst>
              <p:ext uri="{D42A27DB-BD31-4B8C-83A1-F6EECF244321}">
                <p14:modId xmlns:p14="http://schemas.microsoft.com/office/powerpoint/2010/main" val="1692151394"/>
              </p:ext>
            </p:extLst>
          </p:nvPr>
        </p:nvGraphicFramePr>
        <p:xfrm>
          <a:off x="4572000" y="1204174"/>
          <a:ext cx="3875441" cy="4910874"/>
        </p:xfrm>
        <a:graphic>
          <a:graphicData uri="http://schemas.openxmlformats.org/drawingml/2006/table">
            <a:tbl>
              <a:tblPr firstRow="1" bandRow="1"/>
              <a:tblGrid>
                <a:gridCol w="1709981">
                  <a:extLst>
                    <a:ext uri="{9D8B030D-6E8A-4147-A177-3AD203B41FA5}">
                      <a16:colId xmlns:a16="http://schemas.microsoft.com/office/drawing/2014/main" val="3940649451"/>
                    </a:ext>
                  </a:extLst>
                </a:gridCol>
                <a:gridCol w="2165460">
                  <a:extLst>
                    <a:ext uri="{9D8B030D-6E8A-4147-A177-3AD203B41FA5}">
                      <a16:colId xmlns:a16="http://schemas.microsoft.com/office/drawing/2014/main" val="2814284796"/>
                    </a:ext>
                  </a:extLst>
                </a:gridCol>
              </a:tblGrid>
              <a:tr h="703178">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5. Treatment</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732281">
                        <a:alpha val="60000"/>
                      </a:srgbClr>
                    </a:solidFill>
                  </a:tcPr>
                </a:tc>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Disease</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732281">
                        <a:alpha val="60000"/>
                      </a:srgbClr>
                    </a:solidFill>
                  </a:tcPr>
                </a:tc>
                <a:extLst>
                  <a:ext uri="{0D108BD9-81ED-4DB2-BD59-A6C34878D82A}">
                    <a16:rowId xmlns:a16="http://schemas.microsoft.com/office/drawing/2014/main" val="135155759"/>
                  </a:ext>
                </a:extLst>
              </a:tr>
              <a:tr h="857775">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Antibiotics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1</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025569164"/>
                  </a:ext>
                </a:extLst>
              </a:tr>
              <a:tr h="1246073">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Bed rest</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1</a:t>
                      </a:r>
                    </a:p>
                    <a:p>
                      <a:r>
                        <a:rPr lang="en-GB" sz="1800" b="0" dirty="0">
                          <a:solidFill>
                            <a:schemeClr val="bg2">
                              <a:lumMod val="10000"/>
                            </a:schemeClr>
                          </a:solidFill>
                          <a:latin typeface="Arial" panose="020B0604020202020204" pitchFamily="34" charset="0"/>
                          <a:cs typeface="Arial" panose="020B0604020202020204" pitchFamily="34" charset="0"/>
                        </a:rPr>
                        <a:t>2</a:t>
                      </a:r>
                    </a:p>
                    <a:p>
                      <a:r>
                        <a:rPr lang="en-GB" sz="1800" b="0" dirty="0">
                          <a:solidFill>
                            <a:schemeClr val="bg2">
                              <a:lumMod val="10000"/>
                            </a:schemeClr>
                          </a:solidFill>
                          <a:latin typeface="Arial" panose="020B0604020202020204" pitchFamily="34" charset="0"/>
                          <a:cs typeface="Arial" panose="020B0604020202020204" pitchFamily="34" charset="0"/>
                        </a:rPr>
                        <a:t>3</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30083128"/>
                  </a:ext>
                </a:extLst>
              </a:tr>
              <a:tr h="857775">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Antifungals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1</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645039781"/>
                  </a:ext>
                </a:extLst>
              </a:tr>
              <a:tr h="1246073">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Fluid intake</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1</a:t>
                      </a:r>
                    </a:p>
                    <a:p>
                      <a:r>
                        <a:rPr lang="en-GB" sz="1800" b="0" dirty="0">
                          <a:solidFill>
                            <a:schemeClr val="bg2">
                              <a:lumMod val="10000"/>
                            </a:schemeClr>
                          </a:solidFill>
                          <a:latin typeface="Arial" panose="020B0604020202020204" pitchFamily="34" charset="0"/>
                          <a:cs typeface="Arial" panose="020B0604020202020204" pitchFamily="34" charset="0"/>
                        </a:rPr>
                        <a:t>2</a:t>
                      </a:r>
                    </a:p>
                    <a:p>
                      <a:r>
                        <a:rPr lang="en-GB" sz="1800" b="0" dirty="0">
                          <a:solidFill>
                            <a:schemeClr val="bg2">
                              <a:lumMod val="10000"/>
                            </a:schemeClr>
                          </a:solidFill>
                          <a:latin typeface="Arial" panose="020B0604020202020204" pitchFamily="34" charset="0"/>
                          <a:cs typeface="Arial" panose="020B0604020202020204" pitchFamily="34" charset="0"/>
                        </a:rPr>
                        <a:t>3</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290922397"/>
                  </a:ext>
                </a:extLst>
              </a:tr>
            </a:tbl>
          </a:graphicData>
        </a:graphic>
      </p:graphicFrame>
      <p:grpSp>
        <p:nvGrpSpPr>
          <p:cNvPr id="5" name="Group 4">
            <a:extLst>
              <a:ext uri="{FF2B5EF4-FFF2-40B4-BE49-F238E27FC236}">
                <a16:creationId xmlns:a16="http://schemas.microsoft.com/office/drawing/2014/main" id="{F795B16F-0CE8-4E68-849D-2B1140AB7062}"/>
              </a:ext>
              <a:ext uri="{C183D7F6-B498-43B3-948B-1728B52AA6E4}">
                <adec:decorative xmlns:adec="http://schemas.microsoft.com/office/drawing/2017/decorative" val="1"/>
              </a:ext>
            </a:extLst>
          </p:cNvPr>
          <p:cNvGrpSpPr/>
          <p:nvPr/>
        </p:nvGrpSpPr>
        <p:grpSpPr>
          <a:xfrm rot="5400000">
            <a:off x="2040352" y="-418796"/>
            <a:ext cx="5212619" cy="8251729"/>
            <a:chOff x="376446" y="467682"/>
            <a:chExt cx="6207650" cy="9079126"/>
          </a:xfrm>
        </p:grpSpPr>
        <p:sp>
          <p:nvSpPr>
            <p:cNvPr id="6" name="Rectangle: Rounded Corners 5">
              <a:extLst>
                <a:ext uri="{FF2B5EF4-FFF2-40B4-BE49-F238E27FC236}">
                  <a16:creationId xmlns:a16="http://schemas.microsoft.com/office/drawing/2014/main" id="{180710EB-481E-4DBF-94F1-164AAFDD7B87}"/>
                </a:ext>
                <a:ext uri="{C183D7F6-B498-43B3-948B-1728B52AA6E4}">
                  <adec:decorative xmlns:adec="http://schemas.microsoft.com/office/drawing/2017/decorative" val="1"/>
                </a:ext>
              </a:extLst>
            </p:cNvPr>
            <p:cNvSpPr/>
            <p:nvPr/>
          </p:nvSpPr>
          <p:spPr>
            <a:xfrm>
              <a:off x="376446" y="698084"/>
              <a:ext cx="6080452" cy="8848724"/>
            </a:xfrm>
            <a:prstGeom prst="roundRect">
              <a:avLst>
                <a:gd name="adj" fmla="val 2575"/>
              </a:avLst>
            </a:prstGeom>
            <a:noFill/>
            <a:ln w="76200" cap="sq" cmpd="sng" algn="ctr">
              <a:solidFill>
                <a:srgbClr val="732281"/>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7" name="Oval 6">
              <a:extLst>
                <a:ext uri="{FF2B5EF4-FFF2-40B4-BE49-F238E27FC236}">
                  <a16:creationId xmlns:a16="http://schemas.microsoft.com/office/drawing/2014/main" id="{C3EC1284-0A05-4678-96C5-AA7E71E3AB02}"/>
                </a:ext>
                <a:ext uri="{C183D7F6-B498-43B3-948B-1728B52AA6E4}">
                  <adec:decorative xmlns:adec="http://schemas.microsoft.com/office/drawing/2017/decorative" val="1"/>
                </a:ext>
              </a:extLst>
            </p:cNvPr>
            <p:cNvSpPr/>
            <p:nvPr/>
          </p:nvSpPr>
          <p:spPr>
            <a:xfrm>
              <a:off x="6020884" y="467682"/>
              <a:ext cx="563212" cy="563212"/>
            </a:xfrm>
            <a:prstGeom prst="ellipse">
              <a:avLst/>
            </a:prstGeom>
            <a:solidFill>
              <a:sysClr val="window" lastClr="FFFFFF"/>
            </a:solidFill>
            <a:ln w="38100" cap="flat" cmpd="sng" algn="ctr">
              <a:solidFill>
                <a:srgbClr val="73228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8" name="Picture 7">
              <a:extLst>
                <a:ext uri="{FF2B5EF4-FFF2-40B4-BE49-F238E27FC236}">
                  <a16:creationId xmlns:a16="http://schemas.microsoft.com/office/drawing/2014/main" id="{491BBF5F-D1D3-475C-B500-AA4937F0CD51}"/>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rot="16200000">
              <a:off x="6069773" y="480071"/>
              <a:ext cx="465427" cy="538431"/>
            </a:xfrm>
            <a:prstGeom prst="rect">
              <a:avLst/>
            </a:prstGeom>
          </p:spPr>
        </p:pic>
      </p:grpSp>
      <p:sp>
        <p:nvSpPr>
          <p:cNvPr id="3" name="Footer Placeholder 2">
            <a:extLst>
              <a:ext uri="{FF2B5EF4-FFF2-40B4-BE49-F238E27FC236}">
                <a16:creationId xmlns:a16="http://schemas.microsoft.com/office/drawing/2014/main" id="{ACA0B6E1-6CB6-43FA-BCE9-6C6724DADCA3}"/>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152552577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42ABADD-585D-4943-9F94-D76884EE7691}"/>
              </a:ext>
            </a:extLst>
          </p:cNvPr>
          <p:cNvSpPr>
            <a:spLocks noGrp="1"/>
          </p:cNvSpPr>
          <p:nvPr>
            <p:ph type="title"/>
          </p:nvPr>
        </p:nvSpPr>
        <p:spPr>
          <a:xfrm>
            <a:off x="628650" y="-1325563"/>
            <a:ext cx="7886700" cy="1325563"/>
          </a:xfrm>
        </p:spPr>
        <p:txBody>
          <a:bodyPr vert="horz" lIns="91440" tIns="45720" rIns="91440" bIns="45720" rtlCol="0" anchor="b">
            <a:normAutofit fontScale="90000"/>
          </a:bodyPr>
          <a:lstStyle/>
          <a:p>
            <a:r>
              <a:rPr lang="en-GB" b="1" dirty="0"/>
              <a:t>Differentiated Harmful Microbes and Their Diseases – Answers 1</a:t>
            </a:r>
            <a:br>
              <a:rPr lang="en-GB" b="1" dirty="0"/>
            </a:br>
            <a:endParaRPr lang="en-GB" dirty="0"/>
          </a:p>
        </p:txBody>
      </p:sp>
      <p:sp>
        <p:nvSpPr>
          <p:cNvPr id="4" name="Title 1">
            <a:extLst>
              <a:ext uri="{FF2B5EF4-FFF2-40B4-BE49-F238E27FC236}">
                <a16:creationId xmlns:a16="http://schemas.microsoft.com/office/drawing/2014/main" id="{6A01FD07-CF1A-42E2-B0DF-FA30BF4FB2C0}"/>
              </a:ext>
            </a:extLst>
          </p:cNvPr>
          <p:cNvSpPr txBox="1">
            <a:spLocks/>
          </p:cNvSpPr>
          <p:nvPr/>
        </p:nvSpPr>
        <p:spPr>
          <a:xfrm>
            <a:off x="629884" y="180011"/>
            <a:ext cx="7886700" cy="863598"/>
          </a:xfrm>
          <a:prstGeom prst="rect">
            <a:avLst/>
          </a:prstGeom>
        </p:spPr>
        <p:txBody>
          <a:bodyPr vert="horz" lIns="91440" tIns="45720" rIns="91440" bIns="45720" rtlCol="0" anchor="ctr">
            <a:normAutofit fontScale="97500" lnSpcReduction="10000"/>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r>
              <a:rPr lang="en-GB" sz="3000" b="1" dirty="0"/>
              <a:t>Differentiated Harmful Microbes and Their Diseases - Answers</a:t>
            </a:r>
          </a:p>
        </p:txBody>
      </p:sp>
      <p:graphicFrame>
        <p:nvGraphicFramePr>
          <p:cNvPr id="9" name="Table 4" descr="1.Infectious Microbe&#10;">
            <a:extLst>
              <a:ext uri="{FF2B5EF4-FFF2-40B4-BE49-F238E27FC236}">
                <a16:creationId xmlns:a16="http://schemas.microsoft.com/office/drawing/2014/main" id="{6A8C59BA-DB10-499B-BB20-AED0612AC2AC}"/>
              </a:ext>
            </a:extLst>
          </p:cNvPr>
          <p:cNvGraphicFramePr>
            <a:graphicFrameLocks noGrp="1"/>
          </p:cNvGraphicFramePr>
          <p:nvPr>
            <p:extLst>
              <p:ext uri="{D42A27DB-BD31-4B8C-83A1-F6EECF244321}">
                <p14:modId xmlns:p14="http://schemas.microsoft.com/office/powerpoint/2010/main" val="111433416"/>
              </p:ext>
            </p:extLst>
          </p:nvPr>
        </p:nvGraphicFramePr>
        <p:xfrm>
          <a:off x="664638" y="1304925"/>
          <a:ext cx="4218642" cy="4733924"/>
        </p:xfrm>
        <a:graphic>
          <a:graphicData uri="http://schemas.openxmlformats.org/drawingml/2006/table">
            <a:tbl>
              <a:tblPr firstRow="1" bandRow="1"/>
              <a:tblGrid>
                <a:gridCol w="1861663">
                  <a:extLst>
                    <a:ext uri="{9D8B030D-6E8A-4147-A177-3AD203B41FA5}">
                      <a16:colId xmlns:a16="http://schemas.microsoft.com/office/drawing/2014/main" val="3940649451"/>
                    </a:ext>
                  </a:extLst>
                </a:gridCol>
                <a:gridCol w="2356979">
                  <a:extLst>
                    <a:ext uri="{9D8B030D-6E8A-4147-A177-3AD203B41FA5}">
                      <a16:colId xmlns:a16="http://schemas.microsoft.com/office/drawing/2014/main" val="2814284796"/>
                    </a:ext>
                  </a:extLst>
                </a:gridCol>
              </a:tblGrid>
              <a:tr h="1367342">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1.Infectious Microbe</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732281">
                        <a:alpha val="60000"/>
                      </a:srgbClr>
                    </a:solidFill>
                  </a:tcPr>
                </a:tc>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Disease</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732281">
                        <a:alpha val="60000"/>
                      </a:srgbClr>
                    </a:solidFill>
                  </a:tcPr>
                </a:tc>
                <a:extLst>
                  <a:ext uri="{0D108BD9-81ED-4DB2-BD59-A6C34878D82A}">
                    <a16:rowId xmlns:a16="http://schemas.microsoft.com/office/drawing/2014/main" val="135155759"/>
                  </a:ext>
                </a:extLst>
              </a:tr>
              <a:tr h="981148">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Bacteria</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Chlamydia </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025569164"/>
                  </a:ext>
                </a:extLst>
              </a:tr>
              <a:tr h="1404286">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Virus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1</a:t>
                      </a:r>
                    </a:p>
                    <a:p>
                      <a:r>
                        <a:rPr lang="en-GB" sz="1800" b="0" dirty="0">
                          <a:solidFill>
                            <a:schemeClr val="bg2">
                              <a:lumMod val="10000"/>
                            </a:schemeClr>
                          </a:solidFill>
                          <a:latin typeface="Arial" panose="020B0604020202020204" pitchFamily="34" charset="0"/>
                          <a:cs typeface="Arial" panose="020B0604020202020204" pitchFamily="34" charset="0"/>
                        </a:rPr>
                        <a:t>2</a:t>
                      </a:r>
                    </a:p>
                    <a:p>
                      <a:r>
                        <a:rPr lang="en-GB" sz="1800" b="0" dirty="0">
                          <a:solidFill>
                            <a:schemeClr val="bg2">
                              <a:lumMod val="10000"/>
                            </a:schemeClr>
                          </a:solidFill>
                          <a:latin typeface="Arial" panose="020B0604020202020204" pitchFamily="34" charset="0"/>
                          <a:cs typeface="Arial" panose="020B0604020202020204" pitchFamily="34" charset="0"/>
                        </a:rPr>
                        <a:t>3</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30083128"/>
                  </a:ext>
                </a:extLst>
              </a:tr>
              <a:tr h="981148">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Fungi</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1</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645039781"/>
                  </a:ext>
                </a:extLst>
              </a:tr>
            </a:tbl>
          </a:graphicData>
        </a:graphic>
      </p:graphicFrame>
      <p:sp>
        <p:nvSpPr>
          <p:cNvPr id="11" name="TextBox 10">
            <a:extLst>
              <a:ext uri="{FF2B5EF4-FFF2-40B4-BE49-F238E27FC236}">
                <a16:creationId xmlns:a16="http://schemas.microsoft.com/office/drawing/2014/main" id="{59EF5999-605B-4163-A775-9FBE4A16FC61}"/>
              </a:ext>
            </a:extLst>
          </p:cNvPr>
          <p:cNvSpPr txBox="1"/>
          <p:nvPr/>
        </p:nvSpPr>
        <p:spPr>
          <a:xfrm>
            <a:off x="2609850" y="3743324"/>
            <a:ext cx="2095500" cy="1015663"/>
          </a:xfrm>
          <a:prstGeom prst="rect">
            <a:avLst/>
          </a:prstGeom>
          <a:solidFill>
            <a:schemeClr val="bg1"/>
          </a:solidFill>
          <a:ln>
            <a:solidFill>
              <a:schemeClr val="bg1"/>
            </a:solidFill>
          </a:ln>
        </p:spPr>
        <p:txBody>
          <a:bodyPr wrap="square" rtlCol="0">
            <a:spAutoFit/>
          </a:bodyPr>
          <a:lstStyle/>
          <a:p>
            <a:r>
              <a:rPr lang="en-GB" sz="2000" b="1" dirty="0">
                <a:solidFill>
                  <a:schemeClr val="accent6">
                    <a:lumMod val="75000"/>
                  </a:schemeClr>
                </a:solidFill>
                <a:latin typeface="Arial" panose="020B0604020202020204" pitchFamily="34" charset="0"/>
                <a:cs typeface="Arial" panose="020B0604020202020204" pitchFamily="34" charset="0"/>
              </a:rPr>
              <a:t>Chickenpox, Flu, </a:t>
            </a:r>
          </a:p>
          <a:p>
            <a:r>
              <a:rPr lang="en-GB" sz="2000" b="1" dirty="0">
                <a:solidFill>
                  <a:schemeClr val="accent6">
                    <a:lumMod val="75000"/>
                  </a:schemeClr>
                </a:solidFill>
                <a:latin typeface="Arial" panose="020B0604020202020204" pitchFamily="34" charset="0"/>
                <a:cs typeface="Arial" panose="020B0604020202020204" pitchFamily="34" charset="0"/>
              </a:rPr>
              <a:t>Measles</a:t>
            </a:r>
          </a:p>
        </p:txBody>
      </p:sp>
      <p:sp>
        <p:nvSpPr>
          <p:cNvPr id="12" name="TextBox 11">
            <a:extLst>
              <a:ext uri="{FF2B5EF4-FFF2-40B4-BE49-F238E27FC236}">
                <a16:creationId xmlns:a16="http://schemas.microsoft.com/office/drawing/2014/main" id="{A417FE73-5424-4727-BBE5-601022C3F5E2}"/>
              </a:ext>
            </a:extLst>
          </p:cNvPr>
          <p:cNvSpPr txBox="1"/>
          <p:nvPr/>
        </p:nvSpPr>
        <p:spPr>
          <a:xfrm>
            <a:off x="2609850" y="5152965"/>
            <a:ext cx="2095500" cy="400110"/>
          </a:xfrm>
          <a:prstGeom prst="rect">
            <a:avLst/>
          </a:prstGeom>
          <a:solidFill>
            <a:schemeClr val="bg1"/>
          </a:solidFill>
          <a:ln>
            <a:solidFill>
              <a:schemeClr val="bg1"/>
            </a:solidFill>
          </a:ln>
        </p:spPr>
        <p:txBody>
          <a:bodyPr wrap="square" rtlCol="0">
            <a:spAutoFit/>
          </a:bodyPr>
          <a:lstStyle/>
          <a:p>
            <a:r>
              <a:rPr lang="en-GB" sz="2000" b="1" dirty="0">
                <a:solidFill>
                  <a:schemeClr val="accent6">
                    <a:lumMod val="75000"/>
                  </a:schemeClr>
                </a:solidFill>
                <a:latin typeface="Arial" panose="020B0604020202020204" pitchFamily="34" charset="0"/>
                <a:cs typeface="Arial" panose="020B0604020202020204" pitchFamily="34" charset="0"/>
              </a:rPr>
              <a:t>Thrush</a:t>
            </a:r>
          </a:p>
        </p:txBody>
      </p:sp>
      <p:sp>
        <p:nvSpPr>
          <p:cNvPr id="10" name="Rectangle: Rounded Corners 9" descr="Procedure:&#10;&#10;1. Use the information sheets to find out with diseases should go in each empty box. This has been started for you.&#10;2. Do you notice any similarities or differences between the disease?&#10;">
            <a:extLst>
              <a:ext uri="{FF2B5EF4-FFF2-40B4-BE49-F238E27FC236}">
                <a16:creationId xmlns:a16="http://schemas.microsoft.com/office/drawing/2014/main" id="{9BF314EB-1841-4445-94B8-7822338BA644}"/>
              </a:ext>
            </a:extLst>
          </p:cNvPr>
          <p:cNvSpPr/>
          <p:nvPr/>
        </p:nvSpPr>
        <p:spPr>
          <a:xfrm>
            <a:off x="5010150" y="1897014"/>
            <a:ext cx="3394091" cy="3289796"/>
          </a:xfrm>
          <a:prstGeom prst="roundRect">
            <a:avLst/>
          </a:prstGeom>
          <a:solidFill>
            <a:srgbClr val="AB7AB3"/>
          </a:solidFill>
          <a:ln w="12700" cap="flat" cmpd="sng" algn="ctr">
            <a:solidFill>
              <a:srgbClr val="000000"/>
            </a:solidFill>
            <a:prstDash val="solid"/>
            <a:miter lim="800000"/>
          </a:ln>
          <a:effectLst/>
        </p:spPr>
        <p:txBody>
          <a:bodyPr rtlCol="0" anchor="ct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b="1"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Procedure:</a:t>
            </a:r>
            <a:br>
              <a:rPr kumimoji="0" lang="en-GB"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br>
            <a:endParaRPr kumimoji="0" lang="en-GB"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endParaRPr>
          </a:p>
          <a:p>
            <a:pPr marL="0" marR="0" lvl="0" indent="0" defTabSz="914400" eaLnBrk="1" fontAlgn="auto" latinLnBrk="0" hangingPunct="1">
              <a:lnSpc>
                <a:spcPct val="100000"/>
              </a:lnSpc>
              <a:spcBef>
                <a:spcPts val="0"/>
              </a:spcBef>
              <a:spcAft>
                <a:spcPts val="0"/>
              </a:spcAft>
              <a:buClrTx/>
              <a:buSzTx/>
              <a:buFontTx/>
              <a:buNone/>
              <a:tabLst/>
              <a:defRPr/>
            </a:pPr>
            <a:r>
              <a:rPr kumimoji="0" lang="en-GB"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1. Use the information sheets to find out with diseases should go in each empty box. This has been started for you.</a:t>
            </a:r>
          </a:p>
          <a:p>
            <a:pPr marL="0" marR="0" lvl="0" indent="0" defTabSz="914400" eaLnBrk="1" fontAlgn="auto" latinLnBrk="0" hangingPunct="1">
              <a:lnSpc>
                <a:spcPct val="100000"/>
              </a:lnSpc>
              <a:spcBef>
                <a:spcPts val="0"/>
              </a:spcBef>
              <a:spcAft>
                <a:spcPts val="0"/>
              </a:spcAft>
              <a:buClrTx/>
              <a:buSzTx/>
              <a:buFontTx/>
              <a:buNone/>
              <a:tabLst/>
              <a:defRPr/>
            </a:pPr>
            <a:r>
              <a:rPr kumimoji="0" lang="en-GB" b="0" i="0" u="none" strike="noStrike" kern="0" cap="none" spc="0" normalizeH="0" baseline="0" noProof="0" dirty="0">
                <a:ln>
                  <a:noFill/>
                </a:ln>
                <a:solidFill>
                  <a:prstClr val="black"/>
                </a:solidFill>
                <a:effectLst/>
                <a:uLnTx/>
                <a:uFillTx/>
                <a:latin typeface="Arial" panose="020B0604020202020204" pitchFamily="34" charset="0"/>
                <a:ea typeface="+mn-ea"/>
                <a:cs typeface="Arial" panose="020B0604020202020204" pitchFamily="34" charset="0"/>
              </a:rPr>
              <a:t>2. Do you notice any similarities or differences between the disease?</a:t>
            </a:r>
          </a:p>
        </p:txBody>
      </p:sp>
      <p:grpSp>
        <p:nvGrpSpPr>
          <p:cNvPr id="5" name="Group 4">
            <a:extLst>
              <a:ext uri="{FF2B5EF4-FFF2-40B4-BE49-F238E27FC236}">
                <a16:creationId xmlns:a16="http://schemas.microsoft.com/office/drawing/2014/main" id="{DDE1F89D-D1C9-430E-88B3-264D6B79BE77}"/>
              </a:ext>
              <a:ext uri="{C183D7F6-B498-43B3-948B-1728B52AA6E4}">
                <adec:decorative xmlns:adec="http://schemas.microsoft.com/office/drawing/2017/decorative" val="1"/>
              </a:ext>
            </a:extLst>
          </p:cNvPr>
          <p:cNvGrpSpPr/>
          <p:nvPr/>
        </p:nvGrpSpPr>
        <p:grpSpPr>
          <a:xfrm rot="5400000">
            <a:off x="2040352" y="-418796"/>
            <a:ext cx="5212619" cy="8251729"/>
            <a:chOff x="376446" y="467682"/>
            <a:chExt cx="6207650" cy="9079126"/>
          </a:xfrm>
        </p:grpSpPr>
        <p:sp>
          <p:nvSpPr>
            <p:cNvPr id="6" name="Rectangle: Rounded Corners 5">
              <a:extLst>
                <a:ext uri="{FF2B5EF4-FFF2-40B4-BE49-F238E27FC236}">
                  <a16:creationId xmlns:a16="http://schemas.microsoft.com/office/drawing/2014/main" id="{6A61E541-D973-4CEA-A263-4309978C386A}"/>
                </a:ext>
                <a:ext uri="{C183D7F6-B498-43B3-948B-1728B52AA6E4}">
                  <adec:decorative xmlns:adec="http://schemas.microsoft.com/office/drawing/2017/decorative" val="1"/>
                </a:ext>
              </a:extLst>
            </p:cNvPr>
            <p:cNvSpPr/>
            <p:nvPr/>
          </p:nvSpPr>
          <p:spPr>
            <a:xfrm>
              <a:off x="376446" y="698084"/>
              <a:ext cx="6080452" cy="8848724"/>
            </a:xfrm>
            <a:prstGeom prst="roundRect">
              <a:avLst>
                <a:gd name="adj" fmla="val 2575"/>
              </a:avLst>
            </a:prstGeom>
            <a:noFill/>
            <a:ln w="76200" cap="sq" cmpd="sng" algn="ctr">
              <a:solidFill>
                <a:srgbClr val="732281"/>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7" name="Oval 6">
              <a:extLst>
                <a:ext uri="{FF2B5EF4-FFF2-40B4-BE49-F238E27FC236}">
                  <a16:creationId xmlns:a16="http://schemas.microsoft.com/office/drawing/2014/main" id="{CA4E2480-ABFC-455C-8424-FCC1ACCBC5AB}"/>
                </a:ext>
                <a:ext uri="{C183D7F6-B498-43B3-948B-1728B52AA6E4}">
                  <adec:decorative xmlns:adec="http://schemas.microsoft.com/office/drawing/2017/decorative" val="1"/>
                </a:ext>
              </a:extLst>
            </p:cNvPr>
            <p:cNvSpPr/>
            <p:nvPr/>
          </p:nvSpPr>
          <p:spPr>
            <a:xfrm>
              <a:off x="6020884" y="467682"/>
              <a:ext cx="563212" cy="563212"/>
            </a:xfrm>
            <a:prstGeom prst="ellipse">
              <a:avLst/>
            </a:prstGeom>
            <a:solidFill>
              <a:sysClr val="window" lastClr="FFFFFF"/>
            </a:solidFill>
            <a:ln w="38100" cap="flat" cmpd="sng" algn="ctr">
              <a:solidFill>
                <a:srgbClr val="73228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8" name="Picture 7">
              <a:extLst>
                <a:ext uri="{FF2B5EF4-FFF2-40B4-BE49-F238E27FC236}">
                  <a16:creationId xmlns:a16="http://schemas.microsoft.com/office/drawing/2014/main" id="{9F4D47FD-C345-4C94-9E70-D0F2CC7A7267}"/>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rot="16200000">
              <a:off x="6069773" y="480071"/>
              <a:ext cx="465427" cy="538431"/>
            </a:xfrm>
            <a:prstGeom prst="rect">
              <a:avLst/>
            </a:prstGeom>
          </p:spPr>
        </p:pic>
      </p:grpSp>
      <p:sp>
        <p:nvSpPr>
          <p:cNvPr id="3" name="Footer Placeholder 2">
            <a:extLst>
              <a:ext uri="{FF2B5EF4-FFF2-40B4-BE49-F238E27FC236}">
                <a16:creationId xmlns:a16="http://schemas.microsoft.com/office/drawing/2014/main" id="{F39832AA-DA9B-44A0-B6EB-16B4CD100539}"/>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15815636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2" grpId="0" animBg="1"/>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48CF31B-BE9A-48D6-868E-67EA4CFECA89}"/>
              </a:ext>
            </a:extLst>
          </p:cNvPr>
          <p:cNvSpPr>
            <a:spLocks noGrp="1"/>
          </p:cNvSpPr>
          <p:nvPr>
            <p:ph type="title"/>
          </p:nvPr>
        </p:nvSpPr>
        <p:spPr>
          <a:xfrm>
            <a:off x="628650" y="-1325563"/>
            <a:ext cx="7886700" cy="1325563"/>
          </a:xfrm>
        </p:spPr>
        <p:txBody>
          <a:bodyPr vert="horz" lIns="91440" tIns="45720" rIns="91440" bIns="45720" rtlCol="0" anchor="b">
            <a:normAutofit fontScale="90000"/>
          </a:bodyPr>
          <a:lstStyle/>
          <a:p>
            <a:r>
              <a:rPr lang="en-GB" b="1" dirty="0"/>
              <a:t>Differentiated Harmful Microbes and Their Diseases – Answers 2</a:t>
            </a:r>
          </a:p>
        </p:txBody>
      </p:sp>
      <p:sp>
        <p:nvSpPr>
          <p:cNvPr id="4" name="Title 1">
            <a:extLst>
              <a:ext uri="{FF2B5EF4-FFF2-40B4-BE49-F238E27FC236}">
                <a16:creationId xmlns:a16="http://schemas.microsoft.com/office/drawing/2014/main" id="{BB0D1294-727D-4703-9DDC-CB99C2ABFC48}"/>
              </a:ext>
            </a:extLst>
          </p:cNvPr>
          <p:cNvSpPr txBox="1">
            <a:spLocks/>
          </p:cNvSpPr>
          <p:nvPr/>
        </p:nvSpPr>
        <p:spPr>
          <a:xfrm>
            <a:off x="629884" y="180011"/>
            <a:ext cx="7886700" cy="863598"/>
          </a:xfrm>
          <a:prstGeom prst="rect">
            <a:avLst/>
          </a:prstGeom>
        </p:spPr>
        <p:txBody>
          <a:bodyPr vert="horz" lIns="91440" tIns="45720" rIns="91440" bIns="45720" rtlCol="0" anchor="ctr">
            <a:normAutofit fontScale="97500" lnSpcReduction="10000"/>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r>
              <a:rPr lang="en-GB" sz="3000" b="1" dirty="0"/>
              <a:t>Differentiated Harmful Microbes and Their Diseases - Answers</a:t>
            </a:r>
          </a:p>
        </p:txBody>
      </p:sp>
      <p:graphicFrame>
        <p:nvGraphicFramePr>
          <p:cNvPr id="10" name="Table 4" descr="2.Symptoms&#10;">
            <a:extLst>
              <a:ext uri="{FF2B5EF4-FFF2-40B4-BE49-F238E27FC236}">
                <a16:creationId xmlns:a16="http://schemas.microsoft.com/office/drawing/2014/main" id="{4294845E-10F0-4E86-B880-8F8641FAE51F}"/>
              </a:ext>
            </a:extLst>
          </p:cNvPr>
          <p:cNvGraphicFramePr>
            <a:graphicFrameLocks noGrp="1"/>
          </p:cNvGraphicFramePr>
          <p:nvPr>
            <p:extLst>
              <p:ext uri="{D42A27DB-BD31-4B8C-83A1-F6EECF244321}">
                <p14:modId xmlns:p14="http://schemas.microsoft.com/office/powerpoint/2010/main" val="2856717154"/>
              </p:ext>
            </p:extLst>
          </p:nvPr>
        </p:nvGraphicFramePr>
        <p:xfrm>
          <a:off x="629884" y="1193390"/>
          <a:ext cx="3856391" cy="4864510"/>
        </p:xfrm>
        <a:graphic>
          <a:graphicData uri="http://schemas.openxmlformats.org/drawingml/2006/table">
            <a:tbl>
              <a:tblPr firstRow="1" bandRow="1"/>
              <a:tblGrid>
                <a:gridCol w="1777751">
                  <a:extLst>
                    <a:ext uri="{9D8B030D-6E8A-4147-A177-3AD203B41FA5}">
                      <a16:colId xmlns:a16="http://schemas.microsoft.com/office/drawing/2014/main" val="3940649451"/>
                    </a:ext>
                  </a:extLst>
                </a:gridCol>
                <a:gridCol w="2078640">
                  <a:extLst>
                    <a:ext uri="{9D8B030D-6E8A-4147-A177-3AD203B41FA5}">
                      <a16:colId xmlns:a16="http://schemas.microsoft.com/office/drawing/2014/main" val="2814284796"/>
                    </a:ext>
                  </a:extLst>
                </a:gridCol>
              </a:tblGrid>
              <a:tr h="594862">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2.Symptoms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732281">
                        <a:alpha val="60000"/>
                      </a:srgbClr>
                    </a:solidFill>
                  </a:tcPr>
                </a:tc>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Disease</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732281">
                        <a:alpha val="60000"/>
                      </a:srgbClr>
                    </a:solidFill>
                  </a:tcPr>
                </a:tc>
                <a:extLst>
                  <a:ext uri="{0D108BD9-81ED-4DB2-BD59-A6C34878D82A}">
                    <a16:rowId xmlns:a16="http://schemas.microsoft.com/office/drawing/2014/main" val="135155759"/>
                  </a:ext>
                </a:extLst>
              </a:tr>
              <a:tr h="725644">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Asymptomatic</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1</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025569164"/>
                  </a:ext>
                </a:extLst>
              </a:tr>
              <a:tr h="1123538">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Fever</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1</a:t>
                      </a:r>
                    </a:p>
                    <a:p>
                      <a:r>
                        <a:rPr lang="en-GB" sz="1800" b="0" dirty="0">
                          <a:solidFill>
                            <a:schemeClr val="bg2">
                              <a:lumMod val="10000"/>
                            </a:schemeClr>
                          </a:solidFill>
                          <a:latin typeface="Arial" panose="020B0604020202020204" pitchFamily="34" charset="0"/>
                          <a:cs typeface="Arial" panose="020B0604020202020204" pitchFamily="34" charset="0"/>
                        </a:rPr>
                        <a:t>2</a:t>
                      </a:r>
                    </a:p>
                    <a:p>
                      <a:r>
                        <a:rPr lang="en-GB" sz="1800" b="0" dirty="0">
                          <a:solidFill>
                            <a:schemeClr val="bg2">
                              <a:lumMod val="10000"/>
                            </a:schemeClr>
                          </a:solidFill>
                          <a:latin typeface="Arial" panose="020B0604020202020204" pitchFamily="34" charset="0"/>
                          <a:cs typeface="Arial" panose="020B0604020202020204" pitchFamily="34" charset="0"/>
                        </a:rPr>
                        <a:t>3</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30083128"/>
                  </a:ext>
                </a:extLst>
              </a:tr>
              <a:tr h="802527">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Rash</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1</a:t>
                      </a:r>
                    </a:p>
                    <a:p>
                      <a:r>
                        <a:rPr lang="en-GB" sz="1800" b="0" dirty="0">
                          <a:solidFill>
                            <a:schemeClr val="bg2">
                              <a:lumMod val="10000"/>
                            </a:schemeClr>
                          </a:solidFill>
                          <a:latin typeface="Arial" panose="020B0604020202020204" pitchFamily="34" charset="0"/>
                          <a:cs typeface="Arial" panose="020B0604020202020204" pitchFamily="34" charset="0"/>
                        </a:rPr>
                        <a:t>2</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645039781"/>
                  </a:ext>
                </a:extLst>
              </a:tr>
              <a:tr h="725644">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Sore throat</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1</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437753576"/>
                  </a:ext>
                </a:extLst>
              </a:tr>
              <a:tr h="892295">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White discharge </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1</a:t>
                      </a:r>
                    </a:p>
                    <a:p>
                      <a:r>
                        <a:rPr lang="en-GB" sz="1800" b="0" dirty="0">
                          <a:solidFill>
                            <a:schemeClr val="bg2">
                              <a:lumMod val="10000"/>
                            </a:schemeClr>
                          </a:solidFill>
                          <a:latin typeface="Arial" panose="020B0604020202020204" pitchFamily="34" charset="0"/>
                          <a:cs typeface="Arial" panose="020B0604020202020204" pitchFamily="34" charset="0"/>
                        </a:rPr>
                        <a:t>2</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312165934"/>
                  </a:ext>
                </a:extLst>
              </a:tr>
            </a:tbl>
          </a:graphicData>
        </a:graphic>
      </p:graphicFrame>
      <p:sp>
        <p:nvSpPr>
          <p:cNvPr id="11" name="TextBox 10">
            <a:extLst>
              <a:ext uri="{FF2B5EF4-FFF2-40B4-BE49-F238E27FC236}">
                <a16:creationId xmlns:a16="http://schemas.microsoft.com/office/drawing/2014/main" id="{22B2DD87-BF97-4F16-949B-335F1E6A56A9}"/>
              </a:ext>
            </a:extLst>
          </p:cNvPr>
          <p:cNvSpPr txBox="1"/>
          <p:nvPr/>
        </p:nvSpPr>
        <p:spPr>
          <a:xfrm>
            <a:off x="2433638" y="1828740"/>
            <a:ext cx="1928957" cy="400110"/>
          </a:xfrm>
          <a:prstGeom prst="rect">
            <a:avLst/>
          </a:prstGeom>
          <a:solidFill>
            <a:schemeClr val="bg1"/>
          </a:solidFill>
          <a:ln>
            <a:solidFill>
              <a:schemeClr val="bg1"/>
            </a:solidFill>
          </a:ln>
        </p:spPr>
        <p:txBody>
          <a:bodyPr wrap="square" rtlCol="0">
            <a:spAutoFit/>
          </a:bodyPr>
          <a:lstStyle/>
          <a:p>
            <a:r>
              <a:rPr lang="en-GB" sz="2000" b="1" dirty="0">
                <a:solidFill>
                  <a:schemeClr val="accent6">
                    <a:lumMod val="75000"/>
                  </a:schemeClr>
                </a:solidFill>
                <a:latin typeface="Arial" panose="020B0604020202020204" pitchFamily="34" charset="0"/>
                <a:cs typeface="Arial" panose="020B0604020202020204" pitchFamily="34" charset="0"/>
              </a:rPr>
              <a:t>Chlamydia</a:t>
            </a:r>
          </a:p>
        </p:txBody>
      </p:sp>
      <p:sp>
        <p:nvSpPr>
          <p:cNvPr id="12" name="TextBox 11">
            <a:extLst>
              <a:ext uri="{FF2B5EF4-FFF2-40B4-BE49-F238E27FC236}">
                <a16:creationId xmlns:a16="http://schemas.microsoft.com/office/drawing/2014/main" id="{4E694773-658C-4C26-8040-A2396CC521DE}"/>
              </a:ext>
            </a:extLst>
          </p:cNvPr>
          <p:cNvSpPr txBox="1"/>
          <p:nvPr/>
        </p:nvSpPr>
        <p:spPr>
          <a:xfrm>
            <a:off x="2443792" y="2558686"/>
            <a:ext cx="1928957" cy="1015663"/>
          </a:xfrm>
          <a:prstGeom prst="rect">
            <a:avLst/>
          </a:prstGeom>
          <a:solidFill>
            <a:schemeClr val="bg1"/>
          </a:solidFill>
          <a:ln>
            <a:solidFill>
              <a:schemeClr val="bg1"/>
            </a:solidFill>
          </a:ln>
        </p:spPr>
        <p:txBody>
          <a:bodyPr wrap="square" rtlCol="0">
            <a:spAutoFit/>
          </a:bodyPr>
          <a:lstStyle/>
          <a:p>
            <a:r>
              <a:rPr lang="en-GB" sz="2000" b="1" dirty="0">
                <a:solidFill>
                  <a:schemeClr val="accent6">
                    <a:lumMod val="75000"/>
                  </a:schemeClr>
                </a:solidFill>
                <a:latin typeface="Arial" panose="020B0604020202020204" pitchFamily="34" charset="0"/>
                <a:cs typeface="Arial" panose="020B0604020202020204" pitchFamily="34" charset="0"/>
              </a:rPr>
              <a:t>Flu, </a:t>
            </a:r>
          </a:p>
          <a:p>
            <a:r>
              <a:rPr lang="en-GB" sz="2000" b="1" dirty="0">
                <a:solidFill>
                  <a:schemeClr val="accent6">
                    <a:lumMod val="75000"/>
                  </a:schemeClr>
                </a:solidFill>
                <a:latin typeface="Arial" panose="020B0604020202020204" pitchFamily="34" charset="0"/>
                <a:cs typeface="Arial" panose="020B0604020202020204" pitchFamily="34" charset="0"/>
              </a:rPr>
              <a:t>Measles,</a:t>
            </a:r>
          </a:p>
          <a:p>
            <a:r>
              <a:rPr lang="en-GB" sz="2000" b="1" dirty="0">
                <a:solidFill>
                  <a:schemeClr val="accent6">
                    <a:lumMod val="75000"/>
                  </a:schemeClr>
                </a:solidFill>
                <a:latin typeface="Arial" panose="020B0604020202020204" pitchFamily="34" charset="0"/>
                <a:cs typeface="Arial" panose="020B0604020202020204" pitchFamily="34" charset="0"/>
              </a:rPr>
              <a:t>Chickenpox</a:t>
            </a:r>
          </a:p>
        </p:txBody>
      </p:sp>
      <p:sp>
        <p:nvSpPr>
          <p:cNvPr id="13" name="TextBox 12">
            <a:extLst>
              <a:ext uri="{FF2B5EF4-FFF2-40B4-BE49-F238E27FC236}">
                <a16:creationId xmlns:a16="http://schemas.microsoft.com/office/drawing/2014/main" id="{6FB1FD05-6ABA-4AD7-9CAB-06189CA79D67}"/>
              </a:ext>
            </a:extLst>
          </p:cNvPr>
          <p:cNvSpPr txBox="1"/>
          <p:nvPr/>
        </p:nvSpPr>
        <p:spPr>
          <a:xfrm>
            <a:off x="2464998" y="3692893"/>
            <a:ext cx="1928957" cy="707886"/>
          </a:xfrm>
          <a:prstGeom prst="rect">
            <a:avLst/>
          </a:prstGeom>
          <a:solidFill>
            <a:schemeClr val="bg1"/>
          </a:solidFill>
          <a:ln>
            <a:solidFill>
              <a:schemeClr val="bg1"/>
            </a:solidFill>
          </a:ln>
        </p:spPr>
        <p:txBody>
          <a:bodyPr wrap="square" rtlCol="0">
            <a:spAutoFit/>
          </a:bodyPr>
          <a:lstStyle/>
          <a:p>
            <a:r>
              <a:rPr lang="en-GB" sz="2000" b="1" dirty="0">
                <a:solidFill>
                  <a:schemeClr val="accent6">
                    <a:lumMod val="75000"/>
                  </a:schemeClr>
                </a:solidFill>
                <a:latin typeface="Arial" panose="020B0604020202020204" pitchFamily="34" charset="0"/>
                <a:cs typeface="Arial" panose="020B0604020202020204" pitchFamily="34" charset="0"/>
              </a:rPr>
              <a:t>Chickenpox,</a:t>
            </a:r>
          </a:p>
          <a:p>
            <a:r>
              <a:rPr lang="en-GB" sz="2000" b="1" dirty="0">
                <a:solidFill>
                  <a:schemeClr val="accent6">
                    <a:lumMod val="75000"/>
                  </a:schemeClr>
                </a:solidFill>
                <a:latin typeface="Arial" panose="020B0604020202020204" pitchFamily="34" charset="0"/>
                <a:cs typeface="Arial" panose="020B0604020202020204" pitchFamily="34" charset="0"/>
              </a:rPr>
              <a:t>Measles</a:t>
            </a:r>
          </a:p>
        </p:txBody>
      </p:sp>
      <p:sp>
        <p:nvSpPr>
          <p:cNvPr id="14" name="TextBox 13">
            <a:extLst>
              <a:ext uri="{FF2B5EF4-FFF2-40B4-BE49-F238E27FC236}">
                <a16:creationId xmlns:a16="http://schemas.microsoft.com/office/drawing/2014/main" id="{67300C95-BE0A-4DEE-9A1F-4ED626782641}"/>
              </a:ext>
            </a:extLst>
          </p:cNvPr>
          <p:cNvSpPr txBox="1"/>
          <p:nvPr/>
        </p:nvSpPr>
        <p:spPr>
          <a:xfrm>
            <a:off x="2508804" y="4513960"/>
            <a:ext cx="1928957" cy="400110"/>
          </a:xfrm>
          <a:prstGeom prst="rect">
            <a:avLst/>
          </a:prstGeom>
          <a:solidFill>
            <a:schemeClr val="bg1"/>
          </a:solidFill>
          <a:ln>
            <a:solidFill>
              <a:schemeClr val="bg1"/>
            </a:solidFill>
          </a:ln>
        </p:spPr>
        <p:txBody>
          <a:bodyPr wrap="square" rtlCol="0">
            <a:spAutoFit/>
          </a:bodyPr>
          <a:lstStyle/>
          <a:p>
            <a:r>
              <a:rPr lang="en-GB" sz="2000" b="1" dirty="0">
                <a:solidFill>
                  <a:schemeClr val="accent6">
                    <a:lumMod val="75000"/>
                  </a:schemeClr>
                </a:solidFill>
                <a:latin typeface="Arial" panose="020B0604020202020204" pitchFamily="34" charset="0"/>
                <a:cs typeface="Arial" panose="020B0604020202020204" pitchFamily="34" charset="0"/>
              </a:rPr>
              <a:t>Flu</a:t>
            </a:r>
          </a:p>
        </p:txBody>
      </p:sp>
      <p:sp>
        <p:nvSpPr>
          <p:cNvPr id="15" name="TextBox 14">
            <a:extLst>
              <a:ext uri="{FF2B5EF4-FFF2-40B4-BE49-F238E27FC236}">
                <a16:creationId xmlns:a16="http://schemas.microsoft.com/office/drawing/2014/main" id="{6E7C5575-9E46-402A-9FEF-D8F50628100F}"/>
              </a:ext>
            </a:extLst>
          </p:cNvPr>
          <p:cNvSpPr txBox="1"/>
          <p:nvPr/>
        </p:nvSpPr>
        <p:spPr>
          <a:xfrm>
            <a:off x="2478073" y="5243906"/>
            <a:ext cx="1928957" cy="707886"/>
          </a:xfrm>
          <a:prstGeom prst="rect">
            <a:avLst/>
          </a:prstGeom>
          <a:solidFill>
            <a:schemeClr val="bg1"/>
          </a:solidFill>
          <a:ln>
            <a:solidFill>
              <a:schemeClr val="bg1"/>
            </a:solidFill>
          </a:ln>
        </p:spPr>
        <p:txBody>
          <a:bodyPr wrap="square" rtlCol="0">
            <a:spAutoFit/>
          </a:bodyPr>
          <a:lstStyle/>
          <a:p>
            <a:r>
              <a:rPr lang="en-GB" sz="2000" b="1" dirty="0">
                <a:solidFill>
                  <a:schemeClr val="accent6">
                    <a:lumMod val="75000"/>
                  </a:schemeClr>
                </a:solidFill>
                <a:latin typeface="Arial" panose="020B0604020202020204" pitchFamily="34" charset="0"/>
                <a:cs typeface="Arial" panose="020B0604020202020204" pitchFamily="34" charset="0"/>
              </a:rPr>
              <a:t>Chlamydia,</a:t>
            </a:r>
          </a:p>
          <a:p>
            <a:r>
              <a:rPr lang="en-GB" sz="2000" b="1" dirty="0">
                <a:solidFill>
                  <a:schemeClr val="accent6">
                    <a:lumMod val="75000"/>
                  </a:schemeClr>
                </a:solidFill>
                <a:latin typeface="Arial" panose="020B0604020202020204" pitchFamily="34" charset="0"/>
                <a:cs typeface="Arial" panose="020B0604020202020204" pitchFamily="34" charset="0"/>
              </a:rPr>
              <a:t>Thrush</a:t>
            </a:r>
          </a:p>
        </p:txBody>
      </p:sp>
      <p:graphicFrame>
        <p:nvGraphicFramePr>
          <p:cNvPr id="5" name="Table 4" descr="3.Transmission&#10;">
            <a:extLst>
              <a:ext uri="{FF2B5EF4-FFF2-40B4-BE49-F238E27FC236}">
                <a16:creationId xmlns:a16="http://schemas.microsoft.com/office/drawing/2014/main" id="{DEA07939-9B7B-487F-B473-D5C8470953F8}"/>
              </a:ext>
            </a:extLst>
          </p:cNvPr>
          <p:cNvGraphicFramePr>
            <a:graphicFrameLocks noGrp="1"/>
          </p:cNvGraphicFramePr>
          <p:nvPr>
            <p:extLst>
              <p:ext uri="{D42A27DB-BD31-4B8C-83A1-F6EECF244321}">
                <p14:modId xmlns:p14="http://schemas.microsoft.com/office/powerpoint/2010/main" val="1958911959"/>
              </p:ext>
            </p:extLst>
          </p:nvPr>
        </p:nvGraphicFramePr>
        <p:xfrm>
          <a:off x="4572000" y="1193390"/>
          <a:ext cx="3856390" cy="4864510"/>
        </p:xfrm>
        <a:graphic>
          <a:graphicData uri="http://schemas.openxmlformats.org/drawingml/2006/table">
            <a:tbl>
              <a:tblPr firstRow="1" bandRow="1"/>
              <a:tblGrid>
                <a:gridCol w="2033766">
                  <a:extLst>
                    <a:ext uri="{9D8B030D-6E8A-4147-A177-3AD203B41FA5}">
                      <a16:colId xmlns:a16="http://schemas.microsoft.com/office/drawing/2014/main" val="3940649451"/>
                    </a:ext>
                  </a:extLst>
                </a:gridCol>
                <a:gridCol w="1822624">
                  <a:extLst>
                    <a:ext uri="{9D8B030D-6E8A-4147-A177-3AD203B41FA5}">
                      <a16:colId xmlns:a16="http://schemas.microsoft.com/office/drawing/2014/main" val="2814284796"/>
                    </a:ext>
                  </a:extLst>
                </a:gridCol>
              </a:tblGrid>
              <a:tr h="705788">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3.Transmission</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732281">
                        <a:alpha val="60000"/>
                      </a:srgbClr>
                    </a:solidFill>
                  </a:tcPr>
                </a:tc>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Disease</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732281">
                        <a:alpha val="60000"/>
                      </a:srgbClr>
                    </a:solidFill>
                  </a:tcPr>
                </a:tc>
                <a:extLst>
                  <a:ext uri="{0D108BD9-81ED-4DB2-BD59-A6C34878D82A}">
                    <a16:rowId xmlns:a16="http://schemas.microsoft.com/office/drawing/2014/main" val="135155759"/>
                  </a:ext>
                </a:extLst>
              </a:tr>
              <a:tr h="868807">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Sexual contact</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1</a:t>
                      </a:r>
                    </a:p>
                    <a:p>
                      <a:r>
                        <a:rPr lang="en-GB" sz="1800" b="0" dirty="0">
                          <a:solidFill>
                            <a:schemeClr val="bg2">
                              <a:lumMod val="10000"/>
                            </a:schemeClr>
                          </a:solidFill>
                          <a:latin typeface="Arial" panose="020B0604020202020204" pitchFamily="34" charset="0"/>
                          <a:cs typeface="Arial" panose="020B0604020202020204" pitchFamily="34" charset="0"/>
                        </a:rPr>
                        <a:t>2</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025569164"/>
                  </a:ext>
                </a:extLst>
              </a:tr>
              <a:tr h="1210554">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Touch</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1</a:t>
                      </a:r>
                    </a:p>
                    <a:p>
                      <a:r>
                        <a:rPr lang="en-GB" sz="1800" b="0" dirty="0">
                          <a:solidFill>
                            <a:schemeClr val="bg2">
                              <a:lumMod val="10000"/>
                            </a:schemeClr>
                          </a:solidFill>
                          <a:latin typeface="Arial" panose="020B0604020202020204" pitchFamily="34" charset="0"/>
                          <a:cs typeface="Arial" panose="020B0604020202020204" pitchFamily="34" charset="0"/>
                        </a:rPr>
                        <a:t>2</a:t>
                      </a:r>
                    </a:p>
                    <a:p>
                      <a:r>
                        <a:rPr lang="en-GB" sz="1800" b="0" dirty="0">
                          <a:solidFill>
                            <a:schemeClr val="bg2">
                              <a:lumMod val="10000"/>
                            </a:schemeClr>
                          </a:solidFill>
                          <a:latin typeface="Arial" panose="020B0604020202020204" pitchFamily="34" charset="0"/>
                          <a:cs typeface="Arial" panose="020B0604020202020204" pitchFamily="34" charset="0"/>
                        </a:rPr>
                        <a:t>3</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645039781"/>
                  </a:ext>
                </a:extLst>
              </a:tr>
              <a:tr h="1210554">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Inhalation</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1</a:t>
                      </a:r>
                    </a:p>
                    <a:p>
                      <a:r>
                        <a:rPr lang="en-GB" sz="1800" b="0" dirty="0">
                          <a:solidFill>
                            <a:schemeClr val="bg2">
                              <a:lumMod val="10000"/>
                            </a:schemeClr>
                          </a:solidFill>
                          <a:latin typeface="Arial" panose="020B0604020202020204" pitchFamily="34" charset="0"/>
                          <a:cs typeface="Arial" panose="020B0604020202020204" pitchFamily="34" charset="0"/>
                        </a:rPr>
                        <a:t>2</a:t>
                      </a:r>
                    </a:p>
                    <a:p>
                      <a:r>
                        <a:rPr lang="en-GB" sz="1800" b="0" dirty="0">
                          <a:solidFill>
                            <a:schemeClr val="bg2">
                              <a:lumMod val="10000"/>
                            </a:schemeClr>
                          </a:solidFill>
                          <a:latin typeface="Arial" panose="020B0604020202020204" pitchFamily="34" charset="0"/>
                          <a:cs typeface="Arial" panose="020B0604020202020204" pitchFamily="34" charset="0"/>
                        </a:rPr>
                        <a:t>3</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437753576"/>
                  </a:ext>
                </a:extLst>
              </a:tr>
              <a:tr h="868807">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Mouth to mouth</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1</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342254079"/>
                  </a:ext>
                </a:extLst>
              </a:tr>
            </a:tbl>
          </a:graphicData>
        </a:graphic>
      </p:graphicFrame>
      <p:sp>
        <p:nvSpPr>
          <p:cNvPr id="16" name="TextBox 15">
            <a:extLst>
              <a:ext uri="{FF2B5EF4-FFF2-40B4-BE49-F238E27FC236}">
                <a16:creationId xmlns:a16="http://schemas.microsoft.com/office/drawing/2014/main" id="{07C09763-C6B5-4D1E-8E84-571C47BD6D8D}"/>
              </a:ext>
            </a:extLst>
          </p:cNvPr>
          <p:cNvSpPr txBox="1"/>
          <p:nvPr/>
        </p:nvSpPr>
        <p:spPr>
          <a:xfrm>
            <a:off x="6674420" y="1977199"/>
            <a:ext cx="1630659" cy="707886"/>
          </a:xfrm>
          <a:prstGeom prst="rect">
            <a:avLst/>
          </a:prstGeom>
          <a:solidFill>
            <a:schemeClr val="bg1"/>
          </a:solidFill>
          <a:ln>
            <a:solidFill>
              <a:schemeClr val="bg1"/>
            </a:solidFill>
          </a:ln>
        </p:spPr>
        <p:txBody>
          <a:bodyPr wrap="square" rtlCol="0">
            <a:spAutoFit/>
          </a:bodyPr>
          <a:lstStyle/>
          <a:p>
            <a:r>
              <a:rPr lang="en-GB" sz="2000" b="1" dirty="0">
                <a:solidFill>
                  <a:schemeClr val="accent6">
                    <a:lumMod val="75000"/>
                  </a:schemeClr>
                </a:solidFill>
                <a:latin typeface="Arial" panose="020B0604020202020204" pitchFamily="34" charset="0"/>
                <a:cs typeface="Arial" panose="020B0604020202020204" pitchFamily="34" charset="0"/>
              </a:rPr>
              <a:t>Chlamydia,</a:t>
            </a:r>
          </a:p>
          <a:p>
            <a:r>
              <a:rPr lang="en-GB" sz="2000" b="1" dirty="0">
                <a:solidFill>
                  <a:schemeClr val="accent6">
                    <a:lumMod val="75000"/>
                  </a:schemeClr>
                </a:solidFill>
                <a:latin typeface="Arial" panose="020B0604020202020204" pitchFamily="34" charset="0"/>
                <a:cs typeface="Arial" panose="020B0604020202020204" pitchFamily="34" charset="0"/>
              </a:rPr>
              <a:t>Thrush</a:t>
            </a:r>
          </a:p>
        </p:txBody>
      </p:sp>
      <p:sp>
        <p:nvSpPr>
          <p:cNvPr id="17" name="TextBox 16">
            <a:extLst>
              <a:ext uri="{FF2B5EF4-FFF2-40B4-BE49-F238E27FC236}">
                <a16:creationId xmlns:a16="http://schemas.microsoft.com/office/drawing/2014/main" id="{A6A40F5A-3269-43DF-A883-221536251EAA}"/>
              </a:ext>
            </a:extLst>
          </p:cNvPr>
          <p:cNvSpPr txBox="1"/>
          <p:nvPr/>
        </p:nvSpPr>
        <p:spPr>
          <a:xfrm>
            <a:off x="6628648" y="2836908"/>
            <a:ext cx="1676431" cy="1015663"/>
          </a:xfrm>
          <a:prstGeom prst="rect">
            <a:avLst/>
          </a:prstGeom>
          <a:solidFill>
            <a:schemeClr val="bg1"/>
          </a:solidFill>
          <a:ln>
            <a:solidFill>
              <a:schemeClr val="bg1"/>
            </a:solidFill>
          </a:ln>
        </p:spPr>
        <p:txBody>
          <a:bodyPr wrap="square" rtlCol="0">
            <a:spAutoFit/>
          </a:bodyPr>
          <a:lstStyle/>
          <a:p>
            <a:r>
              <a:rPr lang="en-GB" sz="2000" b="1" dirty="0">
                <a:solidFill>
                  <a:schemeClr val="accent6">
                    <a:lumMod val="75000"/>
                  </a:schemeClr>
                </a:solidFill>
                <a:latin typeface="Arial" panose="020B0604020202020204" pitchFamily="34" charset="0"/>
                <a:cs typeface="Arial" panose="020B0604020202020204" pitchFamily="34" charset="0"/>
              </a:rPr>
              <a:t>Flu, Measles, Chickenpox</a:t>
            </a:r>
          </a:p>
        </p:txBody>
      </p:sp>
      <p:sp>
        <p:nvSpPr>
          <p:cNvPr id="18" name="TextBox 17">
            <a:extLst>
              <a:ext uri="{FF2B5EF4-FFF2-40B4-BE49-F238E27FC236}">
                <a16:creationId xmlns:a16="http://schemas.microsoft.com/office/drawing/2014/main" id="{71D086BC-6605-4904-9627-B378ECEE4E7C}"/>
              </a:ext>
            </a:extLst>
          </p:cNvPr>
          <p:cNvSpPr txBox="1"/>
          <p:nvPr/>
        </p:nvSpPr>
        <p:spPr>
          <a:xfrm>
            <a:off x="6645844" y="4028404"/>
            <a:ext cx="1753971" cy="1015663"/>
          </a:xfrm>
          <a:prstGeom prst="rect">
            <a:avLst/>
          </a:prstGeom>
          <a:solidFill>
            <a:schemeClr val="bg1"/>
          </a:solidFill>
          <a:ln>
            <a:solidFill>
              <a:schemeClr val="bg1"/>
            </a:solidFill>
          </a:ln>
        </p:spPr>
        <p:txBody>
          <a:bodyPr wrap="square" rtlCol="0">
            <a:spAutoFit/>
          </a:bodyPr>
          <a:lstStyle/>
          <a:p>
            <a:r>
              <a:rPr lang="en-GB" sz="2000" b="1" dirty="0">
                <a:solidFill>
                  <a:schemeClr val="accent6">
                    <a:lumMod val="75000"/>
                  </a:schemeClr>
                </a:solidFill>
                <a:latin typeface="Arial" panose="020B0604020202020204" pitchFamily="34" charset="0"/>
                <a:cs typeface="Arial" panose="020B0604020202020204" pitchFamily="34" charset="0"/>
              </a:rPr>
              <a:t>Flu, Measles, Chickenpox</a:t>
            </a:r>
          </a:p>
        </p:txBody>
      </p:sp>
      <p:sp>
        <p:nvSpPr>
          <p:cNvPr id="19" name="TextBox 18">
            <a:extLst>
              <a:ext uri="{FF2B5EF4-FFF2-40B4-BE49-F238E27FC236}">
                <a16:creationId xmlns:a16="http://schemas.microsoft.com/office/drawing/2014/main" id="{88BA91DA-9D05-4BBC-B967-98A74E3FA604}"/>
              </a:ext>
            </a:extLst>
          </p:cNvPr>
          <p:cNvSpPr txBox="1"/>
          <p:nvPr/>
        </p:nvSpPr>
        <p:spPr>
          <a:xfrm>
            <a:off x="6653625" y="5264500"/>
            <a:ext cx="1626476" cy="400110"/>
          </a:xfrm>
          <a:prstGeom prst="rect">
            <a:avLst/>
          </a:prstGeom>
          <a:solidFill>
            <a:schemeClr val="bg1"/>
          </a:solidFill>
          <a:ln>
            <a:solidFill>
              <a:schemeClr val="bg1"/>
            </a:solidFill>
          </a:ln>
        </p:spPr>
        <p:txBody>
          <a:bodyPr wrap="square" rtlCol="0">
            <a:spAutoFit/>
          </a:bodyPr>
          <a:lstStyle/>
          <a:p>
            <a:r>
              <a:rPr lang="en-GB" sz="2000" b="1" dirty="0">
                <a:solidFill>
                  <a:schemeClr val="accent6">
                    <a:lumMod val="75000"/>
                  </a:schemeClr>
                </a:solidFill>
                <a:latin typeface="Arial" panose="020B0604020202020204" pitchFamily="34" charset="0"/>
                <a:cs typeface="Arial" panose="020B0604020202020204" pitchFamily="34" charset="0"/>
              </a:rPr>
              <a:t>Flu</a:t>
            </a:r>
          </a:p>
        </p:txBody>
      </p:sp>
      <p:grpSp>
        <p:nvGrpSpPr>
          <p:cNvPr id="6" name="Group 5">
            <a:extLst>
              <a:ext uri="{FF2B5EF4-FFF2-40B4-BE49-F238E27FC236}">
                <a16:creationId xmlns:a16="http://schemas.microsoft.com/office/drawing/2014/main" id="{470F2DEF-E4A2-4E46-889C-6FFF5750CC34}"/>
              </a:ext>
              <a:ext uri="{C183D7F6-B498-43B3-948B-1728B52AA6E4}">
                <adec:decorative xmlns:adec="http://schemas.microsoft.com/office/drawing/2017/decorative" val="1"/>
              </a:ext>
            </a:extLst>
          </p:cNvPr>
          <p:cNvGrpSpPr/>
          <p:nvPr/>
        </p:nvGrpSpPr>
        <p:grpSpPr>
          <a:xfrm rot="5400000">
            <a:off x="2040352" y="-418796"/>
            <a:ext cx="5212619" cy="8251729"/>
            <a:chOff x="376446" y="467682"/>
            <a:chExt cx="6207650" cy="9079126"/>
          </a:xfrm>
        </p:grpSpPr>
        <p:sp>
          <p:nvSpPr>
            <p:cNvPr id="7" name="Rectangle: Rounded Corners 6">
              <a:extLst>
                <a:ext uri="{FF2B5EF4-FFF2-40B4-BE49-F238E27FC236}">
                  <a16:creationId xmlns:a16="http://schemas.microsoft.com/office/drawing/2014/main" id="{863BB02B-D11B-47A0-9BFF-E26B4C15204F}"/>
                </a:ext>
                <a:ext uri="{C183D7F6-B498-43B3-948B-1728B52AA6E4}">
                  <adec:decorative xmlns:adec="http://schemas.microsoft.com/office/drawing/2017/decorative" val="1"/>
                </a:ext>
              </a:extLst>
            </p:cNvPr>
            <p:cNvSpPr/>
            <p:nvPr/>
          </p:nvSpPr>
          <p:spPr>
            <a:xfrm>
              <a:off x="376446" y="698084"/>
              <a:ext cx="6080452" cy="8848724"/>
            </a:xfrm>
            <a:prstGeom prst="roundRect">
              <a:avLst>
                <a:gd name="adj" fmla="val 2575"/>
              </a:avLst>
            </a:prstGeom>
            <a:noFill/>
            <a:ln w="76200" cap="sq" cmpd="sng" algn="ctr">
              <a:solidFill>
                <a:srgbClr val="732281"/>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8" name="Oval 7">
              <a:extLst>
                <a:ext uri="{FF2B5EF4-FFF2-40B4-BE49-F238E27FC236}">
                  <a16:creationId xmlns:a16="http://schemas.microsoft.com/office/drawing/2014/main" id="{A68C95DE-ACD5-45FC-A0CF-997BE71179BF}"/>
                </a:ext>
                <a:ext uri="{C183D7F6-B498-43B3-948B-1728B52AA6E4}">
                  <adec:decorative xmlns:adec="http://schemas.microsoft.com/office/drawing/2017/decorative" val="1"/>
                </a:ext>
              </a:extLst>
            </p:cNvPr>
            <p:cNvSpPr/>
            <p:nvPr/>
          </p:nvSpPr>
          <p:spPr>
            <a:xfrm>
              <a:off x="6020884" y="467682"/>
              <a:ext cx="563212" cy="563212"/>
            </a:xfrm>
            <a:prstGeom prst="ellipse">
              <a:avLst/>
            </a:prstGeom>
            <a:solidFill>
              <a:sysClr val="window" lastClr="FFFFFF"/>
            </a:solidFill>
            <a:ln w="38100" cap="flat" cmpd="sng" algn="ctr">
              <a:solidFill>
                <a:srgbClr val="73228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9" name="Picture 8">
              <a:extLst>
                <a:ext uri="{FF2B5EF4-FFF2-40B4-BE49-F238E27FC236}">
                  <a16:creationId xmlns:a16="http://schemas.microsoft.com/office/drawing/2014/main" id="{DBCF73E0-16EA-47BC-8DD8-3F4C3702060B}"/>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rot="16200000">
              <a:off x="6069773" y="480071"/>
              <a:ext cx="465427" cy="538431"/>
            </a:xfrm>
            <a:prstGeom prst="rect">
              <a:avLst/>
            </a:prstGeom>
          </p:spPr>
        </p:pic>
      </p:grpSp>
      <p:sp>
        <p:nvSpPr>
          <p:cNvPr id="3" name="Footer Placeholder 2">
            <a:extLst>
              <a:ext uri="{FF2B5EF4-FFF2-40B4-BE49-F238E27FC236}">
                <a16:creationId xmlns:a16="http://schemas.microsoft.com/office/drawing/2014/main" id="{A91B7484-9C1F-44CD-A53F-130CF15C7FC3}"/>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14580258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6"/>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7"/>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8"/>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2" grpId="0" animBg="1"/>
      <p:bldP spid="13" grpId="0" animBg="1"/>
      <p:bldP spid="14" grpId="0" animBg="1"/>
      <p:bldP spid="15" grpId="0" animBg="1"/>
      <p:bldP spid="16" grpId="0" animBg="1"/>
      <p:bldP spid="17" grpId="0" animBg="1"/>
      <p:bldP spid="18" grpId="0" animBg="1"/>
      <p:bldP spid="19" grpId="0" animBg="1"/>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AA93019-99E3-4E40-B106-618025D97EA1}"/>
              </a:ext>
            </a:extLst>
          </p:cNvPr>
          <p:cNvSpPr>
            <a:spLocks noGrp="1"/>
          </p:cNvSpPr>
          <p:nvPr>
            <p:ph type="title"/>
          </p:nvPr>
        </p:nvSpPr>
        <p:spPr>
          <a:xfrm>
            <a:off x="628650" y="-1325563"/>
            <a:ext cx="7886700" cy="1325563"/>
          </a:xfrm>
        </p:spPr>
        <p:txBody>
          <a:bodyPr vert="horz" lIns="91440" tIns="45720" rIns="91440" bIns="45720" rtlCol="0" anchor="b">
            <a:normAutofit fontScale="90000"/>
          </a:bodyPr>
          <a:lstStyle/>
          <a:p>
            <a:r>
              <a:rPr lang="en-GB" b="1" dirty="0"/>
              <a:t>Differentiated Harmful Microbes and Their Diseases – Answers 3</a:t>
            </a:r>
          </a:p>
        </p:txBody>
      </p:sp>
      <p:sp>
        <p:nvSpPr>
          <p:cNvPr id="4" name="Title 1">
            <a:extLst>
              <a:ext uri="{FF2B5EF4-FFF2-40B4-BE49-F238E27FC236}">
                <a16:creationId xmlns:a16="http://schemas.microsoft.com/office/drawing/2014/main" id="{416C31C3-1CF5-4822-ACAD-BBA9A6F41071}"/>
              </a:ext>
            </a:extLst>
          </p:cNvPr>
          <p:cNvSpPr txBox="1">
            <a:spLocks/>
          </p:cNvSpPr>
          <p:nvPr/>
        </p:nvSpPr>
        <p:spPr>
          <a:xfrm>
            <a:off x="629884" y="180011"/>
            <a:ext cx="7886700" cy="863598"/>
          </a:xfrm>
          <a:prstGeom prst="rect">
            <a:avLst/>
          </a:prstGeom>
        </p:spPr>
        <p:txBody>
          <a:bodyPr vert="horz" lIns="91440" tIns="45720" rIns="91440" bIns="45720" rtlCol="0" anchor="ctr">
            <a:normAutofit fontScale="97500" lnSpcReduction="10000"/>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r>
              <a:rPr lang="en-GB" sz="3000" b="1" dirty="0"/>
              <a:t>Differentiated Harmful Microbes and Their Diseases - Answers</a:t>
            </a:r>
          </a:p>
        </p:txBody>
      </p:sp>
      <p:graphicFrame>
        <p:nvGraphicFramePr>
          <p:cNvPr id="10" name="Table 4" descr="4. Prevention&#10;">
            <a:extLst>
              <a:ext uri="{FF2B5EF4-FFF2-40B4-BE49-F238E27FC236}">
                <a16:creationId xmlns:a16="http://schemas.microsoft.com/office/drawing/2014/main" id="{4257F8A0-DD12-4BEF-AA57-DE757CD1C2E6}"/>
              </a:ext>
            </a:extLst>
          </p:cNvPr>
          <p:cNvGraphicFramePr>
            <a:graphicFrameLocks noGrp="1"/>
          </p:cNvGraphicFramePr>
          <p:nvPr>
            <p:extLst>
              <p:ext uri="{D42A27DB-BD31-4B8C-83A1-F6EECF244321}">
                <p14:modId xmlns:p14="http://schemas.microsoft.com/office/powerpoint/2010/main" val="1241574586"/>
              </p:ext>
            </p:extLst>
          </p:nvPr>
        </p:nvGraphicFramePr>
        <p:xfrm>
          <a:off x="629884" y="1204175"/>
          <a:ext cx="3875441" cy="4918899"/>
        </p:xfrm>
        <a:graphic>
          <a:graphicData uri="http://schemas.openxmlformats.org/drawingml/2006/table">
            <a:tbl>
              <a:tblPr firstRow="1" bandRow="1"/>
              <a:tblGrid>
                <a:gridCol w="1743281">
                  <a:extLst>
                    <a:ext uri="{9D8B030D-6E8A-4147-A177-3AD203B41FA5}">
                      <a16:colId xmlns:a16="http://schemas.microsoft.com/office/drawing/2014/main" val="3940649451"/>
                    </a:ext>
                  </a:extLst>
                </a:gridCol>
                <a:gridCol w="2132160">
                  <a:extLst>
                    <a:ext uri="{9D8B030D-6E8A-4147-A177-3AD203B41FA5}">
                      <a16:colId xmlns:a16="http://schemas.microsoft.com/office/drawing/2014/main" val="2814284796"/>
                    </a:ext>
                  </a:extLst>
                </a:gridCol>
              </a:tblGrid>
              <a:tr h="495361">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4. Prevention</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732281">
                        <a:alpha val="60000"/>
                      </a:srgbClr>
                    </a:solidFill>
                  </a:tcPr>
                </a:tc>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Disease</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732281">
                        <a:alpha val="60000"/>
                      </a:srgbClr>
                    </a:solidFill>
                  </a:tcPr>
                </a:tc>
                <a:extLst>
                  <a:ext uri="{0D108BD9-81ED-4DB2-BD59-A6C34878D82A}">
                    <a16:rowId xmlns:a16="http://schemas.microsoft.com/office/drawing/2014/main" val="135155759"/>
                  </a:ext>
                </a:extLst>
              </a:tr>
              <a:tr h="912231">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Wash hands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1</a:t>
                      </a:r>
                    </a:p>
                    <a:p>
                      <a:r>
                        <a:rPr lang="en-GB" sz="1800" b="0" dirty="0">
                          <a:solidFill>
                            <a:schemeClr val="bg2">
                              <a:lumMod val="10000"/>
                            </a:schemeClr>
                          </a:solidFill>
                          <a:latin typeface="Arial" panose="020B0604020202020204" pitchFamily="34" charset="0"/>
                          <a:cs typeface="Arial" panose="020B0604020202020204" pitchFamily="34" charset="0"/>
                        </a:rPr>
                        <a:t>2</a:t>
                      </a:r>
                    </a:p>
                    <a:p>
                      <a:r>
                        <a:rPr lang="en-GB" sz="1800" b="0" dirty="0">
                          <a:solidFill>
                            <a:schemeClr val="bg2">
                              <a:lumMod val="10000"/>
                            </a:schemeClr>
                          </a:solidFill>
                          <a:latin typeface="Arial" panose="020B0604020202020204" pitchFamily="34" charset="0"/>
                          <a:cs typeface="Arial" panose="020B0604020202020204" pitchFamily="34" charset="0"/>
                        </a:rPr>
                        <a:t>3</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025569164"/>
                  </a:ext>
                </a:extLst>
              </a:tr>
              <a:tr h="912231">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Cover coughs and sneezes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1</a:t>
                      </a:r>
                    </a:p>
                    <a:p>
                      <a:r>
                        <a:rPr lang="en-GB" sz="1800" b="0" dirty="0">
                          <a:solidFill>
                            <a:schemeClr val="bg2">
                              <a:lumMod val="10000"/>
                            </a:schemeClr>
                          </a:solidFill>
                          <a:latin typeface="Arial" panose="020B0604020202020204" pitchFamily="34" charset="0"/>
                          <a:cs typeface="Arial" panose="020B0604020202020204" pitchFamily="34" charset="0"/>
                        </a:rPr>
                        <a:t>2</a:t>
                      </a:r>
                    </a:p>
                    <a:p>
                      <a:r>
                        <a:rPr lang="en-GB" sz="1800" b="0" dirty="0">
                          <a:solidFill>
                            <a:schemeClr val="bg2">
                              <a:lumMod val="10000"/>
                            </a:schemeClr>
                          </a:solidFill>
                          <a:latin typeface="Arial" panose="020B0604020202020204" pitchFamily="34" charset="0"/>
                          <a:cs typeface="Arial" panose="020B0604020202020204" pitchFamily="34" charset="0"/>
                        </a:rPr>
                        <a:t>3</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30083128"/>
                  </a:ext>
                </a:extLst>
              </a:tr>
              <a:tr h="638562">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Use a condom</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1</a:t>
                      </a:r>
                    </a:p>
                    <a:p>
                      <a:r>
                        <a:rPr lang="en-GB" sz="1800" b="0" dirty="0">
                          <a:solidFill>
                            <a:schemeClr val="bg2">
                              <a:lumMod val="10000"/>
                            </a:schemeClr>
                          </a:solidFill>
                          <a:latin typeface="Arial" panose="020B0604020202020204" pitchFamily="34" charset="0"/>
                          <a:cs typeface="Arial" panose="020B0604020202020204" pitchFamily="34" charset="0"/>
                        </a:rPr>
                        <a:t>2</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645039781"/>
                  </a:ext>
                </a:extLst>
              </a:tr>
              <a:tr h="1040258">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Avoid unnecessary antibiotic use</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1</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437753576"/>
                  </a:ext>
                </a:extLst>
              </a:tr>
              <a:tr h="912231">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Vaccination</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1</a:t>
                      </a:r>
                    </a:p>
                    <a:p>
                      <a:r>
                        <a:rPr lang="en-GB" sz="1800" b="0" dirty="0">
                          <a:solidFill>
                            <a:schemeClr val="bg2">
                              <a:lumMod val="10000"/>
                            </a:schemeClr>
                          </a:solidFill>
                          <a:latin typeface="Arial" panose="020B0604020202020204" pitchFamily="34" charset="0"/>
                          <a:cs typeface="Arial" panose="020B0604020202020204" pitchFamily="34" charset="0"/>
                        </a:rPr>
                        <a:t>2</a:t>
                      </a:r>
                    </a:p>
                    <a:p>
                      <a:r>
                        <a:rPr lang="en-GB" sz="1800" b="0" dirty="0">
                          <a:solidFill>
                            <a:schemeClr val="bg2">
                              <a:lumMod val="10000"/>
                            </a:schemeClr>
                          </a:solidFill>
                          <a:latin typeface="Arial" panose="020B0604020202020204" pitchFamily="34" charset="0"/>
                          <a:cs typeface="Arial" panose="020B0604020202020204" pitchFamily="34" charset="0"/>
                        </a:rPr>
                        <a:t>3</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342254079"/>
                  </a:ext>
                </a:extLst>
              </a:tr>
            </a:tbl>
          </a:graphicData>
        </a:graphic>
      </p:graphicFrame>
      <p:sp>
        <p:nvSpPr>
          <p:cNvPr id="11" name="TextBox 10">
            <a:extLst>
              <a:ext uri="{FF2B5EF4-FFF2-40B4-BE49-F238E27FC236}">
                <a16:creationId xmlns:a16="http://schemas.microsoft.com/office/drawing/2014/main" id="{04A80BF9-4539-4C8E-9EFA-4958A70BA3CB}"/>
              </a:ext>
            </a:extLst>
          </p:cNvPr>
          <p:cNvSpPr txBox="1"/>
          <p:nvPr/>
        </p:nvSpPr>
        <p:spPr>
          <a:xfrm>
            <a:off x="2421506" y="1715820"/>
            <a:ext cx="1928957" cy="877163"/>
          </a:xfrm>
          <a:prstGeom prst="rect">
            <a:avLst/>
          </a:prstGeom>
          <a:solidFill>
            <a:schemeClr val="bg1"/>
          </a:solidFill>
          <a:ln>
            <a:solidFill>
              <a:schemeClr val="bg1"/>
            </a:solidFill>
          </a:ln>
        </p:spPr>
        <p:txBody>
          <a:bodyPr wrap="square" rtlCol="0">
            <a:spAutoFit/>
          </a:bodyPr>
          <a:lstStyle/>
          <a:p>
            <a:r>
              <a:rPr lang="en-GB" sz="1700" b="1" dirty="0">
                <a:solidFill>
                  <a:schemeClr val="accent6">
                    <a:lumMod val="75000"/>
                  </a:schemeClr>
                </a:solidFill>
                <a:latin typeface="Arial" panose="020B0604020202020204" pitchFamily="34" charset="0"/>
                <a:cs typeface="Arial" panose="020B0604020202020204" pitchFamily="34" charset="0"/>
              </a:rPr>
              <a:t>Flu, </a:t>
            </a:r>
          </a:p>
          <a:p>
            <a:r>
              <a:rPr lang="en-GB" sz="1700" b="1" dirty="0">
                <a:solidFill>
                  <a:schemeClr val="accent6">
                    <a:lumMod val="75000"/>
                  </a:schemeClr>
                </a:solidFill>
                <a:latin typeface="Arial" panose="020B0604020202020204" pitchFamily="34" charset="0"/>
                <a:cs typeface="Arial" panose="020B0604020202020204" pitchFamily="34" charset="0"/>
              </a:rPr>
              <a:t>Measles,</a:t>
            </a:r>
          </a:p>
          <a:p>
            <a:r>
              <a:rPr lang="en-GB" sz="1700" b="1" dirty="0">
                <a:solidFill>
                  <a:schemeClr val="accent6">
                    <a:lumMod val="75000"/>
                  </a:schemeClr>
                </a:solidFill>
                <a:latin typeface="Arial" panose="020B0604020202020204" pitchFamily="34" charset="0"/>
                <a:cs typeface="Arial" panose="020B0604020202020204" pitchFamily="34" charset="0"/>
              </a:rPr>
              <a:t>Chickenpox</a:t>
            </a:r>
          </a:p>
        </p:txBody>
      </p:sp>
      <p:sp>
        <p:nvSpPr>
          <p:cNvPr id="12" name="TextBox 11">
            <a:extLst>
              <a:ext uri="{FF2B5EF4-FFF2-40B4-BE49-F238E27FC236}">
                <a16:creationId xmlns:a16="http://schemas.microsoft.com/office/drawing/2014/main" id="{DFFC7252-33EF-4EE1-A463-65BF7BD58D60}"/>
              </a:ext>
            </a:extLst>
          </p:cNvPr>
          <p:cNvSpPr txBox="1"/>
          <p:nvPr/>
        </p:nvSpPr>
        <p:spPr>
          <a:xfrm>
            <a:off x="2392931" y="2714964"/>
            <a:ext cx="1928957" cy="707886"/>
          </a:xfrm>
          <a:prstGeom prst="rect">
            <a:avLst/>
          </a:prstGeom>
          <a:solidFill>
            <a:schemeClr val="bg1"/>
          </a:solidFill>
          <a:ln>
            <a:solidFill>
              <a:schemeClr val="bg1"/>
            </a:solidFill>
          </a:ln>
        </p:spPr>
        <p:txBody>
          <a:bodyPr wrap="square" rtlCol="0">
            <a:spAutoFit/>
          </a:bodyPr>
          <a:lstStyle/>
          <a:p>
            <a:r>
              <a:rPr lang="en-GB" sz="2000" b="1" dirty="0">
                <a:solidFill>
                  <a:schemeClr val="accent6">
                    <a:lumMod val="75000"/>
                  </a:schemeClr>
                </a:solidFill>
                <a:latin typeface="Arial" panose="020B0604020202020204" pitchFamily="34" charset="0"/>
                <a:cs typeface="Arial" panose="020B0604020202020204" pitchFamily="34" charset="0"/>
              </a:rPr>
              <a:t>Flu, Measles, Chickenpox</a:t>
            </a:r>
          </a:p>
        </p:txBody>
      </p:sp>
      <p:sp>
        <p:nvSpPr>
          <p:cNvPr id="13" name="TextBox 12">
            <a:extLst>
              <a:ext uri="{FF2B5EF4-FFF2-40B4-BE49-F238E27FC236}">
                <a16:creationId xmlns:a16="http://schemas.microsoft.com/office/drawing/2014/main" id="{DB4F9669-139C-435F-A8AC-6B6B84A59887}"/>
              </a:ext>
            </a:extLst>
          </p:cNvPr>
          <p:cNvSpPr txBox="1"/>
          <p:nvPr/>
        </p:nvSpPr>
        <p:spPr>
          <a:xfrm>
            <a:off x="2392931" y="3539536"/>
            <a:ext cx="1988714" cy="615553"/>
          </a:xfrm>
          <a:prstGeom prst="rect">
            <a:avLst/>
          </a:prstGeom>
          <a:solidFill>
            <a:schemeClr val="bg1"/>
          </a:solidFill>
          <a:ln>
            <a:solidFill>
              <a:schemeClr val="bg1"/>
            </a:solidFill>
          </a:ln>
        </p:spPr>
        <p:txBody>
          <a:bodyPr wrap="square" rtlCol="0">
            <a:spAutoFit/>
          </a:bodyPr>
          <a:lstStyle/>
          <a:p>
            <a:r>
              <a:rPr lang="en-GB" sz="1700" b="1" dirty="0">
                <a:solidFill>
                  <a:schemeClr val="accent6">
                    <a:lumMod val="75000"/>
                  </a:schemeClr>
                </a:solidFill>
                <a:latin typeface="Arial" panose="020B0604020202020204" pitchFamily="34" charset="0"/>
                <a:cs typeface="Arial" panose="020B0604020202020204" pitchFamily="34" charset="0"/>
              </a:rPr>
              <a:t>Chlamydia, Thrush</a:t>
            </a:r>
          </a:p>
        </p:txBody>
      </p:sp>
      <p:sp>
        <p:nvSpPr>
          <p:cNvPr id="14" name="TextBox 13">
            <a:extLst>
              <a:ext uri="{FF2B5EF4-FFF2-40B4-BE49-F238E27FC236}">
                <a16:creationId xmlns:a16="http://schemas.microsoft.com/office/drawing/2014/main" id="{65BB4792-4984-4507-B9F7-421B450BE130}"/>
              </a:ext>
            </a:extLst>
          </p:cNvPr>
          <p:cNvSpPr txBox="1"/>
          <p:nvPr/>
        </p:nvSpPr>
        <p:spPr>
          <a:xfrm>
            <a:off x="2402456" y="4233453"/>
            <a:ext cx="1928957" cy="400110"/>
          </a:xfrm>
          <a:prstGeom prst="rect">
            <a:avLst/>
          </a:prstGeom>
          <a:solidFill>
            <a:schemeClr val="bg1"/>
          </a:solidFill>
          <a:ln>
            <a:solidFill>
              <a:schemeClr val="bg1"/>
            </a:solidFill>
          </a:ln>
        </p:spPr>
        <p:txBody>
          <a:bodyPr wrap="square" rtlCol="0">
            <a:spAutoFit/>
          </a:bodyPr>
          <a:lstStyle/>
          <a:p>
            <a:r>
              <a:rPr lang="en-GB" sz="2000" b="1" dirty="0">
                <a:solidFill>
                  <a:schemeClr val="accent6">
                    <a:lumMod val="75000"/>
                  </a:schemeClr>
                </a:solidFill>
                <a:latin typeface="Arial" panose="020B0604020202020204" pitchFamily="34" charset="0"/>
                <a:cs typeface="Arial" panose="020B0604020202020204" pitchFamily="34" charset="0"/>
              </a:rPr>
              <a:t>Thrush</a:t>
            </a:r>
          </a:p>
        </p:txBody>
      </p:sp>
      <p:sp>
        <p:nvSpPr>
          <p:cNvPr id="15" name="TextBox 14">
            <a:extLst>
              <a:ext uri="{FF2B5EF4-FFF2-40B4-BE49-F238E27FC236}">
                <a16:creationId xmlns:a16="http://schemas.microsoft.com/office/drawing/2014/main" id="{69B64827-E4AD-4C22-B99F-3CE062C31ED6}"/>
              </a:ext>
            </a:extLst>
          </p:cNvPr>
          <p:cNvSpPr txBox="1"/>
          <p:nvPr/>
        </p:nvSpPr>
        <p:spPr>
          <a:xfrm>
            <a:off x="2435794" y="5314839"/>
            <a:ext cx="1928957" cy="707886"/>
          </a:xfrm>
          <a:prstGeom prst="rect">
            <a:avLst/>
          </a:prstGeom>
          <a:solidFill>
            <a:schemeClr val="bg1"/>
          </a:solidFill>
          <a:ln>
            <a:solidFill>
              <a:schemeClr val="bg1"/>
            </a:solidFill>
          </a:ln>
        </p:spPr>
        <p:txBody>
          <a:bodyPr wrap="square" rtlCol="0">
            <a:spAutoFit/>
          </a:bodyPr>
          <a:lstStyle/>
          <a:p>
            <a:r>
              <a:rPr lang="en-GB" sz="2000" b="1" dirty="0">
                <a:solidFill>
                  <a:schemeClr val="accent6">
                    <a:lumMod val="75000"/>
                  </a:schemeClr>
                </a:solidFill>
                <a:latin typeface="Arial" panose="020B0604020202020204" pitchFamily="34" charset="0"/>
                <a:cs typeface="Arial" panose="020B0604020202020204" pitchFamily="34" charset="0"/>
              </a:rPr>
              <a:t>Flu, Measles, Chickenpox</a:t>
            </a:r>
          </a:p>
        </p:txBody>
      </p:sp>
      <p:graphicFrame>
        <p:nvGraphicFramePr>
          <p:cNvPr id="5" name="Table 4" descr="5. Treatment&#10;">
            <a:extLst>
              <a:ext uri="{FF2B5EF4-FFF2-40B4-BE49-F238E27FC236}">
                <a16:creationId xmlns:a16="http://schemas.microsoft.com/office/drawing/2014/main" id="{17E2CA28-CC48-4C83-9245-ADE4ED209D12}"/>
              </a:ext>
            </a:extLst>
          </p:cNvPr>
          <p:cNvGraphicFramePr>
            <a:graphicFrameLocks noGrp="1"/>
          </p:cNvGraphicFramePr>
          <p:nvPr>
            <p:extLst>
              <p:ext uri="{D42A27DB-BD31-4B8C-83A1-F6EECF244321}">
                <p14:modId xmlns:p14="http://schemas.microsoft.com/office/powerpoint/2010/main" val="1015122847"/>
              </p:ext>
            </p:extLst>
          </p:nvPr>
        </p:nvGraphicFramePr>
        <p:xfrm>
          <a:off x="4572000" y="1204174"/>
          <a:ext cx="3875441" cy="4910874"/>
        </p:xfrm>
        <a:graphic>
          <a:graphicData uri="http://schemas.openxmlformats.org/drawingml/2006/table">
            <a:tbl>
              <a:tblPr firstRow="1" bandRow="1"/>
              <a:tblGrid>
                <a:gridCol w="1709981">
                  <a:extLst>
                    <a:ext uri="{9D8B030D-6E8A-4147-A177-3AD203B41FA5}">
                      <a16:colId xmlns:a16="http://schemas.microsoft.com/office/drawing/2014/main" val="3940649451"/>
                    </a:ext>
                  </a:extLst>
                </a:gridCol>
                <a:gridCol w="2165460">
                  <a:extLst>
                    <a:ext uri="{9D8B030D-6E8A-4147-A177-3AD203B41FA5}">
                      <a16:colId xmlns:a16="http://schemas.microsoft.com/office/drawing/2014/main" val="2814284796"/>
                    </a:ext>
                  </a:extLst>
                </a:gridCol>
              </a:tblGrid>
              <a:tr h="703178">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5. Treatment</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732281">
                        <a:alpha val="60000"/>
                      </a:srgbClr>
                    </a:solidFill>
                  </a:tcPr>
                </a:tc>
                <a:tc>
                  <a:txBody>
                    <a:bodyPr/>
                    <a:lstStyle>
                      <a:lvl1pPr marL="0" algn="l" defTabSz="914400" rtl="0" eaLnBrk="1" latinLnBrk="0" hangingPunct="1">
                        <a:defRPr sz="1800" b="1" kern="1200">
                          <a:solidFill>
                            <a:schemeClr val="lt1"/>
                          </a:solidFill>
                          <a:latin typeface="Calibri" panose="020F0502020204030204"/>
                        </a:defRPr>
                      </a:lvl1pPr>
                      <a:lvl2pPr marL="457200" algn="l" defTabSz="914400" rtl="0" eaLnBrk="1" latinLnBrk="0" hangingPunct="1">
                        <a:defRPr sz="1800" b="1" kern="1200">
                          <a:solidFill>
                            <a:schemeClr val="lt1"/>
                          </a:solidFill>
                          <a:latin typeface="Calibri" panose="020F0502020204030204"/>
                        </a:defRPr>
                      </a:lvl2pPr>
                      <a:lvl3pPr marL="914400" algn="l" defTabSz="914400" rtl="0" eaLnBrk="1" latinLnBrk="0" hangingPunct="1">
                        <a:defRPr sz="1800" b="1" kern="1200">
                          <a:solidFill>
                            <a:schemeClr val="lt1"/>
                          </a:solidFill>
                          <a:latin typeface="Calibri" panose="020F0502020204030204"/>
                        </a:defRPr>
                      </a:lvl3pPr>
                      <a:lvl4pPr marL="1371600" algn="l" defTabSz="914400" rtl="0" eaLnBrk="1" latinLnBrk="0" hangingPunct="1">
                        <a:defRPr sz="1800" b="1" kern="1200">
                          <a:solidFill>
                            <a:schemeClr val="lt1"/>
                          </a:solidFill>
                          <a:latin typeface="Calibri" panose="020F0502020204030204"/>
                        </a:defRPr>
                      </a:lvl4pPr>
                      <a:lvl5pPr marL="1828800" algn="l" defTabSz="914400" rtl="0" eaLnBrk="1" latinLnBrk="0" hangingPunct="1">
                        <a:defRPr sz="1800" b="1" kern="1200">
                          <a:solidFill>
                            <a:schemeClr val="lt1"/>
                          </a:solidFill>
                          <a:latin typeface="Calibri" panose="020F0502020204030204"/>
                        </a:defRPr>
                      </a:lvl5pPr>
                      <a:lvl6pPr marL="2286000" algn="l" defTabSz="914400" rtl="0" eaLnBrk="1" latinLnBrk="0" hangingPunct="1">
                        <a:defRPr sz="1800" b="1" kern="1200">
                          <a:solidFill>
                            <a:schemeClr val="lt1"/>
                          </a:solidFill>
                          <a:latin typeface="Calibri" panose="020F0502020204030204"/>
                        </a:defRPr>
                      </a:lvl6pPr>
                      <a:lvl7pPr marL="2743200" algn="l" defTabSz="914400" rtl="0" eaLnBrk="1" latinLnBrk="0" hangingPunct="1">
                        <a:defRPr sz="1800" b="1" kern="1200">
                          <a:solidFill>
                            <a:schemeClr val="lt1"/>
                          </a:solidFill>
                          <a:latin typeface="Calibri" panose="020F0502020204030204"/>
                        </a:defRPr>
                      </a:lvl7pPr>
                      <a:lvl8pPr marL="3200400" algn="l" defTabSz="914400" rtl="0" eaLnBrk="1" latinLnBrk="0" hangingPunct="1">
                        <a:defRPr sz="1800" b="1" kern="1200">
                          <a:solidFill>
                            <a:schemeClr val="lt1"/>
                          </a:solidFill>
                          <a:latin typeface="Calibri" panose="020F0502020204030204"/>
                        </a:defRPr>
                      </a:lvl8pPr>
                      <a:lvl9pPr marL="3657600" algn="l" defTabSz="914400" rtl="0" eaLnBrk="1" latinLnBrk="0" hangingPunct="1">
                        <a:defRPr sz="1800" b="1" kern="1200">
                          <a:solidFill>
                            <a:schemeClr val="lt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Disease</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solidFill>
                      <a:srgbClr val="732281">
                        <a:alpha val="60000"/>
                      </a:srgbClr>
                    </a:solidFill>
                  </a:tcPr>
                </a:tc>
                <a:extLst>
                  <a:ext uri="{0D108BD9-81ED-4DB2-BD59-A6C34878D82A}">
                    <a16:rowId xmlns:a16="http://schemas.microsoft.com/office/drawing/2014/main" val="135155759"/>
                  </a:ext>
                </a:extLst>
              </a:tr>
              <a:tr h="857775">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Antibiotics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1</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025569164"/>
                  </a:ext>
                </a:extLst>
              </a:tr>
              <a:tr h="1246073">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Bed rest</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1</a:t>
                      </a:r>
                    </a:p>
                    <a:p>
                      <a:r>
                        <a:rPr lang="en-GB" sz="1800" b="0" dirty="0">
                          <a:solidFill>
                            <a:schemeClr val="bg2">
                              <a:lumMod val="10000"/>
                            </a:schemeClr>
                          </a:solidFill>
                          <a:latin typeface="Arial" panose="020B0604020202020204" pitchFamily="34" charset="0"/>
                          <a:cs typeface="Arial" panose="020B0604020202020204" pitchFamily="34" charset="0"/>
                        </a:rPr>
                        <a:t>2</a:t>
                      </a:r>
                    </a:p>
                    <a:p>
                      <a:r>
                        <a:rPr lang="en-GB" sz="1800" b="0" dirty="0">
                          <a:solidFill>
                            <a:schemeClr val="bg2">
                              <a:lumMod val="10000"/>
                            </a:schemeClr>
                          </a:solidFill>
                          <a:latin typeface="Arial" panose="020B0604020202020204" pitchFamily="34" charset="0"/>
                          <a:cs typeface="Arial" panose="020B0604020202020204" pitchFamily="34" charset="0"/>
                        </a:rPr>
                        <a:t>3</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30083128"/>
                  </a:ext>
                </a:extLst>
              </a:tr>
              <a:tr h="857775">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Antifungals</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1</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645039781"/>
                  </a:ext>
                </a:extLst>
              </a:tr>
              <a:tr h="1246073">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Fluid intake</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dk1"/>
                          </a:solidFill>
                          <a:latin typeface="Calibri" panose="020F0502020204030204"/>
                        </a:defRPr>
                      </a:lvl1pPr>
                      <a:lvl2pPr marL="457200" algn="l" defTabSz="914400" rtl="0" eaLnBrk="1" latinLnBrk="0" hangingPunct="1">
                        <a:defRPr sz="1800" kern="1200">
                          <a:solidFill>
                            <a:schemeClr val="dk1"/>
                          </a:solidFill>
                          <a:latin typeface="Calibri" panose="020F0502020204030204"/>
                        </a:defRPr>
                      </a:lvl2pPr>
                      <a:lvl3pPr marL="914400" algn="l" defTabSz="914400" rtl="0" eaLnBrk="1" latinLnBrk="0" hangingPunct="1">
                        <a:defRPr sz="1800" kern="1200">
                          <a:solidFill>
                            <a:schemeClr val="dk1"/>
                          </a:solidFill>
                          <a:latin typeface="Calibri" panose="020F0502020204030204"/>
                        </a:defRPr>
                      </a:lvl3pPr>
                      <a:lvl4pPr marL="1371600" algn="l" defTabSz="914400" rtl="0" eaLnBrk="1" latinLnBrk="0" hangingPunct="1">
                        <a:defRPr sz="1800" kern="1200">
                          <a:solidFill>
                            <a:schemeClr val="dk1"/>
                          </a:solidFill>
                          <a:latin typeface="Calibri" panose="020F0502020204030204"/>
                        </a:defRPr>
                      </a:lvl4pPr>
                      <a:lvl5pPr marL="1828800" algn="l" defTabSz="914400" rtl="0" eaLnBrk="1" latinLnBrk="0" hangingPunct="1">
                        <a:defRPr sz="1800" kern="1200">
                          <a:solidFill>
                            <a:schemeClr val="dk1"/>
                          </a:solidFill>
                          <a:latin typeface="Calibri" panose="020F0502020204030204"/>
                        </a:defRPr>
                      </a:lvl5pPr>
                      <a:lvl6pPr marL="2286000" algn="l" defTabSz="914400" rtl="0" eaLnBrk="1" latinLnBrk="0" hangingPunct="1">
                        <a:defRPr sz="1800" kern="1200">
                          <a:solidFill>
                            <a:schemeClr val="dk1"/>
                          </a:solidFill>
                          <a:latin typeface="Calibri" panose="020F0502020204030204"/>
                        </a:defRPr>
                      </a:lvl6pPr>
                      <a:lvl7pPr marL="2743200" algn="l" defTabSz="914400" rtl="0" eaLnBrk="1" latinLnBrk="0" hangingPunct="1">
                        <a:defRPr sz="1800" kern="1200">
                          <a:solidFill>
                            <a:schemeClr val="dk1"/>
                          </a:solidFill>
                          <a:latin typeface="Calibri" panose="020F0502020204030204"/>
                        </a:defRPr>
                      </a:lvl7pPr>
                      <a:lvl8pPr marL="3200400" algn="l" defTabSz="914400" rtl="0" eaLnBrk="1" latinLnBrk="0" hangingPunct="1">
                        <a:defRPr sz="1800" kern="1200">
                          <a:solidFill>
                            <a:schemeClr val="dk1"/>
                          </a:solidFill>
                          <a:latin typeface="Calibri" panose="020F0502020204030204"/>
                        </a:defRPr>
                      </a:lvl8pPr>
                      <a:lvl9pPr marL="3657600" algn="l" defTabSz="914400" rtl="0" eaLnBrk="1" latinLnBrk="0" hangingPunct="1">
                        <a:defRPr sz="1800" kern="1200">
                          <a:solidFill>
                            <a:schemeClr val="dk1"/>
                          </a:solidFill>
                          <a:latin typeface="Calibri" panose="020F0502020204030204"/>
                        </a:defRPr>
                      </a:lvl9pPr>
                    </a:lstStyle>
                    <a:p>
                      <a:r>
                        <a:rPr lang="en-GB" sz="1800" b="0" dirty="0">
                          <a:solidFill>
                            <a:schemeClr val="bg2">
                              <a:lumMod val="10000"/>
                            </a:schemeClr>
                          </a:solidFill>
                          <a:latin typeface="Arial" panose="020B0604020202020204" pitchFamily="34" charset="0"/>
                          <a:cs typeface="Arial" panose="020B0604020202020204" pitchFamily="34" charset="0"/>
                        </a:rPr>
                        <a:t>1</a:t>
                      </a:r>
                    </a:p>
                    <a:p>
                      <a:r>
                        <a:rPr lang="en-GB" sz="1800" b="0" dirty="0">
                          <a:solidFill>
                            <a:schemeClr val="bg2">
                              <a:lumMod val="10000"/>
                            </a:schemeClr>
                          </a:solidFill>
                          <a:latin typeface="Arial" panose="020B0604020202020204" pitchFamily="34" charset="0"/>
                          <a:cs typeface="Arial" panose="020B0604020202020204" pitchFamily="34" charset="0"/>
                        </a:rPr>
                        <a:t>2</a:t>
                      </a:r>
                    </a:p>
                    <a:p>
                      <a:r>
                        <a:rPr lang="en-GB" sz="1800" b="0" dirty="0">
                          <a:solidFill>
                            <a:schemeClr val="bg2">
                              <a:lumMod val="10000"/>
                            </a:schemeClr>
                          </a:solidFill>
                          <a:latin typeface="Arial" panose="020B0604020202020204" pitchFamily="34" charset="0"/>
                          <a:cs typeface="Arial" panose="020B0604020202020204" pitchFamily="34" charset="0"/>
                        </a:rPr>
                        <a:t>3</a:t>
                      </a:r>
                    </a:p>
                  </a:txBody>
                  <a:tcPr>
                    <a:lnL w="12700" cap="flat" cmpd="sng" algn="ctr">
                      <a:solidFill>
                        <a:sysClr val="windowText" lastClr="000000"/>
                      </a:solidFill>
                      <a:prstDash val="solid"/>
                      <a:round/>
                      <a:headEnd type="none" w="med" len="med"/>
                      <a:tailEnd type="none" w="med" len="med"/>
                    </a:lnL>
                    <a:lnR w="12700" cap="flat" cmpd="sng" algn="ctr">
                      <a:solidFill>
                        <a:sysClr val="windowText" lastClr="000000"/>
                      </a:solidFill>
                      <a:prstDash val="solid"/>
                      <a:round/>
                      <a:headEnd type="none" w="med" len="med"/>
                      <a:tailEnd type="none" w="med" len="med"/>
                    </a:lnR>
                    <a:lnT w="12700" cap="flat" cmpd="sng" algn="ctr">
                      <a:solidFill>
                        <a:sysClr val="windowText" lastClr="000000"/>
                      </a:solidFill>
                      <a:prstDash val="solid"/>
                      <a:round/>
                      <a:headEnd type="none" w="med" len="med"/>
                      <a:tailEnd type="none" w="med" len="med"/>
                    </a:lnT>
                    <a:lnB w="12700" cap="flat" cmpd="sng" algn="ctr">
                      <a:solidFill>
                        <a:sysClr val="windowText" lastClr="000000"/>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290922397"/>
                  </a:ext>
                </a:extLst>
              </a:tr>
            </a:tbl>
          </a:graphicData>
        </a:graphic>
      </p:graphicFrame>
      <p:sp>
        <p:nvSpPr>
          <p:cNvPr id="16" name="TextBox 15">
            <a:extLst>
              <a:ext uri="{FF2B5EF4-FFF2-40B4-BE49-F238E27FC236}">
                <a16:creationId xmlns:a16="http://schemas.microsoft.com/office/drawing/2014/main" id="{C7C73A6A-EF79-4DEB-A08D-C3344169BC7C}"/>
              </a:ext>
            </a:extLst>
          </p:cNvPr>
          <p:cNvSpPr txBox="1"/>
          <p:nvPr/>
        </p:nvSpPr>
        <p:spPr>
          <a:xfrm>
            <a:off x="6331683" y="1980992"/>
            <a:ext cx="1928957" cy="400110"/>
          </a:xfrm>
          <a:prstGeom prst="rect">
            <a:avLst/>
          </a:prstGeom>
          <a:solidFill>
            <a:schemeClr val="bg1"/>
          </a:solidFill>
          <a:ln>
            <a:solidFill>
              <a:schemeClr val="bg1"/>
            </a:solidFill>
          </a:ln>
        </p:spPr>
        <p:txBody>
          <a:bodyPr wrap="square" rtlCol="0">
            <a:spAutoFit/>
          </a:bodyPr>
          <a:lstStyle/>
          <a:p>
            <a:r>
              <a:rPr lang="en-GB" sz="2000" b="1" dirty="0">
                <a:solidFill>
                  <a:schemeClr val="accent6">
                    <a:lumMod val="75000"/>
                  </a:schemeClr>
                </a:solidFill>
                <a:latin typeface="Arial" panose="020B0604020202020204" pitchFamily="34" charset="0"/>
                <a:cs typeface="Arial" panose="020B0604020202020204" pitchFamily="34" charset="0"/>
              </a:rPr>
              <a:t>Chlamydia</a:t>
            </a:r>
          </a:p>
        </p:txBody>
      </p:sp>
      <p:sp>
        <p:nvSpPr>
          <p:cNvPr id="17" name="TextBox 16">
            <a:extLst>
              <a:ext uri="{FF2B5EF4-FFF2-40B4-BE49-F238E27FC236}">
                <a16:creationId xmlns:a16="http://schemas.microsoft.com/office/drawing/2014/main" id="{9327119A-3285-49D5-936C-EA1F3C85B148}"/>
              </a:ext>
            </a:extLst>
          </p:cNvPr>
          <p:cNvSpPr txBox="1"/>
          <p:nvPr/>
        </p:nvSpPr>
        <p:spPr>
          <a:xfrm>
            <a:off x="6331682" y="2865986"/>
            <a:ext cx="1928957" cy="707886"/>
          </a:xfrm>
          <a:prstGeom prst="rect">
            <a:avLst/>
          </a:prstGeom>
          <a:solidFill>
            <a:schemeClr val="bg1"/>
          </a:solidFill>
          <a:ln>
            <a:solidFill>
              <a:schemeClr val="bg1"/>
            </a:solidFill>
          </a:ln>
        </p:spPr>
        <p:txBody>
          <a:bodyPr wrap="square" rtlCol="0">
            <a:spAutoFit/>
          </a:bodyPr>
          <a:lstStyle/>
          <a:p>
            <a:r>
              <a:rPr lang="en-GB" sz="2000" b="1" dirty="0">
                <a:solidFill>
                  <a:schemeClr val="accent6">
                    <a:lumMod val="75000"/>
                  </a:schemeClr>
                </a:solidFill>
                <a:latin typeface="Arial" panose="020B0604020202020204" pitchFamily="34" charset="0"/>
                <a:cs typeface="Arial" panose="020B0604020202020204" pitchFamily="34" charset="0"/>
              </a:rPr>
              <a:t>Chickenpox, Measles, Flu</a:t>
            </a:r>
          </a:p>
        </p:txBody>
      </p:sp>
      <p:sp>
        <p:nvSpPr>
          <p:cNvPr id="18" name="TextBox 17">
            <a:extLst>
              <a:ext uri="{FF2B5EF4-FFF2-40B4-BE49-F238E27FC236}">
                <a16:creationId xmlns:a16="http://schemas.microsoft.com/office/drawing/2014/main" id="{2E58887D-7014-43F2-8687-2C9FB7BD216A}"/>
              </a:ext>
            </a:extLst>
          </p:cNvPr>
          <p:cNvSpPr txBox="1"/>
          <p:nvPr/>
        </p:nvSpPr>
        <p:spPr>
          <a:xfrm>
            <a:off x="6331681" y="4102840"/>
            <a:ext cx="1928957" cy="400110"/>
          </a:xfrm>
          <a:prstGeom prst="rect">
            <a:avLst/>
          </a:prstGeom>
          <a:solidFill>
            <a:schemeClr val="bg1"/>
          </a:solidFill>
          <a:ln>
            <a:solidFill>
              <a:schemeClr val="bg1"/>
            </a:solidFill>
          </a:ln>
        </p:spPr>
        <p:txBody>
          <a:bodyPr wrap="square" rtlCol="0">
            <a:spAutoFit/>
          </a:bodyPr>
          <a:lstStyle/>
          <a:p>
            <a:r>
              <a:rPr lang="en-GB" sz="2000" b="1" dirty="0">
                <a:solidFill>
                  <a:schemeClr val="accent6">
                    <a:lumMod val="75000"/>
                  </a:schemeClr>
                </a:solidFill>
                <a:latin typeface="Arial" panose="020B0604020202020204" pitchFamily="34" charset="0"/>
                <a:cs typeface="Arial" panose="020B0604020202020204" pitchFamily="34" charset="0"/>
              </a:rPr>
              <a:t>Thrush</a:t>
            </a:r>
          </a:p>
        </p:txBody>
      </p:sp>
      <p:sp>
        <p:nvSpPr>
          <p:cNvPr id="19" name="TextBox 18">
            <a:extLst>
              <a:ext uri="{FF2B5EF4-FFF2-40B4-BE49-F238E27FC236}">
                <a16:creationId xmlns:a16="http://schemas.microsoft.com/office/drawing/2014/main" id="{E96CE26B-B840-42DF-BB43-40DB10C24EEA}"/>
              </a:ext>
            </a:extLst>
          </p:cNvPr>
          <p:cNvSpPr txBox="1"/>
          <p:nvPr/>
        </p:nvSpPr>
        <p:spPr>
          <a:xfrm>
            <a:off x="6311235" y="4970421"/>
            <a:ext cx="1928957" cy="707886"/>
          </a:xfrm>
          <a:prstGeom prst="rect">
            <a:avLst/>
          </a:prstGeom>
          <a:solidFill>
            <a:schemeClr val="bg1"/>
          </a:solidFill>
          <a:ln>
            <a:solidFill>
              <a:schemeClr val="bg1"/>
            </a:solidFill>
          </a:ln>
        </p:spPr>
        <p:txBody>
          <a:bodyPr wrap="square" rtlCol="0">
            <a:spAutoFit/>
          </a:bodyPr>
          <a:lstStyle/>
          <a:p>
            <a:r>
              <a:rPr lang="en-GB" sz="2000" b="1" dirty="0">
                <a:solidFill>
                  <a:schemeClr val="accent6">
                    <a:lumMod val="75000"/>
                  </a:schemeClr>
                </a:solidFill>
                <a:latin typeface="Arial" panose="020B0604020202020204" pitchFamily="34" charset="0"/>
                <a:cs typeface="Arial" panose="020B0604020202020204" pitchFamily="34" charset="0"/>
              </a:rPr>
              <a:t>Chickenpox, Measles, Flu</a:t>
            </a:r>
          </a:p>
        </p:txBody>
      </p:sp>
      <p:grpSp>
        <p:nvGrpSpPr>
          <p:cNvPr id="6" name="Group 5">
            <a:extLst>
              <a:ext uri="{FF2B5EF4-FFF2-40B4-BE49-F238E27FC236}">
                <a16:creationId xmlns:a16="http://schemas.microsoft.com/office/drawing/2014/main" id="{3112465A-FC00-4CC5-BF4E-06139DD35D6E}"/>
              </a:ext>
              <a:ext uri="{C183D7F6-B498-43B3-948B-1728B52AA6E4}">
                <adec:decorative xmlns:adec="http://schemas.microsoft.com/office/drawing/2017/decorative" val="1"/>
              </a:ext>
            </a:extLst>
          </p:cNvPr>
          <p:cNvGrpSpPr/>
          <p:nvPr/>
        </p:nvGrpSpPr>
        <p:grpSpPr>
          <a:xfrm rot="5400000">
            <a:off x="2040352" y="-418796"/>
            <a:ext cx="5212619" cy="8251729"/>
            <a:chOff x="376446" y="467682"/>
            <a:chExt cx="6207650" cy="9079126"/>
          </a:xfrm>
        </p:grpSpPr>
        <p:sp>
          <p:nvSpPr>
            <p:cNvPr id="7" name="Rectangle: Rounded Corners 6">
              <a:extLst>
                <a:ext uri="{FF2B5EF4-FFF2-40B4-BE49-F238E27FC236}">
                  <a16:creationId xmlns:a16="http://schemas.microsoft.com/office/drawing/2014/main" id="{D35A547B-62C3-49A0-B03B-3F7CFCFF1239}"/>
                </a:ext>
                <a:ext uri="{C183D7F6-B498-43B3-948B-1728B52AA6E4}">
                  <adec:decorative xmlns:adec="http://schemas.microsoft.com/office/drawing/2017/decorative" val="1"/>
                </a:ext>
              </a:extLst>
            </p:cNvPr>
            <p:cNvSpPr/>
            <p:nvPr/>
          </p:nvSpPr>
          <p:spPr>
            <a:xfrm>
              <a:off x="376446" y="698084"/>
              <a:ext cx="6080452" cy="8848724"/>
            </a:xfrm>
            <a:prstGeom prst="roundRect">
              <a:avLst>
                <a:gd name="adj" fmla="val 2575"/>
              </a:avLst>
            </a:prstGeom>
            <a:noFill/>
            <a:ln w="76200" cap="sq" cmpd="sng" algn="ctr">
              <a:solidFill>
                <a:srgbClr val="732281"/>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8" name="Oval 7">
              <a:extLst>
                <a:ext uri="{FF2B5EF4-FFF2-40B4-BE49-F238E27FC236}">
                  <a16:creationId xmlns:a16="http://schemas.microsoft.com/office/drawing/2014/main" id="{A9A3FBBA-1213-4F38-B752-2E6554921AA5}"/>
                </a:ext>
                <a:ext uri="{C183D7F6-B498-43B3-948B-1728B52AA6E4}">
                  <adec:decorative xmlns:adec="http://schemas.microsoft.com/office/drawing/2017/decorative" val="1"/>
                </a:ext>
              </a:extLst>
            </p:cNvPr>
            <p:cNvSpPr/>
            <p:nvPr/>
          </p:nvSpPr>
          <p:spPr>
            <a:xfrm>
              <a:off x="6020884" y="467682"/>
              <a:ext cx="563212" cy="563212"/>
            </a:xfrm>
            <a:prstGeom prst="ellipse">
              <a:avLst/>
            </a:prstGeom>
            <a:solidFill>
              <a:sysClr val="window" lastClr="FFFFFF"/>
            </a:solidFill>
            <a:ln w="38100" cap="flat" cmpd="sng" algn="ctr">
              <a:solidFill>
                <a:srgbClr val="73228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9" name="Picture 8">
              <a:extLst>
                <a:ext uri="{FF2B5EF4-FFF2-40B4-BE49-F238E27FC236}">
                  <a16:creationId xmlns:a16="http://schemas.microsoft.com/office/drawing/2014/main" id="{66D722AD-5A06-4536-8FE8-B149088F4792}"/>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rot="16200000">
              <a:off x="6069773" y="480071"/>
              <a:ext cx="465427" cy="538431"/>
            </a:xfrm>
            <a:prstGeom prst="rect">
              <a:avLst/>
            </a:prstGeom>
          </p:spPr>
        </p:pic>
      </p:grpSp>
      <p:sp>
        <p:nvSpPr>
          <p:cNvPr id="3" name="Footer Placeholder 2">
            <a:extLst>
              <a:ext uri="{FF2B5EF4-FFF2-40B4-BE49-F238E27FC236}">
                <a16:creationId xmlns:a16="http://schemas.microsoft.com/office/drawing/2014/main" id="{A108536F-481E-4363-9BE5-57063F323D27}"/>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3559494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2"/>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3"/>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6"/>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7"/>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8"/>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animBg="1"/>
      <p:bldP spid="12" grpId="0" animBg="1"/>
      <p:bldP spid="13" grpId="0" animBg="1"/>
      <p:bldP spid="14" grpId="0" animBg="1"/>
      <p:bldP spid="15" grpId="0" animBg="1"/>
      <p:bldP spid="16" grpId="0" animBg="1"/>
      <p:bldP spid="17" grpId="0" animBg="1"/>
      <p:bldP spid="18" grpId="0" animBg="1"/>
      <p:bldP spid="19" grpId="0" animBg="1"/>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4552BD-38C0-4292-B627-79F3212D567F}"/>
              </a:ext>
            </a:extLst>
          </p:cNvPr>
          <p:cNvSpPr>
            <a:spLocks noGrp="1"/>
          </p:cNvSpPr>
          <p:nvPr>
            <p:ph type="title"/>
          </p:nvPr>
        </p:nvSpPr>
        <p:spPr>
          <a:xfrm>
            <a:off x="628650" y="-1085121"/>
            <a:ext cx="7886700" cy="873124"/>
          </a:xfrm>
        </p:spPr>
        <p:txBody>
          <a:bodyPr>
            <a:normAutofit/>
          </a:bodyPr>
          <a:lstStyle/>
          <a:p>
            <a:pPr algn="ctr"/>
            <a:r>
              <a:rPr lang="en-GB" sz="3000" b="1" dirty="0"/>
              <a:t>Harmful Microbes Fill in the Blanks 1</a:t>
            </a:r>
          </a:p>
        </p:txBody>
      </p:sp>
      <p:sp>
        <p:nvSpPr>
          <p:cNvPr id="10" name="Title 1">
            <a:extLst>
              <a:ext uri="{FF2B5EF4-FFF2-40B4-BE49-F238E27FC236}">
                <a16:creationId xmlns:a16="http://schemas.microsoft.com/office/drawing/2014/main" id="{002673DC-45F0-4A70-B98D-05FB94B89A95}"/>
              </a:ext>
            </a:extLst>
          </p:cNvPr>
          <p:cNvSpPr txBox="1">
            <a:spLocks/>
          </p:cNvSpPr>
          <p:nvPr/>
        </p:nvSpPr>
        <p:spPr>
          <a:xfrm>
            <a:off x="628650" y="108060"/>
            <a:ext cx="7886700" cy="873124"/>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r>
              <a:rPr lang="en-GB" sz="3000" b="1"/>
              <a:t>Harmful Microbes Fill in the Blanks </a:t>
            </a:r>
            <a:endParaRPr lang="en-GB" sz="3000" b="1" dirty="0"/>
          </a:p>
        </p:txBody>
      </p:sp>
      <p:graphicFrame>
        <p:nvGraphicFramePr>
          <p:cNvPr id="63" name="Table 63">
            <a:extLst>
              <a:ext uri="{FF2B5EF4-FFF2-40B4-BE49-F238E27FC236}">
                <a16:creationId xmlns:a16="http://schemas.microsoft.com/office/drawing/2014/main" id="{8D50D082-5EDE-4100-801F-3D0AC57B4CAE}"/>
              </a:ext>
            </a:extLst>
          </p:cNvPr>
          <p:cNvGraphicFramePr>
            <a:graphicFrameLocks noGrp="1"/>
          </p:cNvGraphicFramePr>
          <p:nvPr>
            <p:extLst>
              <p:ext uri="{D42A27DB-BD31-4B8C-83A1-F6EECF244321}">
                <p14:modId xmlns:p14="http://schemas.microsoft.com/office/powerpoint/2010/main" val="1556669609"/>
              </p:ext>
            </p:extLst>
          </p:nvPr>
        </p:nvGraphicFramePr>
        <p:xfrm>
          <a:off x="628650" y="1244601"/>
          <a:ext cx="7810500" cy="4861935"/>
        </p:xfrm>
        <a:graphic>
          <a:graphicData uri="http://schemas.openxmlformats.org/drawingml/2006/table">
            <a:tbl>
              <a:tblPr firstRow="1" bandRow="1">
                <a:tableStyleId>{93296810-A885-4BE3-A3E7-6D5BEEA58F35}</a:tableStyleId>
              </a:tblPr>
              <a:tblGrid>
                <a:gridCol w="2538413">
                  <a:extLst>
                    <a:ext uri="{9D8B030D-6E8A-4147-A177-3AD203B41FA5}">
                      <a16:colId xmlns:a16="http://schemas.microsoft.com/office/drawing/2014/main" val="483370446"/>
                    </a:ext>
                  </a:extLst>
                </a:gridCol>
                <a:gridCol w="5272087">
                  <a:extLst>
                    <a:ext uri="{9D8B030D-6E8A-4147-A177-3AD203B41FA5}">
                      <a16:colId xmlns:a16="http://schemas.microsoft.com/office/drawing/2014/main" val="3266652891"/>
                    </a:ext>
                  </a:extLst>
                </a:gridCol>
              </a:tblGrid>
              <a:tr h="570051">
                <a:tc>
                  <a:txBody>
                    <a:bodyPr/>
                    <a:lstStyle/>
                    <a:p>
                      <a:pPr algn="ctr"/>
                      <a:r>
                        <a:rPr lang="en-GB" sz="2000" b="1" dirty="0">
                          <a:solidFill>
                            <a:schemeClr val="bg1"/>
                          </a:solidFill>
                          <a:latin typeface="Arial" panose="020B0604020202020204" pitchFamily="34" charset="0"/>
                          <a:cs typeface="Arial" panose="020B0604020202020204" pitchFamily="34" charset="0"/>
                        </a:rPr>
                        <a:t>Disease</a:t>
                      </a:r>
                    </a:p>
                  </a:txBody>
                  <a:tcPr anchor="ctr">
                    <a:solidFill>
                      <a:srgbClr val="712B8F"/>
                    </a:solidFill>
                  </a:tcPr>
                </a:tc>
                <a:tc>
                  <a:txBody>
                    <a:bodyPr/>
                    <a:lstStyle/>
                    <a:p>
                      <a:pPr algn="ctr"/>
                      <a:r>
                        <a:rPr lang="en-GB" sz="2000" b="1" dirty="0">
                          <a:solidFill>
                            <a:schemeClr val="bg2">
                              <a:lumMod val="10000"/>
                            </a:schemeClr>
                          </a:solidFill>
                          <a:latin typeface="Arial" panose="020B0604020202020204" pitchFamily="34" charset="0"/>
                          <a:cs typeface="Arial" panose="020B0604020202020204" pitchFamily="34" charset="0"/>
                        </a:rPr>
                        <a:t>HIV/AIDS</a:t>
                      </a:r>
                    </a:p>
                  </a:txBody>
                  <a:tcPr anchor="ctr">
                    <a:solidFill>
                      <a:srgbClr val="EBE8EE"/>
                    </a:solidFill>
                  </a:tcPr>
                </a:tc>
                <a:extLst>
                  <a:ext uri="{0D108BD9-81ED-4DB2-BD59-A6C34878D82A}">
                    <a16:rowId xmlns:a16="http://schemas.microsoft.com/office/drawing/2014/main" val="860237033"/>
                  </a:ext>
                </a:extLst>
              </a:tr>
              <a:tr h="570051">
                <a:tc>
                  <a:txBody>
                    <a:bodyPr/>
                    <a:lstStyle/>
                    <a:p>
                      <a:pPr algn="ctr"/>
                      <a:r>
                        <a:rPr lang="en-GB" sz="2000" b="1" dirty="0">
                          <a:solidFill>
                            <a:schemeClr val="bg1"/>
                          </a:solidFill>
                          <a:latin typeface="Arial" panose="020B0604020202020204" pitchFamily="34" charset="0"/>
                          <a:cs typeface="Arial" panose="020B0604020202020204" pitchFamily="34" charset="0"/>
                        </a:rPr>
                        <a:t>Pathogen</a:t>
                      </a:r>
                    </a:p>
                  </a:txBody>
                  <a:tcPr anchor="ctr">
                    <a:solidFill>
                      <a:srgbClr val="712B8F"/>
                    </a:solidFill>
                  </a:tcPr>
                </a:tc>
                <a:tc>
                  <a:txBody>
                    <a:bodyPr/>
                    <a:lstStyle/>
                    <a:p>
                      <a:endParaRPr lang="en-GB" sz="2000" dirty="0"/>
                    </a:p>
                  </a:txBody>
                  <a:tcPr/>
                </a:tc>
                <a:extLst>
                  <a:ext uri="{0D108BD9-81ED-4DB2-BD59-A6C34878D82A}">
                    <a16:rowId xmlns:a16="http://schemas.microsoft.com/office/drawing/2014/main" val="1176771399"/>
                  </a:ext>
                </a:extLst>
              </a:tr>
              <a:tr h="664176">
                <a:tc>
                  <a:txBody>
                    <a:bodyPr/>
                    <a:lstStyle/>
                    <a:p>
                      <a:pPr algn="ctr"/>
                      <a:r>
                        <a:rPr lang="en-GB" sz="2000" b="1" dirty="0">
                          <a:solidFill>
                            <a:schemeClr val="bg1"/>
                          </a:solidFill>
                          <a:latin typeface="Arial" panose="020B0604020202020204" pitchFamily="34" charset="0"/>
                          <a:cs typeface="Arial" panose="020B0604020202020204" pitchFamily="34" charset="0"/>
                        </a:rPr>
                        <a:t>Transmission</a:t>
                      </a:r>
                    </a:p>
                  </a:txBody>
                  <a:tcPr anchor="ctr">
                    <a:solidFill>
                      <a:srgbClr val="712B8F"/>
                    </a:solidFill>
                  </a:tcPr>
                </a:tc>
                <a:tc>
                  <a:txBody>
                    <a:bodyPr/>
                    <a:lstStyle/>
                    <a:p>
                      <a:pPr algn="just"/>
                      <a:r>
                        <a:rPr lang="en-GB" sz="2000" dirty="0">
                          <a:solidFill>
                            <a:schemeClr val="bg2">
                              <a:lumMod val="10000"/>
                            </a:schemeClr>
                          </a:solidFill>
                        </a:rPr>
                        <a:t>Exchange of bodily fluids (e.g. sharing needles) and breast milk from infected mother.</a:t>
                      </a:r>
                    </a:p>
                  </a:txBody>
                  <a:tcPr anchor="ctr"/>
                </a:tc>
                <a:extLst>
                  <a:ext uri="{0D108BD9-81ED-4DB2-BD59-A6C34878D82A}">
                    <a16:rowId xmlns:a16="http://schemas.microsoft.com/office/drawing/2014/main" val="733517357"/>
                  </a:ext>
                </a:extLst>
              </a:tr>
              <a:tr h="570051">
                <a:tc>
                  <a:txBody>
                    <a:bodyPr/>
                    <a:lstStyle/>
                    <a:p>
                      <a:pPr algn="ctr"/>
                      <a:r>
                        <a:rPr lang="en-GB" sz="2000" b="1" dirty="0">
                          <a:solidFill>
                            <a:schemeClr val="bg1"/>
                          </a:solidFill>
                          <a:latin typeface="Arial" panose="020B0604020202020204" pitchFamily="34" charset="0"/>
                          <a:cs typeface="Arial" panose="020B0604020202020204" pitchFamily="34" charset="0"/>
                        </a:rPr>
                        <a:t>Symptom</a:t>
                      </a:r>
                    </a:p>
                  </a:txBody>
                  <a:tcPr anchor="ctr">
                    <a:solidFill>
                      <a:srgbClr val="712B8F"/>
                    </a:solidFill>
                  </a:tcPr>
                </a:tc>
                <a:tc>
                  <a:txBody>
                    <a:bodyPr/>
                    <a:lstStyle/>
                    <a:p>
                      <a:endParaRPr lang="en-GB" sz="2000" dirty="0">
                        <a:solidFill>
                          <a:schemeClr val="bg2">
                            <a:lumMod val="10000"/>
                          </a:schemeClr>
                        </a:solidFill>
                      </a:endParaRPr>
                    </a:p>
                  </a:txBody>
                  <a:tcPr anchor="ctr"/>
                </a:tc>
                <a:extLst>
                  <a:ext uri="{0D108BD9-81ED-4DB2-BD59-A6C34878D82A}">
                    <a16:rowId xmlns:a16="http://schemas.microsoft.com/office/drawing/2014/main" val="2517635367"/>
                  </a:ext>
                </a:extLst>
              </a:tr>
              <a:tr h="570051">
                <a:tc>
                  <a:txBody>
                    <a:bodyPr/>
                    <a:lstStyle/>
                    <a:p>
                      <a:pPr algn="ctr"/>
                      <a:r>
                        <a:rPr lang="en-GB" sz="2000" b="1" dirty="0">
                          <a:solidFill>
                            <a:schemeClr val="bg1"/>
                          </a:solidFill>
                          <a:latin typeface="Arial" panose="020B0604020202020204" pitchFamily="34" charset="0"/>
                          <a:cs typeface="Arial" panose="020B0604020202020204" pitchFamily="34" charset="0"/>
                        </a:rPr>
                        <a:t>Prevention</a:t>
                      </a:r>
                    </a:p>
                  </a:txBody>
                  <a:tcPr anchor="ctr">
                    <a:solidFill>
                      <a:srgbClr val="712B8F"/>
                    </a:solidFill>
                  </a:tcPr>
                </a:tc>
                <a:tc>
                  <a:txBody>
                    <a:bodyPr/>
                    <a:lstStyle/>
                    <a:p>
                      <a:endParaRPr lang="en-GB" sz="2000" dirty="0">
                        <a:solidFill>
                          <a:schemeClr val="bg2">
                            <a:lumMod val="10000"/>
                          </a:schemeClr>
                        </a:solidFill>
                      </a:endParaRPr>
                    </a:p>
                  </a:txBody>
                  <a:tcPr anchor="ctr"/>
                </a:tc>
                <a:extLst>
                  <a:ext uri="{0D108BD9-81ED-4DB2-BD59-A6C34878D82A}">
                    <a16:rowId xmlns:a16="http://schemas.microsoft.com/office/drawing/2014/main" val="1083927464"/>
                  </a:ext>
                </a:extLst>
              </a:tr>
              <a:tr h="1241720">
                <a:tc>
                  <a:txBody>
                    <a:bodyPr/>
                    <a:lstStyle/>
                    <a:p>
                      <a:pPr algn="ctr"/>
                      <a:r>
                        <a:rPr lang="en-GB" sz="2000" b="1" dirty="0">
                          <a:solidFill>
                            <a:schemeClr val="bg1"/>
                          </a:solidFill>
                          <a:latin typeface="Arial" panose="020B0604020202020204" pitchFamily="34" charset="0"/>
                          <a:cs typeface="Arial" panose="020B0604020202020204" pitchFamily="34" charset="0"/>
                        </a:rPr>
                        <a:t>Treatment</a:t>
                      </a:r>
                    </a:p>
                  </a:txBody>
                  <a:tcPr anchor="ctr">
                    <a:solidFill>
                      <a:srgbClr val="712B8F"/>
                    </a:solidFill>
                  </a:tcPr>
                </a:tc>
                <a:tc>
                  <a:txBody>
                    <a:bodyPr/>
                    <a:lstStyle/>
                    <a:p>
                      <a:pPr algn="just"/>
                      <a:r>
                        <a:rPr lang="en-GB" sz="2000" dirty="0">
                          <a:solidFill>
                            <a:schemeClr val="bg2">
                              <a:lumMod val="10000"/>
                            </a:schemeClr>
                          </a:solidFill>
                        </a:rPr>
                        <a:t>Anti-retroviral drugs allow sufferers to live very long life. Stem cell Transplants (novel treatment in early stages of research and development).</a:t>
                      </a:r>
                    </a:p>
                    <a:p>
                      <a:endParaRPr lang="en-GB" sz="2000" dirty="0">
                        <a:solidFill>
                          <a:schemeClr val="bg2">
                            <a:lumMod val="10000"/>
                          </a:schemeClr>
                        </a:solidFill>
                      </a:endParaRPr>
                    </a:p>
                  </a:txBody>
                  <a:tcPr anchor="ctr"/>
                </a:tc>
                <a:extLst>
                  <a:ext uri="{0D108BD9-81ED-4DB2-BD59-A6C34878D82A}">
                    <a16:rowId xmlns:a16="http://schemas.microsoft.com/office/drawing/2014/main" val="1327839639"/>
                  </a:ext>
                </a:extLst>
              </a:tr>
              <a:tr h="570051">
                <a:tc>
                  <a:txBody>
                    <a:bodyPr/>
                    <a:lstStyle/>
                    <a:p>
                      <a:pPr algn="ctr"/>
                      <a:r>
                        <a:rPr lang="en-GB" sz="2000" b="1" dirty="0">
                          <a:solidFill>
                            <a:schemeClr val="bg1"/>
                          </a:solidFill>
                          <a:latin typeface="Arial" panose="020B0604020202020204" pitchFamily="34" charset="0"/>
                          <a:cs typeface="Arial" panose="020B0604020202020204" pitchFamily="34" charset="0"/>
                        </a:rPr>
                        <a:t>Problems</a:t>
                      </a:r>
                    </a:p>
                  </a:txBody>
                  <a:tcPr anchor="ctr">
                    <a:solidFill>
                      <a:srgbClr val="712B8F"/>
                    </a:solidFill>
                  </a:tcPr>
                </a:tc>
                <a:tc>
                  <a:txBody>
                    <a:bodyPr/>
                    <a:lstStyle/>
                    <a:p>
                      <a:endParaRPr lang="en-GB" sz="2000" dirty="0"/>
                    </a:p>
                  </a:txBody>
                  <a:tcPr/>
                </a:tc>
                <a:extLst>
                  <a:ext uri="{0D108BD9-81ED-4DB2-BD59-A6C34878D82A}">
                    <a16:rowId xmlns:a16="http://schemas.microsoft.com/office/drawing/2014/main" val="3402268565"/>
                  </a:ext>
                </a:extLst>
              </a:tr>
            </a:tbl>
          </a:graphicData>
        </a:graphic>
      </p:graphicFrame>
      <p:grpSp>
        <p:nvGrpSpPr>
          <p:cNvPr id="65" name="Group 64">
            <a:extLst>
              <a:ext uri="{FF2B5EF4-FFF2-40B4-BE49-F238E27FC236}">
                <a16:creationId xmlns:a16="http://schemas.microsoft.com/office/drawing/2014/main" id="{0F4EAEB9-671B-4A48-B683-2F1B43E771BC}"/>
              </a:ext>
              <a:ext uri="{C183D7F6-B498-43B3-948B-1728B52AA6E4}">
                <adec:decorative xmlns:adec="http://schemas.microsoft.com/office/drawing/2017/decorative" val="1"/>
              </a:ext>
            </a:extLst>
          </p:cNvPr>
          <p:cNvGrpSpPr/>
          <p:nvPr/>
        </p:nvGrpSpPr>
        <p:grpSpPr>
          <a:xfrm rot="5400000">
            <a:off x="2040352" y="-418796"/>
            <a:ext cx="5212619" cy="8251729"/>
            <a:chOff x="376446" y="467682"/>
            <a:chExt cx="6207650" cy="9079126"/>
          </a:xfrm>
        </p:grpSpPr>
        <p:sp>
          <p:nvSpPr>
            <p:cNvPr id="66" name="Rectangle: Rounded Corners 65">
              <a:extLst>
                <a:ext uri="{FF2B5EF4-FFF2-40B4-BE49-F238E27FC236}">
                  <a16:creationId xmlns:a16="http://schemas.microsoft.com/office/drawing/2014/main" id="{51CFF6E0-DDF6-46D4-A6A2-30D7C1BA9E19}"/>
                </a:ext>
                <a:ext uri="{C183D7F6-B498-43B3-948B-1728B52AA6E4}">
                  <adec:decorative xmlns:adec="http://schemas.microsoft.com/office/drawing/2017/decorative" val="1"/>
                </a:ext>
              </a:extLst>
            </p:cNvPr>
            <p:cNvSpPr/>
            <p:nvPr/>
          </p:nvSpPr>
          <p:spPr>
            <a:xfrm>
              <a:off x="376446" y="698084"/>
              <a:ext cx="6080452" cy="8848724"/>
            </a:xfrm>
            <a:prstGeom prst="roundRect">
              <a:avLst>
                <a:gd name="adj" fmla="val 2575"/>
              </a:avLst>
            </a:prstGeom>
            <a:noFill/>
            <a:ln w="76200" cap="sq" cmpd="sng" algn="ctr">
              <a:solidFill>
                <a:srgbClr val="732281"/>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67" name="Oval 66">
              <a:extLst>
                <a:ext uri="{FF2B5EF4-FFF2-40B4-BE49-F238E27FC236}">
                  <a16:creationId xmlns:a16="http://schemas.microsoft.com/office/drawing/2014/main" id="{33985400-7204-45A4-A26D-C46AA09175FD}"/>
                </a:ext>
                <a:ext uri="{C183D7F6-B498-43B3-948B-1728B52AA6E4}">
                  <adec:decorative xmlns:adec="http://schemas.microsoft.com/office/drawing/2017/decorative" val="1"/>
                </a:ext>
              </a:extLst>
            </p:cNvPr>
            <p:cNvSpPr/>
            <p:nvPr/>
          </p:nvSpPr>
          <p:spPr>
            <a:xfrm>
              <a:off x="6020884" y="467682"/>
              <a:ext cx="563212" cy="563212"/>
            </a:xfrm>
            <a:prstGeom prst="ellipse">
              <a:avLst/>
            </a:prstGeom>
            <a:solidFill>
              <a:sysClr val="window" lastClr="FFFFFF"/>
            </a:solidFill>
            <a:ln w="38100" cap="flat" cmpd="sng" algn="ctr">
              <a:solidFill>
                <a:srgbClr val="73228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68" name="Picture 67">
              <a:extLst>
                <a:ext uri="{FF2B5EF4-FFF2-40B4-BE49-F238E27FC236}">
                  <a16:creationId xmlns:a16="http://schemas.microsoft.com/office/drawing/2014/main" id="{9EB24822-8B1F-4E64-9C82-FAD63E7C1BFC}"/>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rot="16200000">
              <a:off x="6069773" y="480071"/>
              <a:ext cx="465427" cy="538431"/>
            </a:xfrm>
            <a:prstGeom prst="rect">
              <a:avLst/>
            </a:prstGeom>
          </p:spPr>
        </p:pic>
      </p:grpSp>
      <p:sp>
        <p:nvSpPr>
          <p:cNvPr id="3" name="Footer Placeholder 2">
            <a:extLst>
              <a:ext uri="{FF2B5EF4-FFF2-40B4-BE49-F238E27FC236}">
                <a16:creationId xmlns:a16="http://schemas.microsoft.com/office/drawing/2014/main" id="{246DA55E-D65F-48F2-98FD-A834A005B3E7}"/>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407470907"/>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F98AB5CE-7F87-42B9-B10B-FD4DF3E7298A}"/>
              </a:ext>
            </a:extLst>
          </p:cNvPr>
          <p:cNvSpPr>
            <a:spLocks noGrp="1"/>
          </p:cNvSpPr>
          <p:nvPr>
            <p:ph type="title"/>
          </p:nvPr>
        </p:nvSpPr>
        <p:spPr>
          <a:xfrm>
            <a:off x="628650" y="-951219"/>
            <a:ext cx="7886700" cy="873124"/>
          </a:xfrm>
        </p:spPr>
        <p:txBody>
          <a:bodyPr>
            <a:normAutofit/>
          </a:bodyPr>
          <a:lstStyle/>
          <a:p>
            <a:pPr algn="ctr"/>
            <a:r>
              <a:rPr lang="en-GB" sz="3000" b="1" dirty="0"/>
              <a:t>Harmful Microbes Fill in the Blanks 2</a:t>
            </a:r>
          </a:p>
        </p:txBody>
      </p:sp>
      <p:sp>
        <p:nvSpPr>
          <p:cNvPr id="14" name="Title 1">
            <a:extLst>
              <a:ext uri="{FF2B5EF4-FFF2-40B4-BE49-F238E27FC236}">
                <a16:creationId xmlns:a16="http://schemas.microsoft.com/office/drawing/2014/main" id="{821B579F-E8EC-4CA2-821F-190CCEFC9C66}"/>
              </a:ext>
            </a:extLst>
          </p:cNvPr>
          <p:cNvSpPr txBox="1">
            <a:spLocks/>
          </p:cNvSpPr>
          <p:nvPr/>
        </p:nvSpPr>
        <p:spPr>
          <a:xfrm>
            <a:off x="628650" y="108060"/>
            <a:ext cx="7886700" cy="873124"/>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r>
              <a:rPr lang="en-GB" sz="3000" b="1"/>
              <a:t>Harmful Microbes Fill in the Blanks </a:t>
            </a:r>
            <a:endParaRPr lang="en-GB" sz="3000" b="1" dirty="0"/>
          </a:p>
        </p:txBody>
      </p:sp>
      <p:graphicFrame>
        <p:nvGraphicFramePr>
          <p:cNvPr id="9" name="Table 63">
            <a:extLst>
              <a:ext uri="{FF2B5EF4-FFF2-40B4-BE49-F238E27FC236}">
                <a16:creationId xmlns:a16="http://schemas.microsoft.com/office/drawing/2014/main" id="{F1C7852D-7E22-4364-8986-D429F563A5F1}"/>
              </a:ext>
            </a:extLst>
          </p:cNvPr>
          <p:cNvGraphicFramePr>
            <a:graphicFrameLocks noGrp="1"/>
          </p:cNvGraphicFramePr>
          <p:nvPr>
            <p:extLst>
              <p:ext uri="{D42A27DB-BD31-4B8C-83A1-F6EECF244321}">
                <p14:modId xmlns:p14="http://schemas.microsoft.com/office/powerpoint/2010/main" val="2918359577"/>
              </p:ext>
            </p:extLst>
          </p:nvPr>
        </p:nvGraphicFramePr>
        <p:xfrm>
          <a:off x="628650" y="1244600"/>
          <a:ext cx="7810500" cy="4784724"/>
        </p:xfrm>
        <a:graphic>
          <a:graphicData uri="http://schemas.openxmlformats.org/drawingml/2006/table">
            <a:tbl>
              <a:tblPr firstRow="1" bandRow="1">
                <a:tableStyleId>{93296810-A885-4BE3-A3E7-6D5BEEA58F35}</a:tableStyleId>
              </a:tblPr>
              <a:tblGrid>
                <a:gridCol w="2538413">
                  <a:extLst>
                    <a:ext uri="{9D8B030D-6E8A-4147-A177-3AD203B41FA5}">
                      <a16:colId xmlns:a16="http://schemas.microsoft.com/office/drawing/2014/main" val="483370446"/>
                    </a:ext>
                  </a:extLst>
                </a:gridCol>
                <a:gridCol w="5272087">
                  <a:extLst>
                    <a:ext uri="{9D8B030D-6E8A-4147-A177-3AD203B41FA5}">
                      <a16:colId xmlns:a16="http://schemas.microsoft.com/office/drawing/2014/main" val="3266652891"/>
                    </a:ext>
                  </a:extLst>
                </a:gridCol>
              </a:tblGrid>
              <a:tr h="601691">
                <a:tc>
                  <a:txBody>
                    <a:bodyPr/>
                    <a:lstStyle/>
                    <a:p>
                      <a:pPr algn="ctr"/>
                      <a:r>
                        <a:rPr lang="en-GB" sz="2000" b="1" dirty="0">
                          <a:solidFill>
                            <a:schemeClr val="bg1"/>
                          </a:solidFill>
                          <a:latin typeface="Arial" panose="020B0604020202020204" pitchFamily="34" charset="0"/>
                          <a:cs typeface="Arial" panose="020B0604020202020204" pitchFamily="34" charset="0"/>
                        </a:rPr>
                        <a:t>Disease</a:t>
                      </a:r>
                    </a:p>
                  </a:txBody>
                  <a:tcPr anchor="ctr">
                    <a:solidFill>
                      <a:srgbClr val="712B8F"/>
                    </a:solidFill>
                  </a:tcPr>
                </a:tc>
                <a:tc>
                  <a:txBody>
                    <a:bodyPr/>
                    <a:lstStyle/>
                    <a:p>
                      <a:pPr algn="ctr"/>
                      <a:r>
                        <a:rPr lang="en-GB" sz="2000" b="1" dirty="0">
                          <a:solidFill>
                            <a:schemeClr val="bg2">
                              <a:lumMod val="10000"/>
                            </a:schemeClr>
                          </a:solidFill>
                          <a:latin typeface="Arial" panose="020B0604020202020204" pitchFamily="34" charset="0"/>
                          <a:cs typeface="Arial" panose="020B0604020202020204" pitchFamily="34" charset="0"/>
                        </a:rPr>
                        <a:t>Measles</a:t>
                      </a:r>
                    </a:p>
                  </a:txBody>
                  <a:tcPr anchor="ctr">
                    <a:solidFill>
                      <a:srgbClr val="EBE8EE"/>
                    </a:solidFill>
                  </a:tcPr>
                </a:tc>
                <a:extLst>
                  <a:ext uri="{0D108BD9-81ED-4DB2-BD59-A6C34878D82A}">
                    <a16:rowId xmlns:a16="http://schemas.microsoft.com/office/drawing/2014/main" val="860237033"/>
                  </a:ext>
                </a:extLst>
              </a:tr>
              <a:tr h="601691">
                <a:tc>
                  <a:txBody>
                    <a:bodyPr/>
                    <a:lstStyle/>
                    <a:p>
                      <a:pPr algn="ctr"/>
                      <a:r>
                        <a:rPr lang="en-GB" sz="2000" b="1" dirty="0">
                          <a:solidFill>
                            <a:schemeClr val="bg1"/>
                          </a:solidFill>
                          <a:latin typeface="Arial" panose="020B0604020202020204" pitchFamily="34" charset="0"/>
                          <a:cs typeface="Arial" panose="020B0604020202020204" pitchFamily="34" charset="0"/>
                        </a:rPr>
                        <a:t>Pathogen</a:t>
                      </a:r>
                    </a:p>
                  </a:txBody>
                  <a:tcPr anchor="ctr">
                    <a:solidFill>
                      <a:srgbClr val="712B8F"/>
                    </a:solidFill>
                  </a:tcPr>
                </a:tc>
                <a:tc>
                  <a:txBody>
                    <a:bodyPr/>
                    <a:lstStyle/>
                    <a:p>
                      <a:endParaRPr lang="en-GB" sz="2000" dirty="0"/>
                    </a:p>
                  </a:txBody>
                  <a:tcPr/>
                </a:tc>
                <a:extLst>
                  <a:ext uri="{0D108BD9-81ED-4DB2-BD59-A6C34878D82A}">
                    <a16:rowId xmlns:a16="http://schemas.microsoft.com/office/drawing/2014/main" val="1176771399"/>
                  </a:ext>
                </a:extLst>
              </a:tr>
              <a:tr h="621694">
                <a:tc>
                  <a:txBody>
                    <a:bodyPr/>
                    <a:lstStyle/>
                    <a:p>
                      <a:pPr algn="ctr"/>
                      <a:r>
                        <a:rPr lang="en-GB" sz="2000" b="1" dirty="0">
                          <a:solidFill>
                            <a:schemeClr val="bg1"/>
                          </a:solidFill>
                          <a:latin typeface="Arial" panose="020B0604020202020204" pitchFamily="34" charset="0"/>
                          <a:cs typeface="Arial" panose="020B0604020202020204" pitchFamily="34" charset="0"/>
                        </a:rPr>
                        <a:t>Transmission</a:t>
                      </a:r>
                    </a:p>
                  </a:txBody>
                  <a:tcPr anchor="ctr">
                    <a:solidFill>
                      <a:srgbClr val="712B8F"/>
                    </a:solidFill>
                  </a:tcPr>
                </a:tc>
                <a:tc>
                  <a:txBody>
                    <a:bodyPr/>
                    <a:lstStyle/>
                    <a:p>
                      <a:pPr algn="just"/>
                      <a:endParaRPr lang="en-GB" sz="2000" dirty="0">
                        <a:solidFill>
                          <a:schemeClr val="bg2">
                            <a:lumMod val="10000"/>
                          </a:schemeClr>
                        </a:solidFill>
                      </a:endParaRPr>
                    </a:p>
                  </a:txBody>
                  <a:tcPr anchor="ctr"/>
                </a:tc>
                <a:extLst>
                  <a:ext uri="{0D108BD9-81ED-4DB2-BD59-A6C34878D82A}">
                    <a16:rowId xmlns:a16="http://schemas.microsoft.com/office/drawing/2014/main" val="733517357"/>
                  </a:ext>
                </a:extLst>
              </a:tr>
              <a:tr h="601691">
                <a:tc>
                  <a:txBody>
                    <a:bodyPr/>
                    <a:lstStyle/>
                    <a:p>
                      <a:pPr algn="ctr"/>
                      <a:r>
                        <a:rPr lang="en-GB" sz="2000" b="1" dirty="0">
                          <a:solidFill>
                            <a:schemeClr val="bg1"/>
                          </a:solidFill>
                          <a:latin typeface="Arial" panose="020B0604020202020204" pitchFamily="34" charset="0"/>
                          <a:cs typeface="Arial" panose="020B0604020202020204" pitchFamily="34" charset="0"/>
                        </a:rPr>
                        <a:t>Symptom</a:t>
                      </a:r>
                    </a:p>
                  </a:txBody>
                  <a:tcPr anchor="ctr">
                    <a:solidFill>
                      <a:srgbClr val="712B8F"/>
                    </a:solidFill>
                  </a:tcPr>
                </a:tc>
                <a:tc>
                  <a:txBody>
                    <a:bodyPr/>
                    <a:lstStyle/>
                    <a:p>
                      <a:endParaRPr lang="en-GB" sz="2000" dirty="0">
                        <a:solidFill>
                          <a:schemeClr val="bg2">
                            <a:lumMod val="10000"/>
                          </a:schemeClr>
                        </a:solidFill>
                      </a:endParaRPr>
                    </a:p>
                  </a:txBody>
                  <a:tcPr anchor="ctr"/>
                </a:tc>
                <a:extLst>
                  <a:ext uri="{0D108BD9-81ED-4DB2-BD59-A6C34878D82A}">
                    <a16:rowId xmlns:a16="http://schemas.microsoft.com/office/drawing/2014/main" val="2517635367"/>
                  </a:ext>
                </a:extLst>
              </a:tr>
              <a:tr h="601691">
                <a:tc>
                  <a:txBody>
                    <a:bodyPr/>
                    <a:lstStyle/>
                    <a:p>
                      <a:pPr algn="ctr"/>
                      <a:r>
                        <a:rPr lang="en-GB" sz="2000" b="1" dirty="0">
                          <a:solidFill>
                            <a:schemeClr val="bg1"/>
                          </a:solidFill>
                          <a:latin typeface="Arial" panose="020B0604020202020204" pitchFamily="34" charset="0"/>
                          <a:cs typeface="Arial" panose="020B0604020202020204" pitchFamily="34" charset="0"/>
                        </a:rPr>
                        <a:t>Prevention</a:t>
                      </a:r>
                    </a:p>
                  </a:txBody>
                  <a:tcPr anchor="ctr">
                    <a:solidFill>
                      <a:srgbClr val="712B8F"/>
                    </a:solidFill>
                  </a:tcPr>
                </a:tc>
                <a:tc>
                  <a:txBody>
                    <a:bodyPr/>
                    <a:lstStyle/>
                    <a:p>
                      <a:endParaRPr lang="en-GB" sz="2000" dirty="0">
                        <a:solidFill>
                          <a:schemeClr val="bg2">
                            <a:lumMod val="10000"/>
                          </a:schemeClr>
                        </a:solidFill>
                      </a:endParaRPr>
                    </a:p>
                  </a:txBody>
                  <a:tcPr anchor="ctr"/>
                </a:tc>
                <a:extLst>
                  <a:ext uri="{0D108BD9-81ED-4DB2-BD59-A6C34878D82A}">
                    <a16:rowId xmlns:a16="http://schemas.microsoft.com/office/drawing/2014/main" val="1083927464"/>
                  </a:ext>
                </a:extLst>
              </a:tr>
              <a:tr h="1154575">
                <a:tc>
                  <a:txBody>
                    <a:bodyPr/>
                    <a:lstStyle/>
                    <a:p>
                      <a:pPr algn="ctr"/>
                      <a:r>
                        <a:rPr lang="en-GB" sz="2000" b="1" dirty="0">
                          <a:solidFill>
                            <a:schemeClr val="bg1"/>
                          </a:solidFill>
                          <a:latin typeface="Arial" panose="020B0604020202020204" pitchFamily="34" charset="0"/>
                          <a:cs typeface="Arial" panose="020B0604020202020204" pitchFamily="34" charset="0"/>
                        </a:rPr>
                        <a:t>Treatment</a:t>
                      </a:r>
                    </a:p>
                  </a:txBody>
                  <a:tcPr anchor="ctr">
                    <a:solidFill>
                      <a:srgbClr val="712B8F"/>
                    </a:solidFill>
                  </a:tcPr>
                </a:tc>
                <a:tc>
                  <a:txBody>
                    <a:bodyPr/>
                    <a:lstStyle/>
                    <a:p>
                      <a:r>
                        <a:rPr lang="en-GB" sz="2000" dirty="0">
                          <a:solidFill>
                            <a:schemeClr val="bg2">
                              <a:lumMod val="10000"/>
                            </a:schemeClr>
                          </a:solidFill>
                        </a:rPr>
                        <a:t>No treatment.</a:t>
                      </a:r>
                    </a:p>
                  </a:txBody>
                  <a:tcPr anchor="ctr"/>
                </a:tc>
                <a:extLst>
                  <a:ext uri="{0D108BD9-81ED-4DB2-BD59-A6C34878D82A}">
                    <a16:rowId xmlns:a16="http://schemas.microsoft.com/office/drawing/2014/main" val="1327839639"/>
                  </a:ext>
                </a:extLst>
              </a:tr>
              <a:tr h="601691">
                <a:tc>
                  <a:txBody>
                    <a:bodyPr/>
                    <a:lstStyle/>
                    <a:p>
                      <a:pPr algn="ctr"/>
                      <a:r>
                        <a:rPr lang="en-GB" sz="2000" b="1" dirty="0">
                          <a:solidFill>
                            <a:schemeClr val="bg1"/>
                          </a:solidFill>
                          <a:latin typeface="Arial" panose="020B0604020202020204" pitchFamily="34" charset="0"/>
                          <a:cs typeface="Arial" panose="020B0604020202020204" pitchFamily="34" charset="0"/>
                        </a:rPr>
                        <a:t>Problems</a:t>
                      </a:r>
                    </a:p>
                  </a:txBody>
                  <a:tcPr anchor="ctr">
                    <a:solidFill>
                      <a:srgbClr val="712B8F"/>
                    </a:solidFill>
                  </a:tcPr>
                </a:tc>
                <a:tc>
                  <a:txBody>
                    <a:bodyPr/>
                    <a:lstStyle/>
                    <a:p>
                      <a:r>
                        <a:rPr lang="en-GB" sz="2000" dirty="0">
                          <a:solidFill>
                            <a:schemeClr val="bg2">
                              <a:lumMod val="10000"/>
                            </a:schemeClr>
                          </a:solidFill>
                        </a:rPr>
                        <a:t>Can be fatal if there are complications.</a:t>
                      </a:r>
                    </a:p>
                  </a:txBody>
                  <a:tcPr anchor="ctr"/>
                </a:tc>
                <a:extLst>
                  <a:ext uri="{0D108BD9-81ED-4DB2-BD59-A6C34878D82A}">
                    <a16:rowId xmlns:a16="http://schemas.microsoft.com/office/drawing/2014/main" val="3402268565"/>
                  </a:ext>
                </a:extLst>
              </a:tr>
            </a:tbl>
          </a:graphicData>
        </a:graphic>
      </p:graphicFrame>
      <p:grpSp>
        <p:nvGrpSpPr>
          <p:cNvPr id="10" name="Group 9">
            <a:extLst>
              <a:ext uri="{FF2B5EF4-FFF2-40B4-BE49-F238E27FC236}">
                <a16:creationId xmlns:a16="http://schemas.microsoft.com/office/drawing/2014/main" id="{B60E073C-6333-40AD-B7F1-F2C40A152143}"/>
              </a:ext>
              <a:ext uri="{C183D7F6-B498-43B3-948B-1728B52AA6E4}">
                <adec:decorative xmlns:adec="http://schemas.microsoft.com/office/drawing/2017/decorative" val="1"/>
              </a:ext>
            </a:extLst>
          </p:cNvPr>
          <p:cNvGrpSpPr/>
          <p:nvPr/>
        </p:nvGrpSpPr>
        <p:grpSpPr>
          <a:xfrm rot="5400000">
            <a:off x="2040352" y="-418796"/>
            <a:ext cx="5212619" cy="8251729"/>
            <a:chOff x="376446" y="467682"/>
            <a:chExt cx="6207650" cy="9079126"/>
          </a:xfrm>
        </p:grpSpPr>
        <p:sp>
          <p:nvSpPr>
            <p:cNvPr id="11" name="Rectangle: Rounded Corners 10">
              <a:extLst>
                <a:ext uri="{FF2B5EF4-FFF2-40B4-BE49-F238E27FC236}">
                  <a16:creationId xmlns:a16="http://schemas.microsoft.com/office/drawing/2014/main" id="{9EEDD508-1763-420F-960B-C9DFC33368DA}"/>
                </a:ext>
                <a:ext uri="{C183D7F6-B498-43B3-948B-1728B52AA6E4}">
                  <adec:decorative xmlns:adec="http://schemas.microsoft.com/office/drawing/2017/decorative" val="1"/>
                </a:ext>
              </a:extLst>
            </p:cNvPr>
            <p:cNvSpPr/>
            <p:nvPr/>
          </p:nvSpPr>
          <p:spPr>
            <a:xfrm>
              <a:off x="376446" y="698084"/>
              <a:ext cx="6080452" cy="8848724"/>
            </a:xfrm>
            <a:prstGeom prst="roundRect">
              <a:avLst>
                <a:gd name="adj" fmla="val 2575"/>
              </a:avLst>
            </a:prstGeom>
            <a:noFill/>
            <a:ln w="76200" cap="sq" cmpd="sng" algn="ctr">
              <a:solidFill>
                <a:srgbClr val="732281"/>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12" name="Oval 11">
              <a:extLst>
                <a:ext uri="{FF2B5EF4-FFF2-40B4-BE49-F238E27FC236}">
                  <a16:creationId xmlns:a16="http://schemas.microsoft.com/office/drawing/2014/main" id="{E4430314-7D6D-46B5-B47E-E259A055D8D3}"/>
                </a:ext>
                <a:ext uri="{C183D7F6-B498-43B3-948B-1728B52AA6E4}">
                  <adec:decorative xmlns:adec="http://schemas.microsoft.com/office/drawing/2017/decorative" val="1"/>
                </a:ext>
              </a:extLst>
            </p:cNvPr>
            <p:cNvSpPr/>
            <p:nvPr/>
          </p:nvSpPr>
          <p:spPr>
            <a:xfrm>
              <a:off x="6020884" y="467682"/>
              <a:ext cx="563212" cy="563212"/>
            </a:xfrm>
            <a:prstGeom prst="ellipse">
              <a:avLst/>
            </a:prstGeom>
            <a:solidFill>
              <a:sysClr val="window" lastClr="FFFFFF"/>
            </a:solidFill>
            <a:ln w="38100" cap="flat" cmpd="sng" algn="ctr">
              <a:solidFill>
                <a:srgbClr val="73228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13" name="Picture 12">
              <a:extLst>
                <a:ext uri="{FF2B5EF4-FFF2-40B4-BE49-F238E27FC236}">
                  <a16:creationId xmlns:a16="http://schemas.microsoft.com/office/drawing/2014/main" id="{075FE0AD-71F5-42A8-9F39-1700802EB5F6}"/>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rot="16200000">
              <a:off x="6069773" y="480071"/>
              <a:ext cx="465427" cy="538431"/>
            </a:xfrm>
            <a:prstGeom prst="rect">
              <a:avLst/>
            </a:prstGeom>
          </p:spPr>
        </p:pic>
      </p:grpSp>
      <p:sp>
        <p:nvSpPr>
          <p:cNvPr id="3" name="Footer Placeholder 2">
            <a:extLst>
              <a:ext uri="{FF2B5EF4-FFF2-40B4-BE49-F238E27FC236}">
                <a16:creationId xmlns:a16="http://schemas.microsoft.com/office/drawing/2014/main" id="{D9FAAD3E-5FFD-482F-B5F8-2593CD47D48F}"/>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34022209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7988F3-1CDB-432E-ACB4-6ABF432BB161}"/>
              </a:ext>
            </a:extLst>
          </p:cNvPr>
          <p:cNvSpPr>
            <a:spLocks noGrp="1"/>
          </p:cNvSpPr>
          <p:nvPr>
            <p:ph type="title"/>
          </p:nvPr>
        </p:nvSpPr>
        <p:spPr>
          <a:xfrm>
            <a:off x="698647" y="-873939"/>
            <a:ext cx="7886700" cy="830343"/>
          </a:xfrm>
        </p:spPr>
        <p:txBody>
          <a:bodyPr>
            <a:noAutofit/>
          </a:bodyPr>
          <a:lstStyle/>
          <a:p>
            <a:pPr algn="ctr"/>
            <a:r>
              <a:rPr lang="en-GB" sz="3500" b="1" dirty="0"/>
              <a:t>What are Harmful Microbes? (1/3)</a:t>
            </a:r>
          </a:p>
        </p:txBody>
      </p:sp>
      <p:sp>
        <p:nvSpPr>
          <p:cNvPr id="9" name="Title 1">
            <a:extLst>
              <a:ext uri="{FF2B5EF4-FFF2-40B4-BE49-F238E27FC236}">
                <a16:creationId xmlns:a16="http://schemas.microsoft.com/office/drawing/2014/main" id="{0BBF2FE3-42B8-4976-9433-DA9FA09616DF}"/>
              </a:ext>
            </a:extLst>
          </p:cNvPr>
          <p:cNvSpPr txBox="1">
            <a:spLocks/>
          </p:cNvSpPr>
          <p:nvPr/>
        </p:nvSpPr>
        <p:spPr>
          <a:xfrm>
            <a:off x="698647" y="252332"/>
            <a:ext cx="7886700" cy="830343"/>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r>
              <a:rPr lang="en-GB" sz="3500" b="1"/>
              <a:t>What are Harmful Microbes?</a:t>
            </a:r>
            <a:endParaRPr lang="en-GB" sz="3500" b="1" dirty="0"/>
          </a:p>
        </p:txBody>
      </p:sp>
      <p:sp>
        <p:nvSpPr>
          <p:cNvPr id="6" name="Rectangle: Rounded Corners 5">
            <a:extLst>
              <a:ext uri="{FF2B5EF4-FFF2-40B4-BE49-F238E27FC236}">
                <a16:creationId xmlns:a16="http://schemas.microsoft.com/office/drawing/2014/main" id="{FC9FDEF3-F100-4275-94D9-06427CE18B74}"/>
              </a:ext>
            </a:extLst>
          </p:cNvPr>
          <p:cNvSpPr/>
          <p:nvPr/>
        </p:nvSpPr>
        <p:spPr>
          <a:xfrm>
            <a:off x="558651" y="1286357"/>
            <a:ext cx="8026695" cy="919162"/>
          </a:xfrm>
          <a:prstGeom prst="round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r>
              <a:rPr lang="en-GB" sz="2300" dirty="0">
                <a:latin typeface="Arial" panose="020B0604020202020204" pitchFamily="34" charset="0"/>
                <a:cs typeface="Arial" panose="020B0604020202020204" pitchFamily="34" charset="0"/>
              </a:rPr>
              <a:t>Sometimes microbes can be harmful to humans and cause disease. These are known as pathogenic microbes. </a:t>
            </a:r>
          </a:p>
        </p:txBody>
      </p:sp>
      <p:sp>
        <p:nvSpPr>
          <p:cNvPr id="7" name="Rectangle: Rounded Corners 6">
            <a:extLst>
              <a:ext uri="{FF2B5EF4-FFF2-40B4-BE49-F238E27FC236}">
                <a16:creationId xmlns:a16="http://schemas.microsoft.com/office/drawing/2014/main" id="{C3553325-B2C0-42B8-A18F-06E265B10E0B}"/>
              </a:ext>
            </a:extLst>
          </p:cNvPr>
          <p:cNvSpPr/>
          <p:nvPr/>
        </p:nvSpPr>
        <p:spPr>
          <a:xfrm>
            <a:off x="558650" y="2409201"/>
            <a:ext cx="8026696" cy="2187913"/>
          </a:xfrm>
          <a:prstGeom prst="round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lvl="0" algn="ctr"/>
            <a:r>
              <a:rPr lang="en-GB" sz="2300">
                <a:latin typeface="Arial" panose="020B0604020202020204" pitchFamily="34" charset="0"/>
                <a:cs typeface="Arial" panose="020B0604020202020204" pitchFamily="34" charset="0"/>
              </a:rPr>
              <a:t>Once bacteria and viruses enter your body, they can reproduce rapidly. Bacteria can also divide by binary fission and produce toxins when they reproduce which are harmful to the body. Viruses act like parasites multiplying inside our cells and destroying them. Some fungi like to grow on our skin making it itchy and sore. </a:t>
            </a:r>
            <a:endParaRPr lang="en-GB" sz="2300" dirty="0">
              <a:latin typeface="Arial" panose="020B0604020202020204" pitchFamily="34" charset="0"/>
              <a:cs typeface="Arial" panose="020B0604020202020204" pitchFamily="34" charset="0"/>
            </a:endParaRPr>
          </a:p>
        </p:txBody>
      </p:sp>
      <p:sp>
        <p:nvSpPr>
          <p:cNvPr id="8" name="Rectangle: Rounded Corners 7">
            <a:extLst>
              <a:ext uri="{FF2B5EF4-FFF2-40B4-BE49-F238E27FC236}">
                <a16:creationId xmlns:a16="http://schemas.microsoft.com/office/drawing/2014/main" id="{C20B41E8-AE01-4A1A-8F27-E9A52AD2192D}"/>
              </a:ext>
            </a:extLst>
          </p:cNvPr>
          <p:cNvSpPr/>
          <p:nvPr/>
        </p:nvSpPr>
        <p:spPr>
          <a:xfrm>
            <a:off x="558650" y="4800796"/>
            <a:ext cx="8026696" cy="1038225"/>
          </a:xfrm>
          <a:prstGeom prst="round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lvl="0" algn="ctr"/>
            <a:r>
              <a:rPr lang="en-GB" sz="2300" dirty="0">
                <a:latin typeface="Arial" panose="020B0604020202020204" pitchFamily="34" charset="0"/>
                <a:cs typeface="Arial" panose="020B0604020202020204" pitchFamily="34" charset="0"/>
              </a:rPr>
              <a:t>In the early 1900s the disease of greatest threat was measles; many children who caught measles died. </a:t>
            </a:r>
          </a:p>
        </p:txBody>
      </p:sp>
      <p:sp>
        <p:nvSpPr>
          <p:cNvPr id="4" name="Footer Placeholder 3">
            <a:extLst>
              <a:ext uri="{FF2B5EF4-FFF2-40B4-BE49-F238E27FC236}">
                <a16:creationId xmlns:a16="http://schemas.microsoft.com/office/drawing/2014/main" id="{24F20DC4-83EC-40B7-8A22-3E70A660F7A7}"/>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4079018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animBg="1"/>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7ABD0206-4D0E-476C-98BB-5B0F2701FC30}"/>
              </a:ext>
            </a:extLst>
          </p:cNvPr>
          <p:cNvSpPr>
            <a:spLocks noGrp="1"/>
          </p:cNvSpPr>
          <p:nvPr>
            <p:ph type="title"/>
          </p:nvPr>
        </p:nvSpPr>
        <p:spPr>
          <a:xfrm>
            <a:off x="628650" y="-1026111"/>
            <a:ext cx="7886700" cy="873124"/>
          </a:xfrm>
        </p:spPr>
        <p:txBody>
          <a:bodyPr>
            <a:normAutofit/>
          </a:bodyPr>
          <a:lstStyle/>
          <a:p>
            <a:pPr algn="ctr"/>
            <a:r>
              <a:rPr lang="en-GB" sz="3000" b="1" dirty="0"/>
              <a:t>Harmful Microbes Fill in the Blanks 3 </a:t>
            </a:r>
          </a:p>
        </p:txBody>
      </p:sp>
      <p:sp>
        <p:nvSpPr>
          <p:cNvPr id="14" name="Title 1">
            <a:extLst>
              <a:ext uri="{FF2B5EF4-FFF2-40B4-BE49-F238E27FC236}">
                <a16:creationId xmlns:a16="http://schemas.microsoft.com/office/drawing/2014/main" id="{93AB205B-53FD-4B0E-B7DD-880C731B4765}"/>
              </a:ext>
            </a:extLst>
          </p:cNvPr>
          <p:cNvSpPr txBox="1">
            <a:spLocks/>
          </p:cNvSpPr>
          <p:nvPr/>
        </p:nvSpPr>
        <p:spPr>
          <a:xfrm>
            <a:off x="628650" y="108060"/>
            <a:ext cx="7886700" cy="873124"/>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r>
              <a:rPr lang="en-GB" sz="3000" b="1"/>
              <a:t>Harmful Microbes Fill in the Blanks </a:t>
            </a:r>
            <a:endParaRPr lang="en-GB" sz="3000" b="1" dirty="0"/>
          </a:p>
        </p:txBody>
      </p:sp>
      <p:graphicFrame>
        <p:nvGraphicFramePr>
          <p:cNvPr id="9" name="Table 63">
            <a:extLst>
              <a:ext uri="{FF2B5EF4-FFF2-40B4-BE49-F238E27FC236}">
                <a16:creationId xmlns:a16="http://schemas.microsoft.com/office/drawing/2014/main" id="{58DBE792-24CD-4254-8EA5-EF8E0659B000}"/>
              </a:ext>
            </a:extLst>
          </p:cNvPr>
          <p:cNvGraphicFramePr>
            <a:graphicFrameLocks noGrp="1"/>
          </p:cNvGraphicFramePr>
          <p:nvPr>
            <p:extLst>
              <p:ext uri="{D42A27DB-BD31-4B8C-83A1-F6EECF244321}">
                <p14:modId xmlns:p14="http://schemas.microsoft.com/office/powerpoint/2010/main" val="1968662365"/>
              </p:ext>
            </p:extLst>
          </p:nvPr>
        </p:nvGraphicFramePr>
        <p:xfrm>
          <a:off x="628650" y="1282699"/>
          <a:ext cx="7810500" cy="4716816"/>
        </p:xfrm>
        <a:graphic>
          <a:graphicData uri="http://schemas.openxmlformats.org/drawingml/2006/table">
            <a:tbl>
              <a:tblPr firstRow="1" bandRow="1">
                <a:tableStyleId>{93296810-A885-4BE3-A3E7-6D5BEEA58F35}</a:tableStyleId>
              </a:tblPr>
              <a:tblGrid>
                <a:gridCol w="2538413">
                  <a:extLst>
                    <a:ext uri="{9D8B030D-6E8A-4147-A177-3AD203B41FA5}">
                      <a16:colId xmlns:a16="http://schemas.microsoft.com/office/drawing/2014/main" val="483370446"/>
                    </a:ext>
                  </a:extLst>
                </a:gridCol>
                <a:gridCol w="5272087">
                  <a:extLst>
                    <a:ext uri="{9D8B030D-6E8A-4147-A177-3AD203B41FA5}">
                      <a16:colId xmlns:a16="http://schemas.microsoft.com/office/drawing/2014/main" val="3266652891"/>
                    </a:ext>
                  </a:extLst>
                </a:gridCol>
              </a:tblGrid>
              <a:tr h="536355">
                <a:tc>
                  <a:txBody>
                    <a:bodyPr/>
                    <a:lstStyle/>
                    <a:p>
                      <a:pPr algn="ctr"/>
                      <a:r>
                        <a:rPr lang="en-GB" sz="2000" b="1" dirty="0">
                          <a:solidFill>
                            <a:schemeClr val="bg1"/>
                          </a:solidFill>
                          <a:latin typeface="Arial" panose="020B0604020202020204" pitchFamily="34" charset="0"/>
                          <a:cs typeface="Arial" panose="020B0604020202020204" pitchFamily="34" charset="0"/>
                        </a:rPr>
                        <a:t>Disease</a:t>
                      </a:r>
                    </a:p>
                  </a:txBody>
                  <a:tcPr anchor="ctr">
                    <a:solidFill>
                      <a:srgbClr val="712B8F"/>
                    </a:solidFill>
                  </a:tcPr>
                </a:tc>
                <a:tc>
                  <a:txBody>
                    <a:bodyPr/>
                    <a:lstStyle/>
                    <a:p>
                      <a:pPr algn="ctr"/>
                      <a:r>
                        <a:rPr lang="en-GB" sz="2000" b="1" dirty="0">
                          <a:solidFill>
                            <a:schemeClr val="bg2">
                              <a:lumMod val="10000"/>
                            </a:schemeClr>
                          </a:solidFill>
                          <a:latin typeface="Arial" panose="020B0604020202020204" pitchFamily="34" charset="0"/>
                          <a:cs typeface="Arial" panose="020B0604020202020204" pitchFamily="34" charset="0"/>
                        </a:rPr>
                        <a:t>Salmonella</a:t>
                      </a:r>
                    </a:p>
                  </a:txBody>
                  <a:tcPr anchor="ctr">
                    <a:solidFill>
                      <a:srgbClr val="EBE8EE"/>
                    </a:solidFill>
                  </a:tcPr>
                </a:tc>
                <a:extLst>
                  <a:ext uri="{0D108BD9-81ED-4DB2-BD59-A6C34878D82A}">
                    <a16:rowId xmlns:a16="http://schemas.microsoft.com/office/drawing/2014/main" val="860237033"/>
                  </a:ext>
                </a:extLst>
              </a:tr>
              <a:tr h="536355">
                <a:tc>
                  <a:txBody>
                    <a:bodyPr/>
                    <a:lstStyle/>
                    <a:p>
                      <a:pPr algn="ctr"/>
                      <a:r>
                        <a:rPr lang="en-GB" sz="2000" b="1" dirty="0">
                          <a:solidFill>
                            <a:schemeClr val="bg1"/>
                          </a:solidFill>
                          <a:latin typeface="Arial" panose="020B0604020202020204" pitchFamily="34" charset="0"/>
                          <a:cs typeface="Arial" panose="020B0604020202020204" pitchFamily="34" charset="0"/>
                        </a:rPr>
                        <a:t>Pathogen</a:t>
                      </a:r>
                    </a:p>
                  </a:txBody>
                  <a:tcPr anchor="ctr">
                    <a:solidFill>
                      <a:srgbClr val="712B8F"/>
                    </a:solidFill>
                  </a:tcPr>
                </a:tc>
                <a:tc>
                  <a:txBody>
                    <a:bodyPr/>
                    <a:lstStyle/>
                    <a:p>
                      <a:endParaRPr lang="en-GB" sz="2000" dirty="0"/>
                    </a:p>
                  </a:txBody>
                  <a:tcPr/>
                </a:tc>
                <a:extLst>
                  <a:ext uri="{0D108BD9-81ED-4DB2-BD59-A6C34878D82A}">
                    <a16:rowId xmlns:a16="http://schemas.microsoft.com/office/drawing/2014/main" val="1176771399"/>
                  </a:ext>
                </a:extLst>
              </a:tr>
              <a:tr h="950923">
                <a:tc>
                  <a:txBody>
                    <a:bodyPr/>
                    <a:lstStyle/>
                    <a:p>
                      <a:pPr algn="ctr"/>
                      <a:r>
                        <a:rPr lang="en-GB" sz="2000" b="1" dirty="0">
                          <a:solidFill>
                            <a:schemeClr val="bg1"/>
                          </a:solidFill>
                          <a:latin typeface="Arial" panose="020B0604020202020204" pitchFamily="34" charset="0"/>
                          <a:cs typeface="Arial" panose="020B0604020202020204" pitchFamily="34" charset="0"/>
                        </a:rPr>
                        <a:t>Transmission</a:t>
                      </a:r>
                    </a:p>
                  </a:txBody>
                  <a:tcPr anchor="ctr">
                    <a:solidFill>
                      <a:srgbClr val="712B8F"/>
                    </a:solidFill>
                  </a:tcPr>
                </a:tc>
                <a:tc>
                  <a:txBody>
                    <a:bodyPr/>
                    <a:lstStyle/>
                    <a:p>
                      <a:pPr algn="just"/>
                      <a:r>
                        <a:rPr lang="en-GB" sz="2000" dirty="0">
                          <a:solidFill>
                            <a:schemeClr val="bg2">
                              <a:lumMod val="10000"/>
                            </a:schemeClr>
                          </a:solidFill>
                        </a:rPr>
                        <a:t>Contaminated food or food prepared in unhygienic conditions.</a:t>
                      </a:r>
                    </a:p>
                    <a:p>
                      <a:pPr algn="just"/>
                      <a:endParaRPr lang="en-GB" sz="2000" dirty="0">
                        <a:solidFill>
                          <a:schemeClr val="bg2">
                            <a:lumMod val="10000"/>
                          </a:schemeClr>
                        </a:solidFill>
                      </a:endParaRPr>
                    </a:p>
                  </a:txBody>
                  <a:tcPr anchor="ctr"/>
                </a:tc>
                <a:extLst>
                  <a:ext uri="{0D108BD9-81ED-4DB2-BD59-A6C34878D82A}">
                    <a16:rowId xmlns:a16="http://schemas.microsoft.com/office/drawing/2014/main" val="733517357"/>
                  </a:ext>
                </a:extLst>
              </a:tr>
              <a:tr h="536355">
                <a:tc>
                  <a:txBody>
                    <a:bodyPr/>
                    <a:lstStyle/>
                    <a:p>
                      <a:pPr algn="ctr"/>
                      <a:r>
                        <a:rPr lang="en-GB" sz="2000" b="1" dirty="0">
                          <a:solidFill>
                            <a:schemeClr val="bg1"/>
                          </a:solidFill>
                          <a:latin typeface="Arial" panose="020B0604020202020204" pitchFamily="34" charset="0"/>
                          <a:cs typeface="Arial" panose="020B0604020202020204" pitchFamily="34" charset="0"/>
                        </a:rPr>
                        <a:t>Symptom</a:t>
                      </a:r>
                    </a:p>
                  </a:txBody>
                  <a:tcPr anchor="ctr">
                    <a:solidFill>
                      <a:srgbClr val="712B8F"/>
                    </a:solidFill>
                  </a:tcPr>
                </a:tc>
                <a:tc>
                  <a:txBody>
                    <a:bodyPr/>
                    <a:lstStyle/>
                    <a:p>
                      <a:endParaRPr lang="en-GB" sz="2000" dirty="0">
                        <a:solidFill>
                          <a:schemeClr val="bg2">
                            <a:lumMod val="10000"/>
                          </a:schemeClr>
                        </a:solidFill>
                      </a:endParaRPr>
                    </a:p>
                  </a:txBody>
                  <a:tcPr anchor="ctr"/>
                </a:tc>
                <a:extLst>
                  <a:ext uri="{0D108BD9-81ED-4DB2-BD59-A6C34878D82A}">
                    <a16:rowId xmlns:a16="http://schemas.microsoft.com/office/drawing/2014/main" val="2517635367"/>
                  </a:ext>
                </a:extLst>
              </a:tr>
              <a:tr h="536355">
                <a:tc>
                  <a:txBody>
                    <a:bodyPr/>
                    <a:lstStyle/>
                    <a:p>
                      <a:pPr algn="ctr"/>
                      <a:r>
                        <a:rPr lang="en-GB" sz="2000" b="1" dirty="0">
                          <a:solidFill>
                            <a:schemeClr val="bg1"/>
                          </a:solidFill>
                          <a:latin typeface="Arial" panose="020B0604020202020204" pitchFamily="34" charset="0"/>
                          <a:cs typeface="Arial" panose="020B0604020202020204" pitchFamily="34" charset="0"/>
                        </a:rPr>
                        <a:t>Prevention</a:t>
                      </a:r>
                    </a:p>
                  </a:txBody>
                  <a:tcPr anchor="ctr">
                    <a:solidFill>
                      <a:srgbClr val="712B8F"/>
                    </a:solidFill>
                  </a:tcPr>
                </a:tc>
                <a:tc>
                  <a:txBody>
                    <a:bodyPr/>
                    <a:lstStyle/>
                    <a:p>
                      <a:endParaRPr lang="en-GB" sz="2000" dirty="0">
                        <a:solidFill>
                          <a:schemeClr val="bg2">
                            <a:lumMod val="10000"/>
                          </a:schemeClr>
                        </a:solidFill>
                      </a:endParaRPr>
                    </a:p>
                  </a:txBody>
                  <a:tcPr anchor="ctr"/>
                </a:tc>
                <a:extLst>
                  <a:ext uri="{0D108BD9-81ED-4DB2-BD59-A6C34878D82A}">
                    <a16:rowId xmlns:a16="http://schemas.microsoft.com/office/drawing/2014/main" val="1083927464"/>
                  </a:ext>
                </a:extLst>
              </a:tr>
              <a:tr h="1029201">
                <a:tc>
                  <a:txBody>
                    <a:bodyPr/>
                    <a:lstStyle/>
                    <a:p>
                      <a:pPr algn="ctr"/>
                      <a:r>
                        <a:rPr lang="en-GB" sz="2000" b="1" dirty="0">
                          <a:solidFill>
                            <a:schemeClr val="bg1"/>
                          </a:solidFill>
                          <a:latin typeface="Arial" panose="020B0604020202020204" pitchFamily="34" charset="0"/>
                          <a:cs typeface="Arial" panose="020B0604020202020204" pitchFamily="34" charset="0"/>
                        </a:rPr>
                        <a:t>Treatment</a:t>
                      </a:r>
                    </a:p>
                  </a:txBody>
                  <a:tcPr anchor="ctr">
                    <a:solidFill>
                      <a:srgbClr val="712B8F"/>
                    </a:solidFill>
                  </a:tcPr>
                </a:tc>
                <a:tc>
                  <a:txBody>
                    <a:bodyPr/>
                    <a:lstStyle/>
                    <a:p>
                      <a:pPr algn="just"/>
                      <a:r>
                        <a:rPr lang="en-GB" sz="2000" dirty="0">
                          <a:solidFill>
                            <a:schemeClr val="bg2">
                              <a:lumMod val="10000"/>
                            </a:schemeClr>
                          </a:solidFill>
                        </a:rPr>
                        <a:t>Antibiotics given to the young and very old to prevent severe dehydrations.</a:t>
                      </a:r>
                    </a:p>
                    <a:p>
                      <a:endParaRPr lang="en-GB" sz="2000" dirty="0">
                        <a:solidFill>
                          <a:schemeClr val="bg2">
                            <a:lumMod val="10000"/>
                          </a:schemeClr>
                        </a:solidFill>
                      </a:endParaRPr>
                    </a:p>
                  </a:txBody>
                  <a:tcPr anchor="ctr"/>
                </a:tc>
                <a:extLst>
                  <a:ext uri="{0D108BD9-81ED-4DB2-BD59-A6C34878D82A}">
                    <a16:rowId xmlns:a16="http://schemas.microsoft.com/office/drawing/2014/main" val="1327839639"/>
                  </a:ext>
                </a:extLst>
              </a:tr>
              <a:tr h="536355">
                <a:tc>
                  <a:txBody>
                    <a:bodyPr/>
                    <a:lstStyle/>
                    <a:p>
                      <a:pPr algn="ctr"/>
                      <a:r>
                        <a:rPr lang="en-GB" sz="2000" b="1" dirty="0">
                          <a:solidFill>
                            <a:schemeClr val="bg1"/>
                          </a:solidFill>
                          <a:latin typeface="Arial" panose="020B0604020202020204" pitchFamily="34" charset="0"/>
                          <a:cs typeface="Arial" panose="020B0604020202020204" pitchFamily="34" charset="0"/>
                        </a:rPr>
                        <a:t>Problems</a:t>
                      </a:r>
                    </a:p>
                  </a:txBody>
                  <a:tcPr anchor="ctr">
                    <a:solidFill>
                      <a:srgbClr val="712B8F"/>
                    </a:solidFill>
                  </a:tcPr>
                </a:tc>
                <a:tc>
                  <a:txBody>
                    <a:bodyPr/>
                    <a:lstStyle/>
                    <a:p>
                      <a:endParaRPr lang="en-GB" sz="2000" dirty="0">
                        <a:solidFill>
                          <a:schemeClr val="bg2">
                            <a:lumMod val="10000"/>
                          </a:schemeClr>
                        </a:solidFill>
                      </a:endParaRPr>
                    </a:p>
                  </a:txBody>
                  <a:tcPr anchor="ctr"/>
                </a:tc>
                <a:extLst>
                  <a:ext uri="{0D108BD9-81ED-4DB2-BD59-A6C34878D82A}">
                    <a16:rowId xmlns:a16="http://schemas.microsoft.com/office/drawing/2014/main" val="3402268565"/>
                  </a:ext>
                </a:extLst>
              </a:tr>
            </a:tbl>
          </a:graphicData>
        </a:graphic>
      </p:graphicFrame>
      <p:grpSp>
        <p:nvGrpSpPr>
          <p:cNvPr id="10" name="Group 9">
            <a:extLst>
              <a:ext uri="{FF2B5EF4-FFF2-40B4-BE49-F238E27FC236}">
                <a16:creationId xmlns:a16="http://schemas.microsoft.com/office/drawing/2014/main" id="{D4FE2BE2-553F-4F35-97DC-FAA78C9568FC}"/>
              </a:ext>
              <a:ext uri="{C183D7F6-B498-43B3-948B-1728B52AA6E4}">
                <adec:decorative xmlns:adec="http://schemas.microsoft.com/office/drawing/2017/decorative" val="1"/>
              </a:ext>
            </a:extLst>
          </p:cNvPr>
          <p:cNvGrpSpPr/>
          <p:nvPr/>
        </p:nvGrpSpPr>
        <p:grpSpPr>
          <a:xfrm rot="5400000">
            <a:off x="2040352" y="-418796"/>
            <a:ext cx="5212619" cy="8251729"/>
            <a:chOff x="376446" y="467682"/>
            <a:chExt cx="6207650" cy="9079126"/>
          </a:xfrm>
        </p:grpSpPr>
        <p:sp>
          <p:nvSpPr>
            <p:cNvPr id="11" name="Rectangle: Rounded Corners 10">
              <a:extLst>
                <a:ext uri="{FF2B5EF4-FFF2-40B4-BE49-F238E27FC236}">
                  <a16:creationId xmlns:a16="http://schemas.microsoft.com/office/drawing/2014/main" id="{D3D1EE5E-B3F6-4E2A-A9B8-34964CE22BF5}"/>
                </a:ext>
                <a:ext uri="{C183D7F6-B498-43B3-948B-1728B52AA6E4}">
                  <adec:decorative xmlns:adec="http://schemas.microsoft.com/office/drawing/2017/decorative" val="1"/>
                </a:ext>
              </a:extLst>
            </p:cNvPr>
            <p:cNvSpPr/>
            <p:nvPr/>
          </p:nvSpPr>
          <p:spPr>
            <a:xfrm>
              <a:off x="376446" y="698084"/>
              <a:ext cx="6080452" cy="8848724"/>
            </a:xfrm>
            <a:prstGeom prst="roundRect">
              <a:avLst>
                <a:gd name="adj" fmla="val 2575"/>
              </a:avLst>
            </a:prstGeom>
            <a:noFill/>
            <a:ln w="76200" cap="sq" cmpd="sng" algn="ctr">
              <a:solidFill>
                <a:srgbClr val="732281"/>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12" name="Oval 11">
              <a:extLst>
                <a:ext uri="{FF2B5EF4-FFF2-40B4-BE49-F238E27FC236}">
                  <a16:creationId xmlns:a16="http://schemas.microsoft.com/office/drawing/2014/main" id="{2A3D8884-CC57-4D41-AA24-4C34C3928847}"/>
                </a:ext>
                <a:ext uri="{C183D7F6-B498-43B3-948B-1728B52AA6E4}">
                  <adec:decorative xmlns:adec="http://schemas.microsoft.com/office/drawing/2017/decorative" val="1"/>
                </a:ext>
              </a:extLst>
            </p:cNvPr>
            <p:cNvSpPr/>
            <p:nvPr/>
          </p:nvSpPr>
          <p:spPr>
            <a:xfrm>
              <a:off x="6020884" y="467682"/>
              <a:ext cx="563212" cy="563212"/>
            </a:xfrm>
            <a:prstGeom prst="ellipse">
              <a:avLst/>
            </a:prstGeom>
            <a:solidFill>
              <a:sysClr val="window" lastClr="FFFFFF"/>
            </a:solidFill>
            <a:ln w="38100" cap="flat" cmpd="sng" algn="ctr">
              <a:solidFill>
                <a:srgbClr val="73228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13" name="Picture 12">
              <a:extLst>
                <a:ext uri="{FF2B5EF4-FFF2-40B4-BE49-F238E27FC236}">
                  <a16:creationId xmlns:a16="http://schemas.microsoft.com/office/drawing/2014/main" id="{3B8DF0A8-C002-4390-806F-0E08D778D01E}"/>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rot="16200000">
              <a:off x="6069773" y="480071"/>
              <a:ext cx="465427" cy="538431"/>
            </a:xfrm>
            <a:prstGeom prst="rect">
              <a:avLst/>
            </a:prstGeom>
          </p:spPr>
        </p:pic>
      </p:grpSp>
      <p:sp>
        <p:nvSpPr>
          <p:cNvPr id="3" name="Footer Placeholder 2">
            <a:extLst>
              <a:ext uri="{FF2B5EF4-FFF2-40B4-BE49-F238E27FC236}">
                <a16:creationId xmlns:a16="http://schemas.microsoft.com/office/drawing/2014/main" id="{0B6A06F6-6996-4C39-9452-2640B7E5828F}"/>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333063682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F5DAB616-DBD3-46C7-B01E-C397CD6F8D69}"/>
              </a:ext>
            </a:extLst>
          </p:cNvPr>
          <p:cNvSpPr>
            <a:spLocks noGrp="1"/>
          </p:cNvSpPr>
          <p:nvPr>
            <p:ph type="title"/>
          </p:nvPr>
        </p:nvSpPr>
        <p:spPr>
          <a:xfrm>
            <a:off x="628650" y="-979243"/>
            <a:ext cx="7886700" cy="873124"/>
          </a:xfrm>
        </p:spPr>
        <p:txBody>
          <a:bodyPr>
            <a:normAutofit/>
          </a:bodyPr>
          <a:lstStyle/>
          <a:p>
            <a:pPr algn="ctr"/>
            <a:r>
              <a:rPr lang="en-GB" sz="3000" b="1" dirty="0"/>
              <a:t>Harmful Microbes Fill in the Blanks 4</a:t>
            </a:r>
          </a:p>
        </p:txBody>
      </p:sp>
      <p:sp>
        <p:nvSpPr>
          <p:cNvPr id="14" name="Title 1">
            <a:extLst>
              <a:ext uri="{FF2B5EF4-FFF2-40B4-BE49-F238E27FC236}">
                <a16:creationId xmlns:a16="http://schemas.microsoft.com/office/drawing/2014/main" id="{B7B5B23A-373A-4AE7-B53C-46AD83D5DAF0}"/>
              </a:ext>
            </a:extLst>
          </p:cNvPr>
          <p:cNvSpPr txBox="1">
            <a:spLocks/>
          </p:cNvSpPr>
          <p:nvPr/>
        </p:nvSpPr>
        <p:spPr>
          <a:xfrm>
            <a:off x="628650" y="108060"/>
            <a:ext cx="7886700" cy="873124"/>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r>
              <a:rPr lang="en-GB" sz="3000" b="1"/>
              <a:t>Harmful Microbes Fill in the Blanks </a:t>
            </a:r>
            <a:endParaRPr lang="en-GB" sz="3000" b="1" dirty="0"/>
          </a:p>
        </p:txBody>
      </p:sp>
      <p:graphicFrame>
        <p:nvGraphicFramePr>
          <p:cNvPr id="9" name="Table 63">
            <a:extLst>
              <a:ext uri="{FF2B5EF4-FFF2-40B4-BE49-F238E27FC236}">
                <a16:creationId xmlns:a16="http://schemas.microsoft.com/office/drawing/2014/main" id="{E6D516D8-3651-4CA2-A2CF-A13A0F763185}"/>
              </a:ext>
            </a:extLst>
          </p:cNvPr>
          <p:cNvGraphicFramePr>
            <a:graphicFrameLocks noGrp="1"/>
          </p:cNvGraphicFramePr>
          <p:nvPr>
            <p:extLst>
              <p:ext uri="{D42A27DB-BD31-4B8C-83A1-F6EECF244321}">
                <p14:modId xmlns:p14="http://schemas.microsoft.com/office/powerpoint/2010/main" val="1735223280"/>
              </p:ext>
            </p:extLst>
          </p:nvPr>
        </p:nvGraphicFramePr>
        <p:xfrm>
          <a:off x="628650" y="1282700"/>
          <a:ext cx="7810500" cy="4798659"/>
        </p:xfrm>
        <a:graphic>
          <a:graphicData uri="http://schemas.openxmlformats.org/drawingml/2006/table">
            <a:tbl>
              <a:tblPr firstRow="1" bandRow="1">
                <a:tableStyleId>{93296810-A885-4BE3-A3E7-6D5BEEA58F35}</a:tableStyleId>
              </a:tblPr>
              <a:tblGrid>
                <a:gridCol w="2538413">
                  <a:extLst>
                    <a:ext uri="{9D8B030D-6E8A-4147-A177-3AD203B41FA5}">
                      <a16:colId xmlns:a16="http://schemas.microsoft.com/office/drawing/2014/main" val="483370446"/>
                    </a:ext>
                  </a:extLst>
                </a:gridCol>
                <a:gridCol w="5272087">
                  <a:extLst>
                    <a:ext uri="{9D8B030D-6E8A-4147-A177-3AD203B41FA5}">
                      <a16:colId xmlns:a16="http://schemas.microsoft.com/office/drawing/2014/main" val="3266652891"/>
                    </a:ext>
                  </a:extLst>
                </a:gridCol>
              </a:tblGrid>
              <a:tr h="367830">
                <a:tc>
                  <a:txBody>
                    <a:bodyPr/>
                    <a:lstStyle/>
                    <a:p>
                      <a:pPr algn="ctr"/>
                      <a:r>
                        <a:rPr lang="en-GB" sz="2000" b="1" dirty="0">
                          <a:solidFill>
                            <a:schemeClr val="bg1"/>
                          </a:solidFill>
                          <a:latin typeface="Arial" panose="020B0604020202020204" pitchFamily="34" charset="0"/>
                          <a:cs typeface="Arial" panose="020B0604020202020204" pitchFamily="34" charset="0"/>
                        </a:rPr>
                        <a:t>Disease</a:t>
                      </a:r>
                    </a:p>
                  </a:txBody>
                  <a:tcPr anchor="ctr">
                    <a:solidFill>
                      <a:srgbClr val="712B8F"/>
                    </a:solidFill>
                  </a:tcPr>
                </a:tc>
                <a:tc>
                  <a:txBody>
                    <a:bodyPr/>
                    <a:lstStyle/>
                    <a:p>
                      <a:pPr algn="ctr"/>
                      <a:endParaRPr lang="en-GB" sz="2000" b="1" dirty="0">
                        <a:solidFill>
                          <a:schemeClr val="bg2">
                            <a:lumMod val="10000"/>
                          </a:schemeClr>
                        </a:solidFill>
                        <a:latin typeface="Arial" panose="020B0604020202020204" pitchFamily="34" charset="0"/>
                        <a:cs typeface="Arial" panose="020B0604020202020204" pitchFamily="34" charset="0"/>
                      </a:endParaRPr>
                    </a:p>
                  </a:txBody>
                  <a:tcPr anchor="ctr">
                    <a:solidFill>
                      <a:srgbClr val="EBE8EE"/>
                    </a:solidFill>
                  </a:tcPr>
                </a:tc>
                <a:extLst>
                  <a:ext uri="{0D108BD9-81ED-4DB2-BD59-A6C34878D82A}">
                    <a16:rowId xmlns:a16="http://schemas.microsoft.com/office/drawing/2014/main" val="860237033"/>
                  </a:ext>
                </a:extLst>
              </a:tr>
              <a:tr h="367830">
                <a:tc>
                  <a:txBody>
                    <a:bodyPr/>
                    <a:lstStyle/>
                    <a:p>
                      <a:pPr algn="ctr"/>
                      <a:r>
                        <a:rPr lang="en-GB" sz="2000" b="1" dirty="0">
                          <a:solidFill>
                            <a:schemeClr val="bg1"/>
                          </a:solidFill>
                          <a:latin typeface="Arial" panose="020B0604020202020204" pitchFamily="34" charset="0"/>
                          <a:cs typeface="Arial" panose="020B0604020202020204" pitchFamily="34" charset="0"/>
                        </a:rPr>
                        <a:t>Pathogen</a:t>
                      </a:r>
                    </a:p>
                  </a:txBody>
                  <a:tcPr anchor="ctr">
                    <a:solidFill>
                      <a:srgbClr val="712B8F"/>
                    </a:solidFill>
                  </a:tcPr>
                </a:tc>
                <a:tc>
                  <a:txBody>
                    <a:bodyPr/>
                    <a:lstStyle/>
                    <a:p>
                      <a:r>
                        <a:rPr lang="en-GB" sz="2000" dirty="0">
                          <a:solidFill>
                            <a:schemeClr val="bg2">
                              <a:lumMod val="10000"/>
                            </a:schemeClr>
                          </a:solidFill>
                        </a:rPr>
                        <a:t>Bacteria.</a:t>
                      </a:r>
                    </a:p>
                  </a:txBody>
                  <a:tcPr/>
                </a:tc>
                <a:extLst>
                  <a:ext uri="{0D108BD9-81ED-4DB2-BD59-A6C34878D82A}">
                    <a16:rowId xmlns:a16="http://schemas.microsoft.com/office/drawing/2014/main" val="1176771399"/>
                  </a:ext>
                </a:extLst>
              </a:tr>
              <a:tr h="621163">
                <a:tc>
                  <a:txBody>
                    <a:bodyPr/>
                    <a:lstStyle/>
                    <a:p>
                      <a:pPr algn="ctr"/>
                      <a:r>
                        <a:rPr lang="en-GB" sz="2000" b="1" dirty="0">
                          <a:solidFill>
                            <a:schemeClr val="bg1"/>
                          </a:solidFill>
                          <a:latin typeface="Arial" panose="020B0604020202020204" pitchFamily="34" charset="0"/>
                          <a:cs typeface="Arial" panose="020B0604020202020204" pitchFamily="34" charset="0"/>
                        </a:rPr>
                        <a:t>Transmission</a:t>
                      </a:r>
                    </a:p>
                  </a:txBody>
                  <a:tcPr anchor="ctr">
                    <a:solidFill>
                      <a:srgbClr val="712B8F"/>
                    </a:solidFill>
                  </a:tcPr>
                </a:tc>
                <a:tc>
                  <a:txBody>
                    <a:bodyPr/>
                    <a:lstStyle/>
                    <a:p>
                      <a:pPr algn="just"/>
                      <a:r>
                        <a:rPr lang="en-GB" sz="2000" dirty="0">
                          <a:solidFill>
                            <a:schemeClr val="bg2">
                              <a:lumMod val="10000"/>
                            </a:schemeClr>
                          </a:solidFill>
                        </a:rPr>
                        <a:t>Sexually transmitted.</a:t>
                      </a:r>
                    </a:p>
                  </a:txBody>
                  <a:tcPr anchor="ctr"/>
                </a:tc>
                <a:extLst>
                  <a:ext uri="{0D108BD9-81ED-4DB2-BD59-A6C34878D82A}">
                    <a16:rowId xmlns:a16="http://schemas.microsoft.com/office/drawing/2014/main" val="733517357"/>
                  </a:ext>
                </a:extLst>
              </a:tr>
              <a:tr h="650775">
                <a:tc>
                  <a:txBody>
                    <a:bodyPr/>
                    <a:lstStyle/>
                    <a:p>
                      <a:pPr algn="ctr"/>
                      <a:r>
                        <a:rPr lang="en-GB" sz="2000" b="1" dirty="0">
                          <a:solidFill>
                            <a:schemeClr val="bg1"/>
                          </a:solidFill>
                          <a:latin typeface="Arial" panose="020B0604020202020204" pitchFamily="34" charset="0"/>
                          <a:cs typeface="Arial" panose="020B0604020202020204" pitchFamily="34" charset="0"/>
                        </a:rPr>
                        <a:t>Symptom</a:t>
                      </a:r>
                    </a:p>
                  </a:txBody>
                  <a:tcPr anchor="ctr">
                    <a:solidFill>
                      <a:srgbClr val="712B8F"/>
                    </a:solidFill>
                  </a:tcPr>
                </a:tc>
                <a:tc>
                  <a:txBody>
                    <a:bodyPr/>
                    <a:lstStyle/>
                    <a:p>
                      <a:r>
                        <a:rPr lang="en-GB" sz="2000" dirty="0">
                          <a:solidFill>
                            <a:schemeClr val="bg2">
                              <a:lumMod val="10000"/>
                            </a:schemeClr>
                          </a:solidFill>
                        </a:rPr>
                        <a:t>Early symptoms include yellow/green discharge from infected areas and pain when urinating.</a:t>
                      </a:r>
                    </a:p>
                  </a:txBody>
                  <a:tcPr anchor="ctr"/>
                </a:tc>
                <a:extLst>
                  <a:ext uri="{0D108BD9-81ED-4DB2-BD59-A6C34878D82A}">
                    <a16:rowId xmlns:a16="http://schemas.microsoft.com/office/drawing/2014/main" val="2517635367"/>
                  </a:ext>
                </a:extLst>
              </a:tr>
              <a:tr h="367830">
                <a:tc>
                  <a:txBody>
                    <a:bodyPr/>
                    <a:lstStyle/>
                    <a:p>
                      <a:pPr algn="ctr"/>
                      <a:r>
                        <a:rPr lang="en-GB" sz="2000" b="1" dirty="0">
                          <a:solidFill>
                            <a:schemeClr val="bg1"/>
                          </a:solidFill>
                          <a:latin typeface="Arial" panose="020B0604020202020204" pitchFamily="34" charset="0"/>
                          <a:cs typeface="Arial" panose="020B0604020202020204" pitchFamily="34" charset="0"/>
                        </a:rPr>
                        <a:t>Prevention</a:t>
                      </a:r>
                    </a:p>
                  </a:txBody>
                  <a:tcPr anchor="ctr">
                    <a:solidFill>
                      <a:srgbClr val="712B8F"/>
                    </a:solidFill>
                  </a:tcPr>
                </a:tc>
                <a:tc>
                  <a:txBody>
                    <a:bodyPr/>
                    <a:lstStyle/>
                    <a:p>
                      <a:r>
                        <a:rPr lang="en-GB" sz="2000" dirty="0">
                          <a:solidFill>
                            <a:schemeClr val="bg2">
                              <a:lumMod val="10000"/>
                            </a:schemeClr>
                          </a:solidFill>
                        </a:rPr>
                        <a:t>Condoms.</a:t>
                      </a:r>
                    </a:p>
                  </a:txBody>
                  <a:tcPr anchor="ctr"/>
                </a:tc>
                <a:extLst>
                  <a:ext uri="{0D108BD9-81ED-4DB2-BD59-A6C34878D82A}">
                    <a16:rowId xmlns:a16="http://schemas.microsoft.com/office/drawing/2014/main" val="1083927464"/>
                  </a:ext>
                </a:extLst>
              </a:tr>
              <a:tr h="672296">
                <a:tc>
                  <a:txBody>
                    <a:bodyPr/>
                    <a:lstStyle/>
                    <a:p>
                      <a:pPr algn="ctr"/>
                      <a:r>
                        <a:rPr lang="en-GB" sz="2000" b="1" dirty="0">
                          <a:solidFill>
                            <a:schemeClr val="bg1"/>
                          </a:solidFill>
                          <a:latin typeface="Arial" panose="020B0604020202020204" pitchFamily="34" charset="0"/>
                          <a:cs typeface="Arial" panose="020B0604020202020204" pitchFamily="34" charset="0"/>
                        </a:rPr>
                        <a:t>Treatment</a:t>
                      </a:r>
                    </a:p>
                  </a:txBody>
                  <a:tcPr anchor="ctr">
                    <a:solidFill>
                      <a:srgbClr val="712B8F"/>
                    </a:solidFill>
                  </a:tcPr>
                </a:tc>
                <a:tc>
                  <a:txBody>
                    <a:bodyPr/>
                    <a:lstStyle/>
                    <a:p>
                      <a:r>
                        <a:rPr lang="en-GB" sz="2000" dirty="0">
                          <a:solidFill>
                            <a:schemeClr val="bg2">
                              <a:lumMod val="10000"/>
                            </a:schemeClr>
                          </a:solidFill>
                        </a:rPr>
                        <a:t>Antibiotics.</a:t>
                      </a:r>
                    </a:p>
                  </a:txBody>
                  <a:tcPr anchor="ctr"/>
                </a:tc>
                <a:extLst>
                  <a:ext uri="{0D108BD9-81ED-4DB2-BD59-A6C34878D82A}">
                    <a16:rowId xmlns:a16="http://schemas.microsoft.com/office/drawing/2014/main" val="1327839639"/>
                  </a:ext>
                </a:extLst>
              </a:tr>
              <a:tr h="1499613">
                <a:tc>
                  <a:txBody>
                    <a:bodyPr/>
                    <a:lstStyle/>
                    <a:p>
                      <a:pPr algn="ctr"/>
                      <a:r>
                        <a:rPr lang="en-GB" sz="2000" b="1" dirty="0">
                          <a:solidFill>
                            <a:schemeClr val="bg1"/>
                          </a:solidFill>
                          <a:latin typeface="Arial" panose="020B0604020202020204" pitchFamily="34" charset="0"/>
                          <a:cs typeface="Arial" panose="020B0604020202020204" pitchFamily="34" charset="0"/>
                        </a:rPr>
                        <a:t>Problems</a:t>
                      </a:r>
                    </a:p>
                  </a:txBody>
                  <a:tcPr anchor="ctr">
                    <a:solidFill>
                      <a:srgbClr val="712B8F"/>
                    </a:solidFill>
                  </a:tcPr>
                </a:tc>
                <a:tc>
                  <a:txBody>
                    <a:bodyPr/>
                    <a:lstStyle/>
                    <a:p>
                      <a:pPr algn="just"/>
                      <a:r>
                        <a:rPr lang="en-GB" sz="2000" dirty="0">
                          <a:solidFill>
                            <a:schemeClr val="bg2">
                              <a:lumMod val="10000"/>
                            </a:schemeClr>
                          </a:solidFill>
                        </a:rPr>
                        <a:t>If untreated can lead to infertility, ectopic pregnancy and pelvic pain. The bacteria are becoming resistant to antibiotics meaning they are more difficult to treat.</a:t>
                      </a:r>
                    </a:p>
                    <a:p>
                      <a:endParaRPr lang="en-GB" sz="2000" dirty="0">
                        <a:solidFill>
                          <a:schemeClr val="bg2">
                            <a:lumMod val="10000"/>
                          </a:schemeClr>
                        </a:solidFill>
                      </a:endParaRPr>
                    </a:p>
                  </a:txBody>
                  <a:tcPr anchor="ctr"/>
                </a:tc>
                <a:extLst>
                  <a:ext uri="{0D108BD9-81ED-4DB2-BD59-A6C34878D82A}">
                    <a16:rowId xmlns:a16="http://schemas.microsoft.com/office/drawing/2014/main" val="3402268565"/>
                  </a:ext>
                </a:extLst>
              </a:tr>
            </a:tbl>
          </a:graphicData>
        </a:graphic>
      </p:graphicFrame>
      <p:grpSp>
        <p:nvGrpSpPr>
          <p:cNvPr id="10" name="Group 9">
            <a:extLst>
              <a:ext uri="{FF2B5EF4-FFF2-40B4-BE49-F238E27FC236}">
                <a16:creationId xmlns:a16="http://schemas.microsoft.com/office/drawing/2014/main" id="{51091106-C22F-4A34-B0C9-2E674D1CB143}"/>
              </a:ext>
              <a:ext uri="{C183D7F6-B498-43B3-948B-1728B52AA6E4}">
                <adec:decorative xmlns:adec="http://schemas.microsoft.com/office/drawing/2017/decorative" val="1"/>
              </a:ext>
            </a:extLst>
          </p:cNvPr>
          <p:cNvGrpSpPr/>
          <p:nvPr/>
        </p:nvGrpSpPr>
        <p:grpSpPr>
          <a:xfrm rot="5400000">
            <a:off x="2040352" y="-418796"/>
            <a:ext cx="5212619" cy="8251729"/>
            <a:chOff x="376446" y="467682"/>
            <a:chExt cx="6207650" cy="9079126"/>
          </a:xfrm>
        </p:grpSpPr>
        <p:sp>
          <p:nvSpPr>
            <p:cNvPr id="11" name="Rectangle: Rounded Corners 10">
              <a:extLst>
                <a:ext uri="{FF2B5EF4-FFF2-40B4-BE49-F238E27FC236}">
                  <a16:creationId xmlns:a16="http://schemas.microsoft.com/office/drawing/2014/main" id="{88449BD9-1F76-4448-9362-3FF1191FB9D0}"/>
                </a:ext>
                <a:ext uri="{C183D7F6-B498-43B3-948B-1728B52AA6E4}">
                  <adec:decorative xmlns:adec="http://schemas.microsoft.com/office/drawing/2017/decorative" val="1"/>
                </a:ext>
              </a:extLst>
            </p:cNvPr>
            <p:cNvSpPr/>
            <p:nvPr/>
          </p:nvSpPr>
          <p:spPr>
            <a:xfrm>
              <a:off x="376446" y="698084"/>
              <a:ext cx="6080452" cy="8848724"/>
            </a:xfrm>
            <a:prstGeom prst="roundRect">
              <a:avLst>
                <a:gd name="adj" fmla="val 2575"/>
              </a:avLst>
            </a:prstGeom>
            <a:noFill/>
            <a:ln w="76200" cap="sq" cmpd="sng" algn="ctr">
              <a:solidFill>
                <a:srgbClr val="732281"/>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12" name="Oval 11">
              <a:extLst>
                <a:ext uri="{FF2B5EF4-FFF2-40B4-BE49-F238E27FC236}">
                  <a16:creationId xmlns:a16="http://schemas.microsoft.com/office/drawing/2014/main" id="{5EDA05E3-5AE2-42E5-9D05-7442080CEEE5}"/>
                </a:ext>
                <a:ext uri="{C183D7F6-B498-43B3-948B-1728B52AA6E4}">
                  <adec:decorative xmlns:adec="http://schemas.microsoft.com/office/drawing/2017/decorative" val="1"/>
                </a:ext>
              </a:extLst>
            </p:cNvPr>
            <p:cNvSpPr/>
            <p:nvPr/>
          </p:nvSpPr>
          <p:spPr>
            <a:xfrm>
              <a:off x="6020884" y="467682"/>
              <a:ext cx="563212" cy="563212"/>
            </a:xfrm>
            <a:prstGeom prst="ellipse">
              <a:avLst/>
            </a:prstGeom>
            <a:solidFill>
              <a:sysClr val="window" lastClr="FFFFFF"/>
            </a:solidFill>
            <a:ln w="38100" cap="flat" cmpd="sng" algn="ctr">
              <a:solidFill>
                <a:srgbClr val="73228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13" name="Picture 12">
              <a:extLst>
                <a:ext uri="{FF2B5EF4-FFF2-40B4-BE49-F238E27FC236}">
                  <a16:creationId xmlns:a16="http://schemas.microsoft.com/office/drawing/2014/main" id="{F2F2FEF1-487B-40EB-BD89-76920C094838}"/>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rot="16200000">
              <a:off x="6069773" y="480071"/>
              <a:ext cx="465427" cy="538431"/>
            </a:xfrm>
            <a:prstGeom prst="rect">
              <a:avLst/>
            </a:prstGeom>
          </p:spPr>
        </p:pic>
      </p:grpSp>
      <p:sp>
        <p:nvSpPr>
          <p:cNvPr id="3" name="Footer Placeholder 2">
            <a:extLst>
              <a:ext uri="{FF2B5EF4-FFF2-40B4-BE49-F238E27FC236}">
                <a16:creationId xmlns:a16="http://schemas.microsoft.com/office/drawing/2014/main" id="{CEA5A615-182D-4999-B811-E64F269959D2}"/>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4221908027"/>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3302DCCC-218D-4436-BF87-E65BDC23537F}"/>
              </a:ext>
            </a:extLst>
          </p:cNvPr>
          <p:cNvSpPr>
            <a:spLocks noGrp="1"/>
          </p:cNvSpPr>
          <p:nvPr>
            <p:ph type="title"/>
          </p:nvPr>
        </p:nvSpPr>
        <p:spPr>
          <a:xfrm>
            <a:off x="628650" y="-1029282"/>
            <a:ext cx="7886700" cy="873124"/>
          </a:xfrm>
        </p:spPr>
        <p:txBody>
          <a:bodyPr>
            <a:normAutofit/>
          </a:bodyPr>
          <a:lstStyle/>
          <a:p>
            <a:pPr algn="ctr"/>
            <a:r>
              <a:rPr lang="en-GB" sz="3000" b="1" dirty="0"/>
              <a:t>Harmful Microbes Fill in the Blanks 5</a:t>
            </a:r>
          </a:p>
        </p:txBody>
      </p:sp>
      <p:sp>
        <p:nvSpPr>
          <p:cNvPr id="9" name="Title 1">
            <a:extLst>
              <a:ext uri="{FF2B5EF4-FFF2-40B4-BE49-F238E27FC236}">
                <a16:creationId xmlns:a16="http://schemas.microsoft.com/office/drawing/2014/main" id="{4587F552-A487-40F2-86AD-B6B80D989FC1}"/>
              </a:ext>
            </a:extLst>
          </p:cNvPr>
          <p:cNvSpPr txBox="1">
            <a:spLocks/>
          </p:cNvSpPr>
          <p:nvPr/>
        </p:nvSpPr>
        <p:spPr>
          <a:xfrm>
            <a:off x="628650" y="108060"/>
            <a:ext cx="7886700" cy="873124"/>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r>
              <a:rPr lang="en-GB" sz="3000" b="1"/>
              <a:t>Harmful Microbes Fill in the Blanks </a:t>
            </a:r>
            <a:endParaRPr lang="en-GB" sz="3000" b="1" dirty="0"/>
          </a:p>
        </p:txBody>
      </p:sp>
      <p:graphicFrame>
        <p:nvGraphicFramePr>
          <p:cNvPr id="14" name="Table 63">
            <a:extLst>
              <a:ext uri="{FF2B5EF4-FFF2-40B4-BE49-F238E27FC236}">
                <a16:creationId xmlns:a16="http://schemas.microsoft.com/office/drawing/2014/main" id="{8A6D1D87-000F-473E-9680-866822F1F95A}"/>
              </a:ext>
            </a:extLst>
          </p:cNvPr>
          <p:cNvGraphicFramePr>
            <a:graphicFrameLocks noGrp="1"/>
          </p:cNvGraphicFramePr>
          <p:nvPr>
            <p:extLst>
              <p:ext uri="{D42A27DB-BD31-4B8C-83A1-F6EECF244321}">
                <p14:modId xmlns:p14="http://schemas.microsoft.com/office/powerpoint/2010/main" val="2094287816"/>
              </p:ext>
            </p:extLst>
          </p:nvPr>
        </p:nvGraphicFramePr>
        <p:xfrm>
          <a:off x="628650" y="1282699"/>
          <a:ext cx="7810500" cy="4661899"/>
        </p:xfrm>
        <a:graphic>
          <a:graphicData uri="http://schemas.openxmlformats.org/drawingml/2006/table">
            <a:tbl>
              <a:tblPr firstRow="1" bandRow="1">
                <a:tableStyleId>{93296810-A885-4BE3-A3E7-6D5BEEA58F35}</a:tableStyleId>
              </a:tblPr>
              <a:tblGrid>
                <a:gridCol w="2538413">
                  <a:extLst>
                    <a:ext uri="{9D8B030D-6E8A-4147-A177-3AD203B41FA5}">
                      <a16:colId xmlns:a16="http://schemas.microsoft.com/office/drawing/2014/main" val="483370446"/>
                    </a:ext>
                  </a:extLst>
                </a:gridCol>
                <a:gridCol w="5272087">
                  <a:extLst>
                    <a:ext uri="{9D8B030D-6E8A-4147-A177-3AD203B41FA5}">
                      <a16:colId xmlns:a16="http://schemas.microsoft.com/office/drawing/2014/main" val="3266652891"/>
                    </a:ext>
                  </a:extLst>
                </a:gridCol>
              </a:tblGrid>
              <a:tr h="536355">
                <a:tc>
                  <a:txBody>
                    <a:bodyPr/>
                    <a:lstStyle/>
                    <a:p>
                      <a:pPr algn="ctr"/>
                      <a:r>
                        <a:rPr lang="en-GB" sz="2000" b="1" dirty="0">
                          <a:solidFill>
                            <a:schemeClr val="bg1"/>
                          </a:solidFill>
                          <a:latin typeface="Arial" panose="020B0604020202020204" pitchFamily="34" charset="0"/>
                          <a:cs typeface="Arial" panose="020B0604020202020204" pitchFamily="34" charset="0"/>
                        </a:rPr>
                        <a:t>Disease</a:t>
                      </a:r>
                    </a:p>
                  </a:txBody>
                  <a:tcPr anchor="ctr">
                    <a:solidFill>
                      <a:srgbClr val="712B8F"/>
                    </a:solidFill>
                  </a:tcPr>
                </a:tc>
                <a:tc>
                  <a:txBody>
                    <a:bodyPr/>
                    <a:lstStyle/>
                    <a:p>
                      <a:pPr algn="ctr"/>
                      <a:r>
                        <a:rPr lang="en-GB" sz="2000" b="1" dirty="0">
                          <a:solidFill>
                            <a:schemeClr val="bg2">
                              <a:lumMod val="10000"/>
                            </a:schemeClr>
                          </a:solidFill>
                          <a:latin typeface="Arial" panose="020B0604020202020204" pitchFamily="34" charset="0"/>
                          <a:cs typeface="Arial" panose="020B0604020202020204" pitchFamily="34" charset="0"/>
                        </a:rPr>
                        <a:t>Malaria</a:t>
                      </a:r>
                    </a:p>
                  </a:txBody>
                  <a:tcPr anchor="ctr">
                    <a:solidFill>
                      <a:srgbClr val="EBE8EE"/>
                    </a:solidFill>
                  </a:tcPr>
                </a:tc>
                <a:extLst>
                  <a:ext uri="{0D108BD9-81ED-4DB2-BD59-A6C34878D82A}">
                    <a16:rowId xmlns:a16="http://schemas.microsoft.com/office/drawing/2014/main" val="860237033"/>
                  </a:ext>
                </a:extLst>
              </a:tr>
              <a:tr h="536355">
                <a:tc>
                  <a:txBody>
                    <a:bodyPr/>
                    <a:lstStyle/>
                    <a:p>
                      <a:pPr algn="ctr"/>
                      <a:r>
                        <a:rPr lang="en-GB" sz="2000" b="1" dirty="0">
                          <a:solidFill>
                            <a:schemeClr val="bg1"/>
                          </a:solidFill>
                          <a:latin typeface="Arial" panose="020B0604020202020204" pitchFamily="34" charset="0"/>
                          <a:cs typeface="Arial" panose="020B0604020202020204" pitchFamily="34" charset="0"/>
                        </a:rPr>
                        <a:t>Pathogen</a:t>
                      </a:r>
                    </a:p>
                  </a:txBody>
                  <a:tcPr anchor="ctr">
                    <a:solidFill>
                      <a:srgbClr val="712B8F"/>
                    </a:solidFill>
                  </a:tcPr>
                </a:tc>
                <a:tc>
                  <a:txBody>
                    <a:bodyPr/>
                    <a:lstStyle/>
                    <a:p>
                      <a:endParaRPr lang="en-GB" sz="2000" dirty="0"/>
                    </a:p>
                  </a:txBody>
                  <a:tcPr/>
                </a:tc>
                <a:extLst>
                  <a:ext uri="{0D108BD9-81ED-4DB2-BD59-A6C34878D82A}">
                    <a16:rowId xmlns:a16="http://schemas.microsoft.com/office/drawing/2014/main" val="1176771399"/>
                  </a:ext>
                </a:extLst>
              </a:tr>
              <a:tr h="950923">
                <a:tc>
                  <a:txBody>
                    <a:bodyPr/>
                    <a:lstStyle/>
                    <a:p>
                      <a:pPr algn="ctr"/>
                      <a:r>
                        <a:rPr lang="en-GB" sz="2000" b="1" dirty="0">
                          <a:solidFill>
                            <a:schemeClr val="bg1"/>
                          </a:solidFill>
                          <a:latin typeface="Arial" panose="020B0604020202020204" pitchFamily="34" charset="0"/>
                          <a:cs typeface="Arial" panose="020B0604020202020204" pitchFamily="34" charset="0"/>
                        </a:rPr>
                        <a:t>Transmission</a:t>
                      </a:r>
                    </a:p>
                  </a:txBody>
                  <a:tcPr anchor="ctr">
                    <a:solidFill>
                      <a:srgbClr val="712B8F"/>
                    </a:solidFill>
                  </a:tcPr>
                </a:tc>
                <a:tc>
                  <a:txBody>
                    <a:bodyPr/>
                    <a:lstStyle/>
                    <a:p>
                      <a:pPr algn="just"/>
                      <a:endParaRPr lang="en-GB" sz="2000" dirty="0">
                        <a:solidFill>
                          <a:schemeClr val="bg2">
                            <a:lumMod val="10000"/>
                          </a:schemeClr>
                        </a:solidFill>
                      </a:endParaRPr>
                    </a:p>
                  </a:txBody>
                  <a:tcPr anchor="ctr"/>
                </a:tc>
                <a:extLst>
                  <a:ext uri="{0D108BD9-81ED-4DB2-BD59-A6C34878D82A}">
                    <a16:rowId xmlns:a16="http://schemas.microsoft.com/office/drawing/2014/main" val="733517357"/>
                  </a:ext>
                </a:extLst>
              </a:tr>
              <a:tr h="536355">
                <a:tc>
                  <a:txBody>
                    <a:bodyPr/>
                    <a:lstStyle/>
                    <a:p>
                      <a:pPr algn="ctr"/>
                      <a:r>
                        <a:rPr lang="en-GB" sz="2000" b="1" dirty="0">
                          <a:solidFill>
                            <a:schemeClr val="bg1"/>
                          </a:solidFill>
                          <a:latin typeface="Arial" panose="020B0604020202020204" pitchFamily="34" charset="0"/>
                          <a:cs typeface="Arial" panose="020B0604020202020204" pitchFamily="34" charset="0"/>
                        </a:rPr>
                        <a:t>Symptom</a:t>
                      </a:r>
                    </a:p>
                  </a:txBody>
                  <a:tcPr anchor="ctr">
                    <a:solidFill>
                      <a:srgbClr val="712B8F"/>
                    </a:solidFill>
                  </a:tcPr>
                </a:tc>
                <a:tc>
                  <a:txBody>
                    <a:bodyPr/>
                    <a:lstStyle/>
                    <a:p>
                      <a:r>
                        <a:rPr lang="en-GB" sz="2000" dirty="0">
                          <a:solidFill>
                            <a:schemeClr val="bg2">
                              <a:lumMod val="10000"/>
                            </a:schemeClr>
                          </a:solidFill>
                        </a:rPr>
                        <a:t>Flu like symptoms.</a:t>
                      </a:r>
                    </a:p>
                  </a:txBody>
                  <a:tcPr anchor="ctr"/>
                </a:tc>
                <a:extLst>
                  <a:ext uri="{0D108BD9-81ED-4DB2-BD59-A6C34878D82A}">
                    <a16:rowId xmlns:a16="http://schemas.microsoft.com/office/drawing/2014/main" val="2517635367"/>
                  </a:ext>
                </a:extLst>
              </a:tr>
              <a:tr h="536355">
                <a:tc>
                  <a:txBody>
                    <a:bodyPr/>
                    <a:lstStyle/>
                    <a:p>
                      <a:pPr algn="ctr"/>
                      <a:r>
                        <a:rPr lang="en-GB" sz="2000" b="1" dirty="0">
                          <a:solidFill>
                            <a:schemeClr val="bg1"/>
                          </a:solidFill>
                          <a:latin typeface="Arial" panose="020B0604020202020204" pitchFamily="34" charset="0"/>
                          <a:cs typeface="Arial" panose="020B0604020202020204" pitchFamily="34" charset="0"/>
                        </a:rPr>
                        <a:t>Prevention</a:t>
                      </a:r>
                    </a:p>
                  </a:txBody>
                  <a:tcPr anchor="ctr">
                    <a:solidFill>
                      <a:srgbClr val="712B8F"/>
                    </a:solidFill>
                  </a:tcPr>
                </a:tc>
                <a:tc>
                  <a:txBody>
                    <a:bodyPr/>
                    <a:lstStyle/>
                    <a:p>
                      <a:endParaRPr lang="en-GB" sz="2000" dirty="0">
                        <a:solidFill>
                          <a:schemeClr val="bg2">
                            <a:lumMod val="10000"/>
                          </a:schemeClr>
                        </a:solidFill>
                      </a:endParaRPr>
                    </a:p>
                  </a:txBody>
                  <a:tcPr anchor="ctr"/>
                </a:tc>
                <a:extLst>
                  <a:ext uri="{0D108BD9-81ED-4DB2-BD59-A6C34878D82A}">
                    <a16:rowId xmlns:a16="http://schemas.microsoft.com/office/drawing/2014/main" val="1083927464"/>
                  </a:ext>
                </a:extLst>
              </a:tr>
              <a:tr h="1029201">
                <a:tc>
                  <a:txBody>
                    <a:bodyPr/>
                    <a:lstStyle/>
                    <a:p>
                      <a:pPr algn="ctr"/>
                      <a:r>
                        <a:rPr lang="en-GB" sz="2000" b="1" dirty="0">
                          <a:solidFill>
                            <a:schemeClr val="bg1"/>
                          </a:solidFill>
                          <a:latin typeface="Arial" panose="020B0604020202020204" pitchFamily="34" charset="0"/>
                          <a:cs typeface="Arial" panose="020B0604020202020204" pitchFamily="34" charset="0"/>
                        </a:rPr>
                        <a:t>Treatment</a:t>
                      </a:r>
                    </a:p>
                  </a:txBody>
                  <a:tcPr anchor="ctr">
                    <a:solidFill>
                      <a:srgbClr val="712B8F"/>
                    </a:solidFill>
                  </a:tcPr>
                </a:tc>
                <a:tc>
                  <a:txBody>
                    <a:bodyPr/>
                    <a:lstStyle/>
                    <a:p>
                      <a:r>
                        <a:rPr lang="en-GB" sz="2000" dirty="0">
                          <a:solidFill>
                            <a:schemeClr val="bg2">
                              <a:lumMod val="10000"/>
                            </a:schemeClr>
                          </a:solidFill>
                        </a:rPr>
                        <a:t>Anti-malaria drugs.</a:t>
                      </a:r>
                    </a:p>
                  </a:txBody>
                  <a:tcPr anchor="ctr"/>
                </a:tc>
                <a:extLst>
                  <a:ext uri="{0D108BD9-81ED-4DB2-BD59-A6C34878D82A}">
                    <a16:rowId xmlns:a16="http://schemas.microsoft.com/office/drawing/2014/main" val="1327839639"/>
                  </a:ext>
                </a:extLst>
              </a:tr>
              <a:tr h="536355">
                <a:tc>
                  <a:txBody>
                    <a:bodyPr/>
                    <a:lstStyle/>
                    <a:p>
                      <a:pPr algn="ctr"/>
                      <a:r>
                        <a:rPr lang="en-GB" sz="2000" b="1" dirty="0">
                          <a:solidFill>
                            <a:schemeClr val="bg1"/>
                          </a:solidFill>
                          <a:latin typeface="Arial" panose="020B0604020202020204" pitchFamily="34" charset="0"/>
                          <a:cs typeface="Arial" panose="020B0604020202020204" pitchFamily="34" charset="0"/>
                        </a:rPr>
                        <a:t>Problems</a:t>
                      </a:r>
                    </a:p>
                  </a:txBody>
                  <a:tcPr anchor="ctr">
                    <a:solidFill>
                      <a:srgbClr val="712B8F"/>
                    </a:solidFill>
                  </a:tcPr>
                </a:tc>
                <a:tc>
                  <a:txBody>
                    <a:bodyPr/>
                    <a:lstStyle/>
                    <a:p>
                      <a:endParaRPr lang="en-GB" sz="2000" dirty="0">
                        <a:solidFill>
                          <a:schemeClr val="bg2">
                            <a:lumMod val="10000"/>
                          </a:schemeClr>
                        </a:solidFill>
                      </a:endParaRPr>
                    </a:p>
                  </a:txBody>
                  <a:tcPr anchor="ctr"/>
                </a:tc>
                <a:extLst>
                  <a:ext uri="{0D108BD9-81ED-4DB2-BD59-A6C34878D82A}">
                    <a16:rowId xmlns:a16="http://schemas.microsoft.com/office/drawing/2014/main" val="3402268565"/>
                  </a:ext>
                </a:extLst>
              </a:tr>
            </a:tbl>
          </a:graphicData>
        </a:graphic>
      </p:graphicFrame>
      <p:grpSp>
        <p:nvGrpSpPr>
          <p:cNvPr id="10" name="Group 9">
            <a:extLst>
              <a:ext uri="{FF2B5EF4-FFF2-40B4-BE49-F238E27FC236}">
                <a16:creationId xmlns:a16="http://schemas.microsoft.com/office/drawing/2014/main" id="{6045E59F-896F-4564-A175-6B7353F0C4F2}"/>
              </a:ext>
              <a:ext uri="{C183D7F6-B498-43B3-948B-1728B52AA6E4}">
                <adec:decorative xmlns:adec="http://schemas.microsoft.com/office/drawing/2017/decorative" val="1"/>
              </a:ext>
            </a:extLst>
          </p:cNvPr>
          <p:cNvGrpSpPr/>
          <p:nvPr/>
        </p:nvGrpSpPr>
        <p:grpSpPr>
          <a:xfrm rot="5400000">
            <a:off x="2040352" y="-418796"/>
            <a:ext cx="5212619" cy="8251729"/>
            <a:chOff x="376446" y="467682"/>
            <a:chExt cx="6207650" cy="9079126"/>
          </a:xfrm>
        </p:grpSpPr>
        <p:sp>
          <p:nvSpPr>
            <p:cNvPr id="11" name="Rectangle: Rounded Corners 10">
              <a:extLst>
                <a:ext uri="{FF2B5EF4-FFF2-40B4-BE49-F238E27FC236}">
                  <a16:creationId xmlns:a16="http://schemas.microsoft.com/office/drawing/2014/main" id="{2EC84491-D452-4F64-9BA7-D2DD0E8CF36F}"/>
                </a:ext>
                <a:ext uri="{C183D7F6-B498-43B3-948B-1728B52AA6E4}">
                  <adec:decorative xmlns:adec="http://schemas.microsoft.com/office/drawing/2017/decorative" val="1"/>
                </a:ext>
              </a:extLst>
            </p:cNvPr>
            <p:cNvSpPr/>
            <p:nvPr/>
          </p:nvSpPr>
          <p:spPr>
            <a:xfrm>
              <a:off x="376446" y="698084"/>
              <a:ext cx="6080452" cy="8848724"/>
            </a:xfrm>
            <a:prstGeom prst="roundRect">
              <a:avLst>
                <a:gd name="adj" fmla="val 2575"/>
              </a:avLst>
            </a:prstGeom>
            <a:noFill/>
            <a:ln w="76200" cap="sq" cmpd="sng" algn="ctr">
              <a:solidFill>
                <a:srgbClr val="732281"/>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12" name="Oval 11">
              <a:extLst>
                <a:ext uri="{FF2B5EF4-FFF2-40B4-BE49-F238E27FC236}">
                  <a16:creationId xmlns:a16="http://schemas.microsoft.com/office/drawing/2014/main" id="{1A5D9882-32E6-4FCD-AAB0-0BFA25C08AF9}"/>
                </a:ext>
                <a:ext uri="{C183D7F6-B498-43B3-948B-1728B52AA6E4}">
                  <adec:decorative xmlns:adec="http://schemas.microsoft.com/office/drawing/2017/decorative" val="1"/>
                </a:ext>
              </a:extLst>
            </p:cNvPr>
            <p:cNvSpPr/>
            <p:nvPr/>
          </p:nvSpPr>
          <p:spPr>
            <a:xfrm>
              <a:off x="6020884" y="467682"/>
              <a:ext cx="563212" cy="563212"/>
            </a:xfrm>
            <a:prstGeom prst="ellipse">
              <a:avLst/>
            </a:prstGeom>
            <a:solidFill>
              <a:sysClr val="window" lastClr="FFFFFF"/>
            </a:solidFill>
            <a:ln w="38100" cap="flat" cmpd="sng" algn="ctr">
              <a:solidFill>
                <a:srgbClr val="73228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13" name="Picture 12">
              <a:extLst>
                <a:ext uri="{FF2B5EF4-FFF2-40B4-BE49-F238E27FC236}">
                  <a16:creationId xmlns:a16="http://schemas.microsoft.com/office/drawing/2014/main" id="{47DCDDF2-9F94-427A-B0B8-8825785083C3}"/>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rot="16200000">
              <a:off x="6069773" y="480071"/>
              <a:ext cx="465427" cy="538431"/>
            </a:xfrm>
            <a:prstGeom prst="rect">
              <a:avLst/>
            </a:prstGeom>
          </p:spPr>
        </p:pic>
      </p:grpSp>
      <p:sp>
        <p:nvSpPr>
          <p:cNvPr id="3" name="Footer Placeholder 2">
            <a:extLst>
              <a:ext uri="{FF2B5EF4-FFF2-40B4-BE49-F238E27FC236}">
                <a16:creationId xmlns:a16="http://schemas.microsoft.com/office/drawing/2014/main" id="{8D1ED676-74DA-4962-B214-FEE7475F0F8C}"/>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3951134912"/>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1B5FE4BB-8F94-49A1-8EE4-43548D6F950E}"/>
              </a:ext>
            </a:extLst>
          </p:cNvPr>
          <p:cNvSpPr>
            <a:spLocks noGrp="1"/>
          </p:cNvSpPr>
          <p:nvPr>
            <p:ph type="title"/>
          </p:nvPr>
        </p:nvSpPr>
        <p:spPr>
          <a:xfrm>
            <a:off x="628650" y="-997760"/>
            <a:ext cx="7886700" cy="873124"/>
          </a:xfrm>
        </p:spPr>
        <p:txBody>
          <a:bodyPr>
            <a:normAutofit/>
          </a:bodyPr>
          <a:lstStyle/>
          <a:p>
            <a:pPr algn="ctr"/>
            <a:r>
              <a:rPr lang="en-GB" sz="3000" b="1" dirty="0"/>
              <a:t>Harmful Microbes Fill in the Blanks 6</a:t>
            </a:r>
          </a:p>
        </p:txBody>
      </p:sp>
      <p:sp>
        <p:nvSpPr>
          <p:cNvPr id="9" name="Title 1">
            <a:extLst>
              <a:ext uri="{FF2B5EF4-FFF2-40B4-BE49-F238E27FC236}">
                <a16:creationId xmlns:a16="http://schemas.microsoft.com/office/drawing/2014/main" id="{83D38744-C9CE-4D82-97FA-F344879BEE37}"/>
              </a:ext>
            </a:extLst>
          </p:cNvPr>
          <p:cNvSpPr txBox="1">
            <a:spLocks/>
          </p:cNvSpPr>
          <p:nvPr/>
        </p:nvSpPr>
        <p:spPr>
          <a:xfrm>
            <a:off x="628650" y="108060"/>
            <a:ext cx="7886700" cy="873124"/>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r>
              <a:rPr lang="en-GB" sz="3000" b="1"/>
              <a:t>Harmful Microbes Fill in the Blanks </a:t>
            </a:r>
            <a:endParaRPr lang="en-GB" sz="3000" b="1" dirty="0"/>
          </a:p>
        </p:txBody>
      </p:sp>
      <p:graphicFrame>
        <p:nvGraphicFramePr>
          <p:cNvPr id="14" name="Table 63">
            <a:extLst>
              <a:ext uri="{FF2B5EF4-FFF2-40B4-BE49-F238E27FC236}">
                <a16:creationId xmlns:a16="http://schemas.microsoft.com/office/drawing/2014/main" id="{C9B27CC1-F76D-4EDC-9510-5A651579054E}"/>
              </a:ext>
            </a:extLst>
          </p:cNvPr>
          <p:cNvGraphicFramePr>
            <a:graphicFrameLocks noGrp="1"/>
          </p:cNvGraphicFramePr>
          <p:nvPr>
            <p:extLst>
              <p:ext uri="{D42A27DB-BD31-4B8C-83A1-F6EECF244321}">
                <p14:modId xmlns:p14="http://schemas.microsoft.com/office/powerpoint/2010/main" val="2912249299"/>
              </p:ext>
            </p:extLst>
          </p:nvPr>
        </p:nvGraphicFramePr>
        <p:xfrm>
          <a:off x="628650" y="1282698"/>
          <a:ext cx="7810500" cy="4794252"/>
        </p:xfrm>
        <a:graphic>
          <a:graphicData uri="http://schemas.openxmlformats.org/drawingml/2006/table">
            <a:tbl>
              <a:tblPr firstRow="1" bandRow="1">
                <a:tableStyleId>{93296810-A885-4BE3-A3E7-6D5BEEA58F35}</a:tableStyleId>
              </a:tblPr>
              <a:tblGrid>
                <a:gridCol w="2538413">
                  <a:extLst>
                    <a:ext uri="{9D8B030D-6E8A-4147-A177-3AD203B41FA5}">
                      <a16:colId xmlns:a16="http://schemas.microsoft.com/office/drawing/2014/main" val="483370446"/>
                    </a:ext>
                  </a:extLst>
                </a:gridCol>
                <a:gridCol w="5272087">
                  <a:extLst>
                    <a:ext uri="{9D8B030D-6E8A-4147-A177-3AD203B41FA5}">
                      <a16:colId xmlns:a16="http://schemas.microsoft.com/office/drawing/2014/main" val="3266652891"/>
                    </a:ext>
                  </a:extLst>
                </a:gridCol>
              </a:tblGrid>
              <a:tr h="411249">
                <a:tc>
                  <a:txBody>
                    <a:bodyPr/>
                    <a:lstStyle/>
                    <a:p>
                      <a:pPr algn="ctr"/>
                      <a:r>
                        <a:rPr lang="en-GB" sz="2000" b="1" dirty="0">
                          <a:solidFill>
                            <a:schemeClr val="bg1"/>
                          </a:solidFill>
                          <a:latin typeface="Arial" panose="020B0604020202020204" pitchFamily="34" charset="0"/>
                          <a:cs typeface="Arial" panose="020B0604020202020204" pitchFamily="34" charset="0"/>
                        </a:rPr>
                        <a:t>Disease</a:t>
                      </a:r>
                    </a:p>
                  </a:txBody>
                  <a:tcPr anchor="ctr">
                    <a:solidFill>
                      <a:srgbClr val="712B8F"/>
                    </a:solidFill>
                  </a:tcPr>
                </a:tc>
                <a:tc>
                  <a:txBody>
                    <a:bodyPr/>
                    <a:lstStyle/>
                    <a:p>
                      <a:pPr algn="ctr"/>
                      <a:r>
                        <a:rPr lang="en-GB" sz="2000" b="1" dirty="0">
                          <a:solidFill>
                            <a:schemeClr val="bg2">
                              <a:lumMod val="10000"/>
                            </a:schemeClr>
                          </a:solidFill>
                          <a:latin typeface="Arial" panose="020B0604020202020204" pitchFamily="34" charset="0"/>
                          <a:cs typeface="Arial" panose="020B0604020202020204" pitchFamily="34" charset="0"/>
                        </a:rPr>
                        <a:t>COVID-19</a:t>
                      </a:r>
                    </a:p>
                  </a:txBody>
                  <a:tcPr anchor="ctr">
                    <a:solidFill>
                      <a:srgbClr val="EBE8EE"/>
                    </a:solidFill>
                  </a:tcPr>
                </a:tc>
                <a:extLst>
                  <a:ext uri="{0D108BD9-81ED-4DB2-BD59-A6C34878D82A}">
                    <a16:rowId xmlns:a16="http://schemas.microsoft.com/office/drawing/2014/main" val="860237033"/>
                  </a:ext>
                </a:extLst>
              </a:tr>
              <a:tr h="411249">
                <a:tc>
                  <a:txBody>
                    <a:bodyPr/>
                    <a:lstStyle/>
                    <a:p>
                      <a:pPr algn="ctr"/>
                      <a:r>
                        <a:rPr lang="en-GB" sz="2000" b="1" dirty="0">
                          <a:solidFill>
                            <a:schemeClr val="bg1"/>
                          </a:solidFill>
                          <a:latin typeface="Arial" panose="020B0604020202020204" pitchFamily="34" charset="0"/>
                          <a:cs typeface="Arial" panose="020B0604020202020204" pitchFamily="34" charset="0"/>
                        </a:rPr>
                        <a:t>Pathogen</a:t>
                      </a:r>
                    </a:p>
                  </a:txBody>
                  <a:tcPr anchor="ctr">
                    <a:solidFill>
                      <a:srgbClr val="712B8F"/>
                    </a:solidFill>
                  </a:tcPr>
                </a:tc>
                <a:tc>
                  <a:txBody>
                    <a:bodyPr/>
                    <a:lstStyle/>
                    <a:p>
                      <a:endParaRPr lang="en-GB" sz="2000" dirty="0"/>
                    </a:p>
                  </a:txBody>
                  <a:tcPr anchor="ctr"/>
                </a:tc>
                <a:extLst>
                  <a:ext uri="{0D108BD9-81ED-4DB2-BD59-A6C34878D82A}">
                    <a16:rowId xmlns:a16="http://schemas.microsoft.com/office/drawing/2014/main" val="1176771399"/>
                  </a:ext>
                </a:extLst>
              </a:tr>
              <a:tr h="729118">
                <a:tc>
                  <a:txBody>
                    <a:bodyPr/>
                    <a:lstStyle/>
                    <a:p>
                      <a:pPr algn="ctr"/>
                      <a:r>
                        <a:rPr lang="en-GB" sz="2000" b="1" dirty="0">
                          <a:solidFill>
                            <a:schemeClr val="bg1"/>
                          </a:solidFill>
                          <a:latin typeface="Arial" panose="020B0604020202020204" pitchFamily="34" charset="0"/>
                          <a:cs typeface="Arial" panose="020B0604020202020204" pitchFamily="34" charset="0"/>
                        </a:rPr>
                        <a:t>Transmission</a:t>
                      </a:r>
                    </a:p>
                  </a:txBody>
                  <a:tcPr anchor="ctr">
                    <a:solidFill>
                      <a:srgbClr val="712B8F"/>
                    </a:solidFill>
                  </a:tcPr>
                </a:tc>
                <a:tc>
                  <a:txBody>
                    <a:bodyPr/>
                    <a:lstStyle/>
                    <a:p>
                      <a:pPr algn="just"/>
                      <a:endParaRPr lang="en-GB" sz="2000" dirty="0">
                        <a:solidFill>
                          <a:schemeClr val="bg2">
                            <a:lumMod val="10000"/>
                          </a:schemeClr>
                        </a:solidFill>
                      </a:endParaRPr>
                    </a:p>
                  </a:txBody>
                  <a:tcPr anchor="ctr"/>
                </a:tc>
                <a:extLst>
                  <a:ext uri="{0D108BD9-81ED-4DB2-BD59-A6C34878D82A}">
                    <a16:rowId xmlns:a16="http://schemas.microsoft.com/office/drawing/2014/main" val="733517357"/>
                  </a:ext>
                </a:extLst>
              </a:tr>
              <a:tr h="411249">
                <a:tc>
                  <a:txBody>
                    <a:bodyPr/>
                    <a:lstStyle/>
                    <a:p>
                      <a:pPr algn="ctr"/>
                      <a:r>
                        <a:rPr lang="en-GB" sz="2000" b="1" dirty="0">
                          <a:solidFill>
                            <a:schemeClr val="bg1"/>
                          </a:solidFill>
                          <a:latin typeface="Arial" panose="020B0604020202020204" pitchFamily="34" charset="0"/>
                          <a:cs typeface="Arial" panose="020B0604020202020204" pitchFamily="34" charset="0"/>
                        </a:rPr>
                        <a:t>Symptom</a:t>
                      </a:r>
                    </a:p>
                  </a:txBody>
                  <a:tcPr anchor="ctr">
                    <a:solidFill>
                      <a:srgbClr val="712B8F"/>
                    </a:solidFill>
                  </a:tcPr>
                </a:tc>
                <a:tc>
                  <a:txBody>
                    <a:bodyPr/>
                    <a:lstStyle/>
                    <a:p>
                      <a:endParaRPr lang="en-GB" sz="2000" dirty="0">
                        <a:solidFill>
                          <a:schemeClr val="bg2">
                            <a:lumMod val="10000"/>
                          </a:schemeClr>
                        </a:solidFill>
                      </a:endParaRPr>
                    </a:p>
                  </a:txBody>
                  <a:tcPr anchor="ctr"/>
                </a:tc>
                <a:extLst>
                  <a:ext uri="{0D108BD9-81ED-4DB2-BD59-A6C34878D82A}">
                    <a16:rowId xmlns:a16="http://schemas.microsoft.com/office/drawing/2014/main" val="2517635367"/>
                  </a:ext>
                </a:extLst>
              </a:tr>
              <a:tr h="1021125">
                <a:tc>
                  <a:txBody>
                    <a:bodyPr/>
                    <a:lstStyle/>
                    <a:p>
                      <a:pPr algn="ctr"/>
                      <a:r>
                        <a:rPr lang="en-GB" sz="2000" b="1" dirty="0">
                          <a:solidFill>
                            <a:schemeClr val="bg1"/>
                          </a:solidFill>
                          <a:latin typeface="Arial" panose="020B0604020202020204" pitchFamily="34" charset="0"/>
                          <a:cs typeface="Arial" panose="020B0604020202020204" pitchFamily="34" charset="0"/>
                        </a:rPr>
                        <a:t>Prevention</a:t>
                      </a:r>
                    </a:p>
                  </a:txBody>
                  <a:tcPr anchor="ctr">
                    <a:solidFill>
                      <a:srgbClr val="712B8F"/>
                    </a:solidFill>
                  </a:tcPr>
                </a:tc>
                <a:tc>
                  <a:txBody>
                    <a:bodyPr/>
                    <a:lstStyle/>
                    <a:p>
                      <a:r>
                        <a:rPr lang="en-GB" sz="2000" dirty="0">
                          <a:solidFill>
                            <a:schemeClr val="bg2">
                              <a:lumMod val="10000"/>
                            </a:schemeClr>
                          </a:solidFill>
                        </a:rPr>
                        <a:t>Wearing a face cover; Practicing social distancing; COVID-19 vaccine.</a:t>
                      </a:r>
                    </a:p>
                    <a:p>
                      <a:endParaRPr lang="en-GB" sz="2000" dirty="0">
                        <a:solidFill>
                          <a:schemeClr val="bg2">
                            <a:lumMod val="10000"/>
                          </a:schemeClr>
                        </a:solidFill>
                      </a:endParaRPr>
                    </a:p>
                  </a:txBody>
                  <a:tcPr anchor="ctr"/>
                </a:tc>
                <a:extLst>
                  <a:ext uri="{0D108BD9-81ED-4DB2-BD59-A6C34878D82A}">
                    <a16:rowId xmlns:a16="http://schemas.microsoft.com/office/drawing/2014/main" val="1083927464"/>
                  </a:ext>
                </a:extLst>
              </a:tr>
              <a:tr h="789137">
                <a:tc>
                  <a:txBody>
                    <a:bodyPr/>
                    <a:lstStyle/>
                    <a:p>
                      <a:pPr algn="ctr"/>
                      <a:r>
                        <a:rPr lang="en-GB" sz="2000" b="1" dirty="0">
                          <a:solidFill>
                            <a:schemeClr val="bg1"/>
                          </a:solidFill>
                          <a:latin typeface="Arial" panose="020B0604020202020204" pitchFamily="34" charset="0"/>
                          <a:cs typeface="Arial" panose="020B0604020202020204" pitchFamily="34" charset="0"/>
                        </a:rPr>
                        <a:t>Treatment</a:t>
                      </a:r>
                    </a:p>
                  </a:txBody>
                  <a:tcPr anchor="ctr">
                    <a:solidFill>
                      <a:srgbClr val="712B8F"/>
                    </a:solidFill>
                  </a:tcPr>
                </a:tc>
                <a:tc>
                  <a:txBody>
                    <a:bodyPr/>
                    <a:lstStyle/>
                    <a:p>
                      <a:endParaRPr lang="en-GB" sz="2000" dirty="0">
                        <a:solidFill>
                          <a:schemeClr val="bg2">
                            <a:lumMod val="10000"/>
                          </a:schemeClr>
                        </a:solidFill>
                      </a:endParaRPr>
                    </a:p>
                  </a:txBody>
                  <a:tcPr anchor="ctr"/>
                </a:tc>
                <a:extLst>
                  <a:ext uri="{0D108BD9-81ED-4DB2-BD59-A6C34878D82A}">
                    <a16:rowId xmlns:a16="http://schemas.microsoft.com/office/drawing/2014/main" val="1327839639"/>
                  </a:ext>
                </a:extLst>
              </a:tr>
              <a:tr h="1021125">
                <a:tc>
                  <a:txBody>
                    <a:bodyPr/>
                    <a:lstStyle/>
                    <a:p>
                      <a:pPr algn="ctr"/>
                      <a:r>
                        <a:rPr lang="en-GB" sz="2000" b="1" dirty="0">
                          <a:solidFill>
                            <a:schemeClr val="bg1"/>
                          </a:solidFill>
                          <a:latin typeface="Arial" panose="020B0604020202020204" pitchFamily="34" charset="0"/>
                          <a:cs typeface="Arial" panose="020B0604020202020204" pitchFamily="34" charset="0"/>
                        </a:rPr>
                        <a:t>Problems</a:t>
                      </a:r>
                    </a:p>
                  </a:txBody>
                  <a:tcPr anchor="ctr">
                    <a:solidFill>
                      <a:srgbClr val="712B8F"/>
                    </a:solidFill>
                  </a:tcPr>
                </a:tc>
                <a:tc>
                  <a:txBody>
                    <a:bodyPr/>
                    <a:lstStyle/>
                    <a:p>
                      <a:r>
                        <a:rPr lang="en-GB" sz="2000" dirty="0">
                          <a:solidFill>
                            <a:schemeClr val="bg2">
                              <a:lumMod val="10000"/>
                            </a:schemeClr>
                          </a:solidFill>
                        </a:rPr>
                        <a:t>Long term effects of disease unknown – ongoing research in this area.</a:t>
                      </a:r>
                    </a:p>
                    <a:p>
                      <a:endParaRPr lang="en-GB" sz="2000" dirty="0">
                        <a:solidFill>
                          <a:schemeClr val="bg2">
                            <a:lumMod val="10000"/>
                          </a:schemeClr>
                        </a:solidFill>
                      </a:endParaRPr>
                    </a:p>
                  </a:txBody>
                  <a:tcPr anchor="ctr"/>
                </a:tc>
                <a:extLst>
                  <a:ext uri="{0D108BD9-81ED-4DB2-BD59-A6C34878D82A}">
                    <a16:rowId xmlns:a16="http://schemas.microsoft.com/office/drawing/2014/main" val="3402268565"/>
                  </a:ext>
                </a:extLst>
              </a:tr>
            </a:tbl>
          </a:graphicData>
        </a:graphic>
      </p:graphicFrame>
      <p:grpSp>
        <p:nvGrpSpPr>
          <p:cNvPr id="10" name="Group 9">
            <a:extLst>
              <a:ext uri="{FF2B5EF4-FFF2-40B4-BE49-F238E27FC236}">
                <a16:creationId xmlns:a16="http://schemas.microsoft.com/office/drawing/2014/main" id="{7035CC1D-A8AF-410B-932D-C75B8429E43C}"/>
              </a:ext>
              <a:ext uri="{C183D7F6-B498-43B3-948B-1728B52AA6E4}">
                <adec:decorative xmlns:adec="http://schemas.microsoft.com/office/drawing/2017/decorative" val="1"/>
              </a:ext>
            </a:extLst>
          </p:cNvPr>
          <p:cNvGrpSpPr/>
          <p:nvPr/>
        </p:nvGrpSpPr>
        <p:grpSpPr>
          <a:xfrm rot="5400000">
            <a:off x="2040352" y="-418796"/>
            <a:ext cx="5212619" cy="8251729"/>
            <a:chOff x="376446" y="467682"/>
            <a:chExt cx="6207650" cy="9079126"/>
          </a:xfrm>
        </p:grpSpPr>
        <p:sp>
          <p:nvSpPr>
            <p:cNvPr id="11" name="Rectangle: Rounded Corners 10">
              <a:extLst>
                <a:ext uri="{FF2B5EF4-FFF2-40B4-BE49-F238E27FC236}">
                  <a16:creationId xmlns:a16="http://schemas.microsoft.com/office/drawing/2014/main" id="{2F001051-0384-4AF3-AD35-F49C1491DC68}"/>
                </a:ext>
                <a:ext uri="{C183D7F6-B498-43B3-948B-1728B52AA6E4}">
                  <adec:decorative xmlns:adec="http://schemas.microsoft.com/office/drawing/2017/decorative" val="1"/>
                </a:ext>
              </a:extLst>
            </p:cNvPr>
            <p:cNvSpPr/>
            <p:nvPr/>
          </p:nvSpPr>
          <p:spPr>
            <a:xfrm>
              <a:off x="376446" y="698084"/>
              <a:ext cx="6080452" cy="8848724"/>
            </a:xfrm>
            <a:prstGeom prst="roundRect">
              <a:avLst>
                <a:gd name="adj" fmla="val 2575"/>
              </a:avLst>
            </a:prstGeom>
            <a:noFill/>
            <a:ln w="76200" cap="sq" cmpd="sng" algn="ctr">
              <a:solidFill>
                <a:srgbClr val="732281"/>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12" name="Oval 11">
              <a:extLst>
                <a:ext uri="{FF2B5EF4-FFF2-40B4-BE49-F238E27FC236}">
                  <a16:creationId xmlns:a16="http://schemas.microsoft.com/office/drawing/2014/main" id="{3D5BCE5A-8857-424C-AF61-F5ADEDE34A1A}"/>
                </a:ext>
                <a:ext uri="{C183D7F6-B498-43B3-948B-1728B52AA6E4}">
                  <adec:decorative xmlns:adec="http://schemas.microsoft.com/office/drawing/2017/decorative" val="1"/>
                </a:ext>
              </a:extLst>
            </p:cNvPr>
            <p:cNvSpPr/>
            <p:nvPr/>
          </p:nvSpPr>
          <p:spPr>
            <a:xfrm>
              <a:off x="6020884" y="467682"/>
              <a:ext cx="563212" cy="563212"/>
            </a:xfrm>
            <a:prstGeom prst="ellipse">
              <a:avLst/>
            </a:prstGeom>
            <a:solidFill>
              <a:sysClr val="window" lastClr="FFFFFF"/>
            </a:solidFill>
            <a:ln w="38100" cap="flat" cmpd="sng" algn="ctr">
              <a:solidFill>
                <a:srgbClr val="73228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13" name="Picture 12">
              <a:extLst>
                <a:ext uri="{FF2B5EF4-FFF2-40B4-BE49-F238E27FC236}">
                  <a16:creationId xmlns:a16="http://schemas.microsoft.com/office/drawing/2014/main" id="{AF03EA41-6777-4FDB-9420-25A2C155517E}"/>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rot="16200000">
              <a:off x="6069773" y="480071"/>
              <a:ext cx="465427" cy="538431"/>
            </a:xfrm>
            <a:prstGeom prst="rect">
              <a:avLst/>
            </a:prstGeom>
          </p:spPr>
        </p:pic>
      </p:grpSp>
      <p:sp>
        <p:nvSpPr>
          <p:cNvPr id="3" name="Footer Placeholder 2">
            <a:extLst>
              <a:ext uri="{FF2B5EF4-FFF2-40B4-BE49-F238E27FC236}">
                <a16:creationId xmlns:a16="http://schemas.microsoft.com/office/drawing/2014/main" id="{8ACCDD63-A970-4CE9-BA83-33E65439541D}"/>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1972250229"/>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E6203363-0CA1-4A80-ADF3-BE33404A158F}"/>
              </a:ext>
            </a:extLst>
          </p:cNvPr>
          <p:cNvSpPr>
            <a:spLocks noGrp="1"/>
          </p:cNvSpPr>
          <p:nvPr>
            <p:ph type="title"/>
          </p:nvPr>
        </p:nvSpPr>
        <p:spPr>
          <a:xfrm>
            <a:off x="628649" y="-980334"/>
            <a:ext cx="8099441" cy="873124"/>
          </a:xfrm>
        </p:spPr>
        <p:txBody>
          <a:bodyPr>
            <a:normAutofit/>
          </a:bodyPr>
          <a:lstStyle/>
          <a:p>
            <a:pPr algn="ctr"/>
            <a:r>
              <a:rPr lang="en-GB" sz="3000" b="1" dirty="0"/>
              <a:t>Fill in the Blanks - Answers 1</a:t>
            </a:r>
          </a:p>
        </p:txBody>
      </p:sp>
      <p:sp>
        <p:nvSpPr>
          <p:cNvPr id="14" name="Title 1">
            <a:extLst>
              <a:ext uri="{FF2B5EF4-FFF2-40B4-BE49-F238E27FC236}">
                <a16:creationId xmlns:a16="http://schemas.microsoft.com/office/drawing/2014/main" id="{C564D199-396D-41CB-918D-D493D0A37923}"/>
              </a:ext>
            </a:extLst>
          </p:cNvPr>
          <p:cNvSpPr txBox="1">
            <a:spLocks/>
          </p:cNvSpPr>
          <p:nvPr/>
        </p:nvSpPr>
        <p:spPr>
          <a:xfrm>
            <a:off x="628650" y="179390"/>
            <a:ext cx="7886700" cy="873124"/>
          </a:xfrm>
          <a:prstGeom prst="rect">
            <a:avLst/>
          </a:prstGeom>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r>
              <a:rPr lang="en-GB" sz="2800" b="1" dirty="0"/>
              <a:t>Harmful Microbes Fill in the Blanks - Answers </a:t>
            </a:r>
          </a:p>
        </p:txBody>
      </p:sp>
      <p:graphicFrame>
        <p:nvGraphicFramePr>
          <p:cNvPr id="5" name="Table 63">
            <a:extLst>
              <a:ext uri="{FF2B5EF4-FFF2-40B4-BE49-F238E27FC236}">
                <a16:creationId xmlns:a16="http://schemas.microsoft.com/office/drawing/2014/main" id="{CA8F5ADF-2C62-4FDE-A1B3-B3EC33948507}"/>
              </a:ext>
            </a:extLst>
          </p:cNvPr>
          <p:cNvGraphicFramePr>
            <a:graphicFrameLocks noGrp="1"/>
          </p:cNvGraphicFramePr>
          <p:nvPr>
            <p:extLst>
              <p:ext uri="{D42A27DB-BD31-4B8C-83A1-F6EECF244321}">
                <p14:modId xmlns:p14="http://schemas.microsoft.com/office/powerpoint/2010/main" val="2643378510"/>
              </p:ext>
            </p:extLst>
          </p:nvPr>
        </p:nvGraphicFramePr>
        <p:xfrm>
          <a:off x="628650" y="1244601"/>
          <a:ext cx="7810500" cy="4861935"/>
        </p:xfrm>
        <a:graphic>
          <a:graphicData uri="http://schemas.openxmlformats.org/drawingml/2006/table">
            <a:tbl>
              <a:tblPr firstRow="1" bandRow="1">
                <a:tableStyleId>{93296810-A885-4BE3-A3E7-6D5BEEA58F35}</a:tableStyleId>
              </a:tblPr>
              <a:tblGrid>
                <a:gridCol w="2538413">
                  <a:extLst>
                    <a:ext uri="{9D8B030D-6E8A-4147-A177-3AD203B41FA5}">
                      <a16:colId xmlns:a16="http://schemas.microsoft.com/office/drawing/2014/main" val="483370446"/>
                    </a:ext>
                  </a:extLst>
                </a:gridCol>
                <a:gridCol w="5272087">
                  <a:extLst>
                    <a:ext uri="{9D8B030D-6E8A-4147-A177-3AD203B41FA5}">
                      <a16:colId xmlns:a16="http://schemas.microsoft.com/office/drawing/2014/main" val="3266652891"/>
                    </a:ext>
                  </a:extLst>
                </a:gridCol>
              </a:tblGrid>
              <a:tr h="570051">
                <a:tc>
                  <a:txBody>
                    <a:bodyPr/>
                    <a:lstStyle/>
                    <a:p>
                      <a:pPr algn="ctr"/>
                      <a:r>
                        <a:rPr lang="en-GB" sz="2000" b="1" dirty="0">
                          <a:solidFill>
                            <a:schemeClr val="bg1"/>
                          </a:solidFill>
                          <a:latin typeface="Arial" panose="020B0604020202020204" pitchFamily="34" charset="0"/>
                          <a:cs typeface="Arial" panose="020B0604020202020204" pitchFamily="34" charset="0"/>
                        </a:rPr>
                        <a:t>Disease</a:t>
                      </a:r>
                    </a:p>
                  </a:txBody>
                  <a:tcPr anchor="ctr">
                    <a:solidFill>
                      <a:srgbClr val="712B8F"/>
                    </a:solidFill>
                  </a:tcPr>
                </a:tc>
                <a:tc>
                  <a:txBody>
                    <a:bodyPr/>
                    <a:lstStyle/>
                    <a:p>
                      <a:pPr algn="ctr"/>
                      <a:r>
                        <a:rPr lang="en-GB" sz="2000" b="1" dirty="0">
                          <a:solidFill>
                            <a:schemeClr val="bg2">
                              <a:lumMod val="10000"/>
                            </a:schemeClr>
                          </a:solidFill>
                          <a:latin typeface="Arial" panose="020B0604020202020204" pitchFamily="34" charset="0"/>
                          <a:cs typeface="Arial" panose="020B0604020202020204" pitchFamily="34" charset="0"/>
                        </a:rPr>
                        <a:t>HIV/AIDS</a:t>
                      </a:r>
                    </a:p>
                  </a:txBody>
                  <a:tcPr anchor="ctr">
                    <a:solidFill>
                      <a:srgbClr val="EBE8EE"/>
                    </a:solidFill>
                  </a:tcPr>
                </a:tc>
                <a:extLst>
                  <a:ext uri="{0D108BD9-81ED-4DB2-BD59-A6C34878D82A}">
                    <a16:rowId xmlns:a16="http://schemas.microsoft.com/office/drawing/2014/main" val="860237033"/>
                  </a:ext>
                </a:extLst>
              </a:tr>
              <a:tr h="570051">
                <a:tc>
                  <a:txBody>
                    <a:bodyPr/>
                    <a:lstStyle/>
                    <a:p>
                      <a:pPr algn="ctr"/>
                      <a:r>
                        <a:rPr lang="en-GB" sz="2000" b="1" dirty="0">
                          <a:solidFill>
                            <a:schemeClr val="bg1"/>
                          </a:solidFill>
                          <a:latin typeface="Arial" panose="020B0604020202020204" pitchFamily="34" charset="0"/>
                          <a:cs typeface="Arial" panose="020B0604020202020204" pitchFamily="34" charset="0"/>
                        </a:rPr>
                        <a:t>Pathogen</a:t>
                      </a:r>
                    </a:p>
                  </a:txBody>
                  <a:tcPr anchor="ctr">
                    <a:solidFill>
                      <a:srgbClr val="712B8F"/>
                    </a:solidFill>
                  </a:tcPr>
                </a:tc>
                <a:tc>
                  <a:txBody>
                    <a:bodyPr/>
                    <a:lstStyle/>
                    <a:p>
                      <a:endParaRPr lang="en-GB" sz="2000" b="1" dirty="0">
                        <a:solidFill>
                          <a:schemeClr val="accent6">
                            <a:lumMod val="75000"/>
                          </a:schemeClr>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176771399"/>
                  </a:ext>
                </a:extLst>
              </a:tr>
              <a:tr h="664176">
                <a:tc>
                  <a:txBody>
                    <a:bodyPr/>
                    <a:lstStyle/>
                    <a:p>
                      <a:pPr algn="ctr"/>
                      <a:r>
                        <a:rPr lang="en-GB" sz="2000" b="1" dirty="0">
                          <a:solidFill>
                            <a:schemeClr val="bg1"/>
                          </a:solidFill>
                          <a:latin typeface="Arial" panose="020B0604020202020204" pitchFamily="34" charset="0"/>
                          <a:cs typeface="Arial" panose="020B0604020202020204" pitchFamily="34" charset="0"/>
                        </a:rPr>
                        <a:t>Transmission</a:t>
                      </a:r>
                    </a:p>
                  </a:txBody>
                  <a:tcPr anchor="ctr">
                    <a:solidFill>
                      <a:srgbClr val="712B8F"/>
                    </a:solidFill>
                  </a:tcPr>
                </a:tc>
                <a:tc>
                  <a:txBody>
                    <a:bodyPr/>
                    <a:lstStyle/>
                    <a:p>
                      <a:pPr algn="just"/>
                      <a:r>
                        <a:rPr lang="en-GB" sz="2000" dirty="0">
                          <a:solidFill>
                            <a:schemeClr val="bg2">
                              <a:lumMod val="10000"/>
                            </a:schemeClr>
                          </a:solidFill>
                        </a:rPr>
                        <a:t>Exchange of bodily fluids (e.g. sharing needles) and breast milk from infected mother.</a:t>
                      </a:r>
                    </a:p>
                  </a:txBody>
                  <a:tcPr anchor="ctr"/>
                </a:tc>
                <a:extLst>
                  <a:ext uri="{0D108BD9-81ED-4DB2-BD59-A6C34878D82A}">
                    <a16:rowId xmlns:a16="http://schemas.microsoft.com/office/drawing/2014/main" val="733517357"/>
                  </a:ext>
                </a:extLst>
              </a:tr>
              <a:tr h="570051">
                <a:tc>
                  <a:txBody>
                    <a:bodyPr/>
                    <a:lstStyle/>
                    <a:p>
                      <a:pPr algn="ctr"/>
                      <a:r>
                        <a:rPr lang="en-GB" sz="2000" b="1" dirty="0">
                          <a:solidFill>
                            <a:schemeClr val="bg1"/>
                          </a:solidFill>
                          <a:latin typeface="Arial" panose="020B0604020202020204" pitchFamily="34" charset="0"/>
                          <a:cs typeface="Arial" panose="020B0604020202020204" pitchFamily="34" charset="0"/>
                        </a:rPr>
                        <a:t>Symptom</a:t>
                      </a:r>
                    </a:p>
                  </a:txBody>
                  <a:tcPr anchor="ctr">
                    <a:solidFill>
                      <a:srgbClr val="712B8F"/>
                    </a:solidFill>
                  </a:tcPr>
                </a:tc>
                <a:tc>
                  <a:txBody>
                    <a:bodyPr/>
                    <a:lstStyle/>
                    <a:p>
                      <a:endParaRPr lang="en-GB" sz="2000" dirty="0">
                        <a:solidFill>
                          <a:schemeClr val="bg2">
                            <a:lumMod val="10000"/>
                          </a:schemeClr>
                        </a:solidFill>
                      </a:endParaRPr>
                    </a:p>
                  </a:txBody>
                  <a:tcPr anchor="ctr"/>
                </a:tc>
                <a:extLst>
                  <a:ext uri="{0D108BD9-81ED-4DB2-BD59-A6C34878D82A}">
                    <a16:rowId xmlns:a16="http://schemas.microsoft.com/office/drawing/2014/main" val="2517635367"/>
                  </a:ext>
                </a:extLst>
              </a:tr>
              <a:tr h="570051">
                <a:tc>
                  <a:txBody>
                    <a:bodyPr/>
                    <a:lstStyle/>
                    <a:p>
                      <a:pPr algn="ctr"/>
                      <a:r>
                        <a:rPr lang="en-GB" sz="2000" b="1" dirty="0">
                          <a:solidFill>
                            <a:schemeClr val="bg1"/>
                          </a:solidFill>
                          <a:latin typeface="Arial" panose="020B0604020202020204" pitchFamily="34" charset="0"/>
                          <a:cs typeface="Arial" panose="020B0604020202020204" pitchFamily="34" charset="0"/>
                        </a:rPr>
                        <a:t>Prevention</a:t>
                      </a:r>
                    </a:p>
                  </a:txBody>
                  <a:tcPr anchor="ctr">
                    <a:solidFill>
                      <a:srgbClr val="712B8F"/>
                    </a:solidFill>
                  </a:tcPr>
                </a:tc>
                <a:tc>
                  <a:txBody>
                    <a:bodyPr/>
                    <a:lstStyle/>
                    <a:p>
                      <a:endParaRPr lang="en-GB" sz="2000" dirty="0">
                        <a:solidFill>
                          <a:schemeClr val="bg2">
                            <a:lumMod val="10000"/>
                          </a:schemeClr>
                        </a:solidFill>
                      </a:endParaRPr>
                    </a:p>
                  </a:txBody>
                  <a:tcPr anchor="ctr"/>
                </a:tc>
                <a:extLst>
                  <a:ext uri="{0D108BD9-81ED-4DB2-BD59-A6C34878D82A}">
                    <a16:rowId xmlns:a16="http://schemas.microsoft.com/office/drawing/2014/main" val="1083927464"/>
                  </a:ext>
                </a:extLst>
              </a:tr>
              <a:tr h="1241720">
                <a:tc>
                  <a:txBody>
                    <a:bodyPr/>
                    <a:lstStyle/>
                    <a:p>
                      <a:pPr algn="ctr"/>
                      <a:r>
                        <a:rPr lang="en-GB" sz="2000" b="1" dirty="0">
                          <a:solidFill>
                            <a:schemeClr val="bg1"/>
                          </a:solidFill>
                          <a:latin typeface="Arial" panose="020B0604020202020204" pitchFamily="34" charset="0"/>
                          <a:cs typeface="Arial" panose="020B0604020202020204" pitchFamily="34" charset="0"/>
                        </a:rPr>
                        <a:t>Treatment</a:t>
                      </a:r>
                    </a:p>
                  </a:txBody>
                  <a:tcPr anchor="ctr">
                    <a:solidFill>
                      <a:srgbClr val="712B8F"/>
                    </a:solidFill>
                  </a:tcPr>
                </a:tc>
                <a:tc>
                  <a:txBody>
                    <a:bodyPr/>
                    <a:lstStyle/>
                    <a:p>
                      <a:pPr algn="just"/>
                      <a:r>
                        <a:rPr lang="en-GB" sz="2000" dirty="0">
                          <a:solidFill>
                            <a:schemeClr val="bg2">
                              <a:lumMod val="10000"/>
                            </a:schemeClr>
                          </a:solidFill>
                        </a:rPr>
                        <a:t>Anti-retroviral drugs allow sufferers to live very long life. Stem cell Transplants (novel treatment in early stages of research and development).</a:t>
                      </a:r>
                    </a:p>
                    <a:p>
                      <a:endParaRPr lang="en-GB" sz="2000" dirty="0">
                        <a:solidFill>
                          <a:schemeClr val="bg2">
                            <a:lumMod val="10000"/>
                          </a:schemeClr>
                        </a:solidFill>
                      </a:endParaRPr>
                    </a:p>
                  </a:txBody>
                  <a:tcPr anchor="ctr"/>
                </a:tc>
                <a:extLst>
                  <a:ext uri="{0D108BD9-81ED-4DB2-BD59-A6C34878D82A}">
                    <a16:rowId xmlns:a16="http://schemas.microsoft.com/office/drawing/2014/main" val="1327839639"/>
                  </a:ext>
                </a:extLst>
              </a:tr>
              <a:tr h="570051">
                <a:tc>
                  <a:txBody>
                    <a:bodyPr/>
                    <a:lstStyle/>
                    <a:p>
                      <a:pPr algn="ctr"/>
                      <a:r>
                        <a:rPr lang="en-GB" sz="2000" b="1" dirty="0">
                          <a:solidFill>
                            <a:schemeClr val="bg1"/>
                          </a:solidFill>
                          <a:latin typeface="Arial" panose="020B0604020202020204" pitchFamily="34" charset="0"/>
                          <a:cs typeface="Arial" panose="020B0604020202020204" pitchFamily="34" charset="0"/>
                        </a:rPr>
                        <a:t>Problems</a:t>
                      </a:r>
                    </a:p>
                  </a:txBody>
                  <a:tcPr anchor="ctr">
                    <a:solidFill>
                      <a:srgbClr val="712B8F"/>
                    </a:solidFill>
                  </a:tcPr>
                </a:tc>
                <a:tc>
                  <a:txBody>
                    <a:bodyPr/>
                    <a:lstStyle/>
                    <a:p>
                      <a:endParaRPr lang="en-GB" sz="2000" dirty="0"/>
                    </a:p>
                  </a:txBody>
                  <a:tcPr/>
                </a:tc>
                <a:extLst>
                  <a:ext uri="{0D108BD9-81ED-4DB2-BD59-A6C34878D82A}">
                    <a16:rowId xmlns:a16="http://schemas.microsoft.com/office/drawing/2014/main" val="3402268565"/>
                  </a:ext>
                </a:extLst>
              </a:tr>
            </a:tbl>
          </a:graphicData>
        </a:graphic>
      </p:graphicFrame>
      <p:sp>
        <p:nvSpPr>
          <p:cNvPr id="10" name="TextBox 9">
            <a:extLst>
              <a:ext uri="{FF2B5EF4-FFF2-40B4-BE49-F238E27FC236}">
                <a16:creationId xmlns:a16="http://schemas.microsoft.com/office/drawing/2014/main" id="{7909DA9F-7163-4302-992B-8743D5CE08B4}"/>
              </a:ext>
            </a:extLst>
          </p:cNvPr>
          <p:cNvSpPr txBox="1"/>
          <p:nvPr/>
        </p:nvSpPr>
        <p:spPr>
          <a:xfrm>
            <a:off x="3248025" y="1866900"/>
            <a:ext cx="4848225" cy="400110"/>
          </a:xfrm>
          <a:prstGeom prst="rect">
            <a:avLst/>
          </a:prstGeom>
          <a:noFill/>
        </p:spPr>
        <p:txBody>
          <a:bodyPr wrap="square" rtlCol="0">
            <a:spAutoFit/>
          </a:bodyPr>
          <a:lstStyle/>
          <a:p>
            <a:r>
              <a:rPr lang="en-GB" sz="2000" b="1" dirty="0">
                <a:solidFill>
                  <a:schemeClr val="accent6">
                    <a:lumMod val="75000"/>
                  </a:schemeClr>
                </a:solidFill>
                <a:latin typeface="Arial" panose="020B0604020202020204" pitchFamily="34" charset="0"/>
                <a:cs typeface="Arial" panose="020B0604020202020204" pitchFamily="34" charset="0"/>
              </a:rPr>
              <a:t>Virus</a:t>
            </a:r>
          </a:p>
        </p:txBody>
      </p:sp>
      <p:sp>
        <p:nvSpPr>
          <p:cNvPr id="11" name="TextBox 10">
            <a:extLst>
              <a:ext uri="{FF2B5EF4-FFF2-40B4-BE49-F238E27FC236}">
                <a16:creationId xmlns:a16="http://schemas.microsoft.com/office/drawing/2014/main" id="{6453C7B1-0289-48E8-A184-35E1CCE81C4B}"/>
              </a:ext>
            </a:extLst>
          </p:cNvPr>
          <p:cNvSpPr txBox="1"/>
          <p:nvPr/>
        </p:nvSpPr>
        <p:spPr>
          <a:xfrm>
            <a:off x="3114675" y="3019696"/>
            <a:ext cx="5324475" cy="646331"/>
          </a:xfrm>
          <a:prstGeom prst="rect">
            <a:avLst/>
          </a:prstGeom>
          <a:noFill/>
        </p:spPr>
        <p:txBody>
          <a:bodyPr wrap="square" rtlCol="0">
            <a:spAutoFit/>
          </a:bodyPr>
          <a:lstStyle/>
          <a:p>
            <a:r>
              <a:rPr lang="en-GB" b="1" dirty="0">
                <a:solidFill>
                  <a:schemeClr val="accent6">
                    <a:lumMod val="75000"/>
                  </a:schemeClr>
                </a:solidFill>
                <a:latin typeface="Arial" panose="020B0604020202020204" pitchFamily="34" charset="0"/>
                <a:cs typeface="Arial" panose="020B0604020202020204" pitchFamily="34" charset="0"/>
              </a:rPr>
              <a:t>Early - flu like symptoms. Later - immune system so damaged that get infections.</a:t>
            </a:r>
          </a:p>
        </p:txBody>
      </p:sp>
      <p:sp>
        <p:nvSpPr>
          <p:cNvPr id="12" name="TextBox 11">
            <a:extLst>
              <a:ext uri="{FF2B5EF4-FFF2-40B4-BE49-F238E27FC236}">
                <a16:creationId xmlns:a16="http://schemas.microsoft.com/office/drawing/2014/main" id="{B68D5E0F-6F1A-4FE8-B8B8-D58EC9660606}"/>
              </a:ext>
            </a:extLst>
          </p:cNvPr>
          <p:cNvSpPr txBox="1"/>
          <p:nvPr/>
        </p:nvSpPr>
        <p:spPr>
          <a:xfrm>
            <a:off x="3111451" y="3633278"/>
            <a:ext cx="5346749" cy="584775"/>
          </a:xfrm>
          <a:prstGeom prst="rect">
            <a:avLst/>
          </a:prstGeom>
          <a:noFill/>
        </p:spPr>
        <p:txBody>
          <a:bodyPr wrap="square" rtlCol="0">
            <a:spAutoFit/>
          </a:bodyPr>
          <a:lstStyle/>
          <a:p>
            <a:pPr algn="just"/>
            <a:r>
              <a:rPr lang="en-GB" sz="1600" b="1" dirty="0">
                <a:solidFill>
                  <a:schemeClr val="accent6">
                    <a:lumMod val="75000"/>
                  </a:schemeClr>
                </a:solidFill>
                <a:latin typeface="Arial" panose="020B0604020202020204" pitchFamily="34" charset="0"/>
                <a:cs typeface="Arial" panose="020B0604020202020204" pitchFamily="34" charset="0"/>
              </a:rPr>
              <a:t>Barrier during intercourse, screening of blood, not sharing needles and bottle feeding. No vaccine.</a:t>
            </a:r>
          </a:p>
        </p:txBody>
      </p:sp>
      <p:sp>
        <p:nvSpPr>
          <p:cNvPr id="13" name="TextBox 12">
            <a:extLst>
              <a:ext uri="{FF2B5EF4-FFF2-40B4-BE49-F238E27FC236}">
                <a16:creationId xmlns:a16="http://schemas.microsoft.com/office/drawing/2014/main" id="{B3FE4280-C2BB-468A-BE3D-719E42AA28FB}"/>
              </a:ext>
            </a:extLst>
          </p:cNvPr>
          <p:cNvSpPr txBox="1"/>
          <p:nvPr/>
        </p:nvSpPr>
        <p:spPr>
          <a:xfrm>
            <a:off x="3166755" y="5466259"/>
            <a:ext cx="5236140" cy="738664"/>
          </a:xfrm>
          <a:prstGeom prst="rect">
            <a:avLst/>
          </a:prstGeom>
          <a:noFill/>
        </p:spPr>
        <p:txBody>
          <a:bodyPr wrap="square" rtlCol="0">
            <a:spAutoFit/>
          </a:bodyPr>
          <a:lstStyle/>
          <a:p>
            <a:pPr algn="just"/>
            <a:r>
              <a:rPr lang="en-GB" sz="1400" b="1" dirty="0">
                <a:solidFill>
                  <a:schemeClr val="accent6">
                    <a:lumMod val="75000"/>
                  </a:schemeClr>
                </a:solidFill>
                <a:latin typeface="Arial" panose="020B0604020202020204" pitchFamily="34" charset="0"/>
                <a:cs typeface="Arial" panose="020B0604020202020204" pitchFamily="34" charset="0"/>
              </a:rPr>
              <a:t>Fatal if not treated. In some people, the virus has become resistant to the antiretroviral medication leading to concerns for the future of HIV treatment.</a:t>
            </a:r>
          </a:p>
        </p:txBody>
      </p:sp>
      <p:grpSp>
        <p:nvGrpSpPr>
          <p:cNvPr id="6" name="Group 5">
            <a:extLst>
              <a:ext uri="{FF2B5EF4-FFF2-40B4-BE49-F238E27FC236}">
                <a16:creationId xmlns:a16="http://schemas.microsoft.com/office/drawing/2014/main" id="{6F6BF156-AF3C-4EC5-9DF9-5278339126D5}"/>
              </a:ext>
              <a:ext uri="{C183D7F6-B498-43B3-948B-1728B52AA6E4}">
                <adec:decorative xmlns:adec="http://schemas.microsoft.com/office/drawing/2017/decorative" val="1"/>
              </a:ext>
            </a:extLst>
          </p:cNvPr>
          <p:cNvGrpSpPr/>
          <p:nvPr/>
        </p:nvGrpSpPr>
        <p:grpSpPr>
          <a:xfrm rot="5400000">
            <a:off x="2040352" y="-418796"/>
            <a:ext cx="5212619" cy="8251729"/>
            <a:chOff x="376446" y="467682"/>
            <a:chExt cx="6207650" cy="9079126"/>
          </a:xfrm>
        </p:grpSpPr>
        <p:sp>
          <p:nvSpPr>
            <p:cNvPr id="7" name="Rectangle: Rounded Corners 6">
              <a:extLst>
                <a:ext uri="{FF2B5EF4-FFF2-40B4-BE49-F238E27FC236}">
                  <a16:creationId xmlns:a16="http://schemas.microsoft.com/office/drawing/2014/main" id="{5C980D4A-534D-45C9-964C-1592F204E098}"/>
                </a:ext>
                <a:ext uri="{C183D7F6-B498-43B3-948B-1728B52AA6E4}">
                  <adec:decorative xmlns:adec="http://schemas.microsoft.com/office/drawing/2017/decorative" val="1"/>
                </a:ext>
              </a:extLst>
            </p:cNvPr>
            <p:cNvSpPr/>
            <p:nvPr/>
          </p:nvSpPr>
          <p:spPr>
            <a:xfrm>
              <a:off x="376446" y="698084"/>
              <a:ext cx="6080452" cy="8848724"/>
            </a:xfrm>
            <a:prstGeom prst="roundRect">
              <a:avLst>
                <a:gd name="adj" fmla="val 2575"/>
              </a:avLst>
            </a:prstGeom>
            <a:noFill/>
            <a:ln w="76200" cap="sq" cmpd="sng" algn="ctr">
              <a:solidFill>
                <a:srgbClr val="732281"/>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8" name="Oval 7">
              <a:extLst>
                <a:ext uri="{FF2B5EF4-FFF2-40B4-BE49-F238E27FC236}">
                  <a16:creationId xmlns:a16="http://schemas.microsoft.com/office/drawing/2014/main" id="{6A4C0BD5-0B02-49A6-B892-5CCF9D9A9846}"/>
                </a:ext>
                <a:ext uri="{C183D7F6-B498-43B3-948B-1728B52AA6E4}">
                  <adec:decorative xmlns:adec="http://schemas.microsoft.com/office/drawing/2017/decorative" val="1"/>
                </a:ext>
              </a:extLst>
            </p:cNvPr>
            <p:cNvSpPr/>
            <p:nvPr/>
          </p:nvSpPr>
          <p:spPr>
            <a:xfrm>
              <a:off x="6020884" y="467682"/>
              <a:ext cx="563212" cy="563212"/>
            </a:xfrm>
            <a:prstGeom prst="ellipse">
              <a:avLst/>
            </a:prstGeom>
            <a:solidFill>
              <a:sysClr val="window" lastClr="FFFFFF"/>
            </a:solidFill>
            <a:ln w="38100" cap="flat" cmpd="sng" algn="ctr">
              <a:solidFill>
                <a:srgbClr val="73228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9" name="Picture 8">
              <a:extLst>
                <a:ext uri="{FF2B5EF4-FFF2-40B4-BE49-F238E27FC236}">
                  <a16:creationId xmlns:a16="http://schemas.microsoft.com/office/drawing/2014/main" id="{77D1A152-FC9B-46F3-B52C-9387E8E9A233}"/>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rot="16200000">
              <a:off x="6069773" y="480071"/>
              <a:ext cx="465427" cy="538431"/>
            </a:xfrm>
            <a:prstGeom prst="rect">
              <a:avLst/>
            </a:prstGeom>
          </p:spPr>
        </p:pic>
      </p:grpSp>
      <p:sp>
        <p:nvSpPr>
          <p:cNvPr id="3" name="Footer Placeholder 2">
            <a:extLst>
              <a:ext uri="{FF2B5EF4-FFF2-40B4-BE49-F238E27FC236}">
                <a16:creationId xmlns:a16="http://schemas.microsoft.com/office/drawing/2014/main" id="{DED8C055-1EF6-4E26-B8B4-D5E8565ADD96}"/>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26678995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p:bldP spid="12" grpId="0"/>
      <p:bldP spid="13" grpId="0"/>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7857DD62-8789-4252-B307-3480CA42028C}"/>
              </a:ext>
            </a:extLst>
          </p:cNvPr>
          <p:cNvSpPr>
            <a:spLocks noGrp="1"/>
          </p:cNvSpPr>
          <p:nvPr>
            <p:ph type="title"/>
          </p:nvPr>
        </p:nvSpPr>
        <p:spPr>
          <a:xfrm>
            <a:off x="628650" y="-1227290"/>
            <a:ext cx="7886700" cy="873124"/>
          </a:xfrm>
        </p:spPr>
        <p:txBody>
          <a:bodyPr>
            <a:normAutofit/>
          </a:bodyPr>
          <a:lstStyle/>
          <a:p>
            <a:pPr algn="ctr"/>
            <a:r>
              <a:rPr lang="en-GB" sz="3000" b="1" dirty="0"/>
              <a:t>Fill in the Blanks – Answers 2 </a:t>
            </a:r>
          </a:p>
        </p:txBody>
      </p:sp>
      <p:sp>
        <p:nvSpPr>
          <p:cNvPr id="14" name="Title 1">
            <a:extLst>
              <a:ext uri="{FF2B5EF4-FFF2-40B4-BE49-F238E27FC236}">
                <a16:creationId xmlns:a16="http://schemas.microsoft.com/office/drawing/2014/main" id="{3C58D9B4-4591-42E8-BF83-3CDB6B3A6586}"/>
              </a:ext>
            </a:extLst>
          </p:cNvPr>
          <p:cNvSpPr txBox="1">
            <a:spLocks/>
          </p:cNvSpPr>
          <p:nvPr/>
        </p:nvSpPr>
        <p:spPr>
          <a:xfrm>
            <a:off x="628650" y="179390"/>
            <a:ext cx="7886700" cy="873124"/>
          </a:xfrm>
          <a:prstGeom prst="rect">
            <a:avLst/>
          </a:prstGeom>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r>
              <a:rPr lang="en-GB" sz="2800" b="1" dirty="0"/>
              <a:t>Harmful Microbes Fill in the Blanks - Answers </a:t>
            </a:r>
          </a:p>
        </p:txBody>
      </p:sp>
      <p:graphicFrame>
        <p:nvGraphicFramePr>
          <p:cNvPr id="5" name="Table 63">
            <a:extLst>
              <a:ext uri="{FF2B5EF4-FFF2-40B4-BE49-F238E27FC236}">
                <a16:creationId xmlns:a16="http://schemas.microsoft.com/office/drawing/2014/main" id="{677757EE-8BA0-4B41-9E30-C2EBA1BBB22B}"/>
              </a:ext>
            </a:extLst>
          </p:cNvPr>
          <p:cNvGraphicFramePr>
            <a:graphicFrameLocks noGrp="1"/>
          </p:cNvGraphicFramePr>
          <p:nvPr>
            <p:extLst>
              <p:ext uri="{D42A27DB-BD31-4B8C-83A1-F6EECF244321}">
                <p14:modId xmlns:p14="http://schemas.microsoft.com/office/powerpoint/2010/main" val="3606957209"/>
              </p:ext>
            </p:extLst>
          </p:nvPr>
        </p:nvGraphicFramePr>
        <p:xfrm>
          <a:off x="628650" y="1244600"/>
          <a:ext cx="7810500" cy="4784724"/>
        </p:xfrm>
        <a:graphic>
          <a:graphicData uri="http://schemas.openxmlformats.org/drawingml/2006/table">
            <a:tbl>
              <a:tblPr firstRow="1" bandRow="1">
                <a:tableStyleId>{93296810-A885-4BE3-A3E7-6D5BEEA58F35}</a:tableStyleId>
              </a:tblPr>
              <a:tblGrid>
                <a:gridCol w="2538413">
                  <a:extLst>
                    <a:ext uri="{9D8B030D-6E8A-4147-A177-3AD203B41FA5}">
                      <a16:colId xmlns:a16="http://schemas.microsoft.com/office/drawing/2014/main" val="483370446"/>
                    </a:ext>
                  </a:extLst>
                </a:gridCol>
                <a:gridCol w="5272087">
                  <a:extLst>
                    <a:ext uri="{9D8B030D-6E8A-4147-A177-3AD203B41FA5}">
                      <a16:colId xmlns:a16="http://schemas.microsoft.com/office/drawing/2014/main" val="3266652891"/>
                    </a:ext>
                  </a:extLst>
                </a:gridCol>
              </a:tblGrid>
              <a:tr h="601691">
                <a:tc>
                  <a:txBody>
                    <a:bodyPr/>
                    <a:lstStyle/>
                    <a:p>
                      <a:pPr algn="ctr"/>
                      <a:r>
                        <a:rPr lang="en-GB" sz="2000" b="1" dirty="0">
                          <a:solidFill>
                            <a:schemeClr val="bg1"/>
                          </a:solidFill>
                          <a:latin typeface="Arial" panose="020B0604020202020204" pitchFamily="34" charset="0"/>
                          <a:cs typeface="Arial" panose="020B0604020202020204" pitchFamily="34" charset="0"/>
                        </a:rPr>
                        <a:t>Disease</a:t>
                      </a:r>
                    </a:p>
                  </a:txBody>
                  <a:tcPr anchor="ctr">
                    <a:solidFill>
                      <a:srgbClr val="712B8F"/>
                    </a:solidFill>
                  </a:tcPr>
                </a:tc>
                <a:tc>
                  <a:txBody>
                    <a:bodyPr/>
                    <a:lstStyle/>
                    <a:p>
                      <a:pPr algn="ctr"/>
                      <a:r>
                        <a:rPr lang="en-GB" sz="2000" b="1" dirty="0">
                          <a:solidFill>
                            <a:schemeClr val="bg2">
                              <a:lumMod val="10000"/>
                            </a:schemeClr>
                          </a:solidFill>
                          <a:latin typeface="Arial" panose="020B0604020202020204" pitchFamily="34" charset="0"/>
                          <a:cs typeface="Arial" panose="020B0604020202020204" pitchFamily="34" charset="0"/>
                        </a:rPr>
                        <a:t>Measles</a:t>
                      </a:r>
                    </a:p>
                  </a:txBody>
                  <a:tcPr anchor="ctr">
                    <a:solidFill>
                      <a:srgbClr val="EBE8EE"/>
                    </a:solidFill>
                  </a:tcPr>
                </a:tc>
                <a:extLst>
                  <a:ext uri="{0D108BD9-81ED-4DB2-BD59-A6C34878D82A}">
                    <a16:rowId xmlns:a16="http://schemas.microsoft.com/office/drawing/2014/main" val="860237033"/>
                  </a:ext>
                </a:extLst>
              </a:tr>
              <a:tr h="601691">
                <a:tc>
                  <a:txBody>
                    <a:bodyPr/>
                    <a:lstStyle/>
                    <a:p>
                      <a:pPr algn="ctr"/>
                      <a:r>
                        <a:rPr lang="en-GB" sz="2000" b="1" dirty="0">
                          <a:solidFill>
                            <a:schemeClr val="bg1"/>
                          </a:solidFill>
                          <a:latin typeface="Arial" panose="020B0604020202020204" pitchFamily="34" charset="0"/>
                          <a:cs typeface="Arial" panose="020B0604020202020204" pitchFamily="34" charset="0"/>
                        </a:rPr>
                        <a:t>Pathogen</a:t>
                      </a:r>
                    </a:p>
                  </a:txBody>
                  <a:tcPr anchor="ctr">
                    <a:solidFill>
                      <a:srgbClr val="712B8F"/>
                    </a:solidFill>
                  </a:tcPr>
                </a:tc>
                <a:tc>
                  <a:txBody>
                    <a:bodyPr/>
                    <a:lstStyle/>
                    <a:p>
                      <a:endParaRPr lang="en-GB" sz="2000" dirty="0"/>
                    </a:p>
                  </a:txBody>
                  <a:tcPr/>
                </a:tc>
                <a:extLst>
                  <a:ext uri="{0D108BD9-81ED-4DB2-BD59-A6C34878D82A}">
                    <a16:rowId xmlns:a16="http://schemas.microsoft.com/office/drawing/2014/main" val="1176771399"/>
                  </a:ext>
                </a:extLst>
              </a:tr>
              <a:tr h="621694">
                <a:tc>
                  <a:txBody>
                    <a:bodyPr/>
                    <a:lstStyle/>
                    <a:p>
                      <a:pPr algn="ctr"/>
                      <a:r>
                        <a:rPr lang="en-GB" sz="2000" b="1" dirty="0">
                          <a:solidFill>
                            <a:schemeClr val="bg1"/>
                          </a:solidFill>
                          <a:latin typeface="Arial" panose="020B0604020202020204" pitchFamily="34" charset="0"/>
                          <a:cs typeface="Arial" panose="020B0604020202020204" pitchFamily="34" charset="0"/>
                        </a:rPr>
                        <a:t>Transmission</a:t>
                      </a:r>
                    </a:p>
                  </a:txBody>
                  <a:tcPr anchor="ctr">
                    <a:solidFill>
                      <a:srgbClr val="712B8F"/>
                    </a:solidFill>
                  </a:tcPr>
                </a:tc>
                <a:tc>
                  <a:txBody>
                    <a:bodyPr/>
                    <a:lstStyle/>
                    <a:p>
                      <a:pPr algn="just"/>
                      <a:endParaRPr lang="en-GB" sz="2000" dirty="0">
                        <a:solidFill>
                          <a:schemeClr val="bg2">
                            <a:lumMod val="10000"/>
                          </a:schemeClr>
                        </a:solidFill>
                      </a:endParaRPr>
                    </a:p>
                  </a:txBody>
                  <a:tcPr anchor="ctr"/>
                </a:tc>
                <a:extLst>
                  <a:ext uri="{0D108BD9-81ED-4DB2-BD59-A6C34878D82A}">
                    <a16:rowId xmlns:a16="http://schemas.microsoft.com/office/drawing/2014/main" val="733517357"/>
                  </a:ext>
                </a:extLst>
              </a:tr>
              <a:tr h="601691">
                <a:tc>
                  <a:txBody>
                    <a:bodyPr/>
                    <a:lstStyle/>
                    <a:p>
                      <a:pPr algn="ctr"/>
                      <a:r>
                        <a:rPr lang="en-GB" sz="2000" b="1" dirty="0">
                          <a:solidFill>
                            <a:schemeClr val="bg1"/>
                          </a:solidFill>
                          <a:latin typeface="Arial" panose="020B0604020202020204" pitchFamily="34" charset="0"/>
                          <a:cs typeface="Arial" panose="020B0604020202020204" pitchFamily="34" charset="0"/>
                        </a:rPr>
                        <a:t>Symptom</a:t>
                      </a:r>
                    </a:p>
                  </a:txBody>
                  <a:tcPr anchor="ctr">
                    <a:solidFill>
                      <a:srgbClr val="712B8F"/>
                    </a:solidFill>
                  </a:tcPr>
                </a:tc>
                <a:tc>
                  <a:txBody>
                    <a:bodyPr/>
                    <a:lstStyle/>
                    <a:p>
                      <a:endParaRPr lang="en-GB" sz="2000" dirty="0">
                        <a:solidFill>
                          <a:schemeClr val="bg2">
                            <a:lumMod val="10000"/>
                          </a:schemeClr>
                        </a:solidFill>
                      </a:endParaRPr>
                    </a:p>
                  </a:txBody>
                  <a:tcPr anchor="ctr"/>
                </a:tc>
                <a:extLst>
                  <a:ext uri="{0D108BD9-81ED-4DB2-BD59-A6C34878D82A}">
                    <a16:rowId xmlns:a16="http://schemas.microsoft.com/office/drawing/2014/main" val="2517635367"/>
                  </a:ext>
                </a:extLst>
              </a:tr>
              <a:tr h="601691">
                <a:tc>
                  <a:txBody>
                    <a:bodyPr/>
                    <a:lstStyle/>
                    <a:p>
                      <a:pPr algn="ctr"/>
                      <a:r>
                        <a:rPr lang="en-GB" sz="2000" b="1" dirty="0">
                          <a:solidFill>
                            <a:schemeClr val="bg1"/>
                          </a:solidFill>
                          <a:latin typeface="Arial" panose="020B0604020202020204" pitchFamily="34" charset="0"/>
                          <a:cs typeface="Arial" panose="020B0604020202020204" pitchFamily="34" charset="0"/>
                        </a:rPr>
                        <a:t>Prevention</a:t>
                      </a:r>
                    </a:p>
                  </a:txBody>
                  <a:tcPr anchor="ctr">
                    <a:solidFill>
                      <a:srgbClr val="712B8F"/>
                    </a:solidFill>
                  </a:tcPr>
                </a:tc>
                <a:tc>
                  <a:txBody>
                    <a:bodyPr/>
                    <a:lstStyle/>
                    <a:p>
                      <a:endParaRPr lang="en-GB" sz="2000" dirty="0">
                        <a:solidFill>
                          <a:schemeClr val="bg2">
                            <a:lumMod val="10000"/>
                          </a:schemeClr>
                        </a:solidFill>
                      </a:endParaRPr>
                    </a:p>
                  </a:txBody>
                  <a:tcPr anchor="ctr"/>
                </a:tc>
                <a:extLst>
                  <a:ext uri="{0D108BD9-81ED-4DB2-BD59-A6C34878D82A}">
                    <a16:rowId xmlns:a16="http://schemas.microsoft.com/office/drawing/2014/main" val="1083927464"/>
                  </a:ext>
                </a:extLst>
              </a:tr>
              <a:tr h="1154575">
                <a:tc>
                  <a:txBody>
                    <a:bodyPr/>
                    <a:lstStyle/>
                    <a:p>
                      <a:pPr algn="ctr"/>
                      <a:r>
                        <a:rPr lang="en-GB" sz="2000" b="1" dirty="0">
                          <a:solidFill>
                            <a:schemeClr val="bg1"/>
                          </a:solidFill>
                          <a:latin typeface="Arial" panose="020B0604020202020204" pitchFamily="34" charset="0"/>
                          <a:cs typeface="Arial" panose="020B0604020202020204" pitchFamily="34" charset="0"/>
                        </a:rPr>
                        <a:t>Treatment</a:t>
                      </a:r>
                    </a:p>
                  </a:txBody>
                  <a:tcPr anchor="ctr">
                    <a:solidFill>
                      <a:srgbClr val="712B8F"/>
                    </a:solidFill>
                  </a:tcPr>
                </a:tc>
                <a:tc>
                  <a:txBody>
                    <a:bodyPr/>
                    <a:lstStyle/>
                    <a:p>
                      <a:r>
                        <a:rPr lang="en-GB" sz="2000" dirty="0">
                          <a:solidFill>
                            <a:schemeClr val="bg2">
                              <a:lumMod val="10000"/>
                            </a:schemeClr>
                          </a:solidFill>
                        </a:rPr>
                        <a:t>No treatment.</a:t>
                      </a:r>
                    </a:p>
                  </a:txBody>
                  <a:tcPr anchor="ctr"/>
                </a:tc>
                <a:extLst>
                  <a:ext uri="{0D108BD9-81ED-4DB2-BD59-A6C34878D82A}">
                    <a16:rowId xmlns:a16="http://schemas.microsoft.com/office/drawing/2014/main" val="1327839639"/>
                  </a:ext>
                </a:extLst>
              </a:tr>
              <a:tr h="601691">
                <a:tc>
                  <a:txBody>
                    <a:bodyPr/>
                    <a:lstStyle/>
                    <a:p>
                      <a:pPr algn="ctr"/>
                      <a:r>
                        <a:rPr lang="en-GB" sz="2000" b="1" dirty="0">
                          <a:solidFill>
                            <a:schemeClr val="bg1"/>
                          </a:solidFill>
                          <a:latin typeface="Arial" panose="020B0604020202020204" pitchFamily="34" charset="0"/>
                          <a:cs typeface="Arial" panose="020B0604020202020204" pitchFamily="34" charset="0"/>
                        </a:rPr>
                        <a:t>Problems</a:t>
                      </a:r>
                    </a:p>
                  </a:txBody>
                  <a:tcPr anchor="ctr">
                    <a:solidFill>
                      <a:srgbClr val="712B8F"/>
                    </a:solidFill>
                  </a:tcPr>
                </a:tc>
                <a:tc>
                  <a:txBody>
                    <a:bodyPr/>
                    <a:lstStyle/>
                    <a:p>
                      <a:r>
                        <a:rPr lang="en-GB" sz="2000" dirty="0">
                          <a:solidFill>
                            <a:schemeClr val="bg2">
                              <a:lumMod val="10000"/>
                            </a:schemeClr>
                          </a:solidFill>
                        </a:rPr>
                        <a:t>Can be fatal if there are complications.</a:t>
                      </a:r>
                    </a:p>
                  </a:txBody>
                  <a:tcPr anchor="ctr"/>
                </a:tc>
                <a:extLst>
                  <a:ext uri="{0D108BD9-81ED-4DB2-BD59-A6C34878D82A}">
                    <a16:rowId xmlns:a16="http://schemas.microsoft.com/office/drawing/2014/main" val="3402268565"/>
                  </a:ext>
                </a:extLst>
              </a:tr>
            </a:tbl>
          </a:graphicData>
        </a:graphic>
      </p:graphicFrame>
      <p:sp>
        <p:nvSpPr>
          <p:cNvPr id="10" name="TextBox 9">
            <a:extLst>
              <a:ext uri="{FF2B5EF4-FFF2-40B4-BE49-F238E27FC236}">
                <a16:creationId xmlns:a16="http://schemas.microsoft.com/office/drawing/2014/main" id="{33DC3BC9-695C-449B-B4D4-0C0DFB099FCB}"/>
              </a:ext>
            </a:extLst>
          </p:cNvPr>
          <p:cNvSpPr txBox="1"/>
          <p:nvPr/>
        </p:nvSpPr>
        <p:spPr>
          <a:xfrm>
            <a:off x="3248025" y="1866900"/>
            <a:ext cx="4848225" cy="400110"/>
          </a:xfrm>
          <a:prstGeom prst="rect">
            <a:avLst/>
          </a:prstGeom>
          <a:noFill/>
        </p:spPr>
        <p:txBody>
          <a:bodyPr wrap="square" rtlCol="0">
            <a:spAutoFit/>
          </a:bodyPr>
          <a:lstStyle/>
          <a:p>
            <a:r>
              <a:rPr lang="en-GB" sz="2000" b="1" dirty="0">
                <a:solidFill>
                  <a:schemeClr val="accent6">
                    <a:lumMod val="75000"/>
                  </a:schemeClr>
                </a:solidFill>
                <a:latin typeface="Arial" panose="020B0604020202020204" pitchFamily="34" charset="0"/>
                <a:cs typeface="Arial" panose="020B0604020202020204" pitchFamily="34" charset="0"/>
              </a:rPr>
              <a:t>Virus</a:t>
            </a:r>
          </a:p>
        </p:txBody>
      </p:sp>
      <p:sp>
        <p:nvSpPr>
          <p:cNvPr id="11" name="TextBox 10">
            <a:extLst>
              <a:ext uri="{FF2B5EF4-FFF2-40B4-BE49-F238E27FC236}">
                <a16:creationId xmlns:a16="http://schemas.microsoft.com/office/drawing/2014/main" id="{97E58278-6EBE-4B76-AE77-22F0E8BB4B0D}"/>
              </a:ext>
            </a:extLst>
          </p:cNvPr>
          <p:cNvSpPr txBox="1"/>
          <p:nvPr/>
        </p:nvSpPr>
        <p:spPr>
          <a:xfrm>
            <a:off x="3233810" y="2403614"/>
            <a:ext cx="5267326" cy="707886"/>
          </a:xfrm>
          <a:prstGeom prst="rect">
            <a:avLst/>
          </a:prstGeom>
          <a:noFill/>
        </p:spPr>
        <p:txBody>
          <a:bodyPr wrap="square" rtlCol="0">
            <a:spAutoFit/>
          </a:bodyPr>
          <a:lstStyle/>
          <a:p>
            <a:r>
              <a:rPr lang="en-GB" sz="2000" b="1" dirty="0">
                <a:solidFill>
                  <a:schemeClr val="accent6">
                    <a:lumMod val="75000"/>
                  </a:schemeClr>
                </a:solidFill>
                <a:latin typeface="Arial" panose="020B0604020202020204" pitchFamily="34" charset="0"/>
                <a:cs typeface="Arial" panose="020B0604020202020204" pitchFamily="34" charset="0"/>
              </a:rPr>
              <a:t>Inhalation of droplets from sneezes and coughs.</a:t>
            </a:r>
          </a:p>
        </p:txBody>
      </p:sp>
      <p:sp>
        <p:nvSpPr>
          <p:cNvPr id="12" name="TextBox 11">
            <a:extLst>
              <a:ext uri="{FF2B5EF4-FFF2-40B4-BE49-F238E27FC236}">
                <a16:creationId xmlns:a16="http://schemas.microsoft.com/office/drawing/2014/main" id="{04187ED4-7044-45EF-9179-868EBAB2B9D1}"/>
              </a:ext>
            </a:extLst>
          </p:cNvPr>
          <p:cNvSpPr txBox="1"/>
          <p:nvPr/>
        </p:nvSpPr>
        <p:spPr>
          <a:xfrm>
            <a:off x="3248023" y="3111500"/>
            <a:ext cx="4848225" cy="400110"/>
          </a:xfrm>
          <a:prstGeom prst="rect">
            <a:avLst/>
          </a:prstGeom>
          <a:noFill/>
        </p:spPr>
        <p:txBody>
          <a:bodyPr wrap="square" rtlCol="0">
            <a:spAutoFit/>
          </a:bodyPr>
          <a:lstStyle/>
          <a:p>
            <a:r>
              <a:rPr lang="en-GB" sz="2000" b="1" dirty="0">
                <a:solidFill>
                  <a:schemeClr val="accent6">
                    <a:lumMod val="75000"/>
                  </a:schemeClr>
                </a:solidFill>
                <a:latin typeface="Arial" panose="020B0604020202020204" pitchFamily="34" charset="0"/>
                <a:cs typeface="Arial" panose="020B0604020202020204" pitchFamily="34" charset="0"/>
              </a:rPr>
              <a:t>Red rash and fever.</a:t>
            </a:r>
          </a:p>
        </p:txBody>
      </p:sp>
      <p:sp>
        <p:nvSpPr>
          <p:cNvPr id="13" name="TextBox 12">
            <a:extLst>
              <a:ext uri="{FF2B5EF4-FFF2-40B4-BE49-F238E27FC236}">
                <a16:creationId xmlns:a16="http://schemas.microsoft.com/office/drawing/2014/main" id="{EF98CAF0-9EC9-4192-A0A7-97898D565180}"/>
              </a:ext>
            </a:extLst>
          </p:cNvPr>
          <p:cNvSpPr txBox="1"/>
          <p:nvPr/>
        </p:nvSpPr>
        <p:spPr>
          <a:xfrm>
            <a:off x="3233810" y="3746501"/>
            <a:ext cx="4848225" cy="400110"/>
          </a:xfrm>
          <a:prstGeom prst="rect">
            <a:avLst/>
          </a:prstGeom>
          <a:noFill/>
        </p:spPr>
        <p:txBody>
          <a:bodyPr wrap="square" rtlCol="0">
            <a:spAutoFit/>
          </a:bodyPr>
          <a:lstStyle/>
          <a:p>
            <a:r>
              <a:rPr lang="en-GB" sz="2000" b="1" dirty="0">
                <a:solidFill>
                  <a:schemeClr val="accent6">
                    <a:lumMod val="75000"/>
                  </a:schemeClr>
                </a:solidFill>
                <a:latin typeface="Arial" panose="020B0604020202020204" pitchFamily="34" charset="0"/>
                <a:cs typeface="Arial" panose="020B0604020202020204" pitchFamily="34" charset="0"/>
              </a:rPr>
              <a:t>MMR vaccine.</a:t>
            </a:r>
          </a:p>
        </p:txBody>
      </p:sp>
      <p:grpSp>
        <p:nvGrpSpPr>
          <p:cNvPr id="6" name="Group 5">
            <a:extLst>
              <a:ext uri="{FF2B5EF4-FFF2-40B4-BE49-F238E27FC236}">
                <a16:creationId xmlns:a16="http://schemas.microsoft.com/office/drawing/2014/main" id="{D472F899-C733-4DCA-8306-033E8D75A361}"/>
              </a:ext>
              <a:ext uri="{C183D7F6-B498-43B3-948B-1728B52AA6E4}">
                <adec:decorative xmlns:adec="http://schemas.microsoft.com/office/drawing/2017/decorative" val="1"/>
              </a:ext>
            </a:extLst>
          </p:cNvPr>
          <p:cNvGrpSpPr/>
          <p:nvPr/>
        </p:nvGrpSpPr>
        <p:grpSpPr>
          <a:xfrm rot="5400000">
            <a:off x="2040352" y="-418796"/>
            <a:ext cx="5212619" cy="8251729"/>
            <a:chOff x="376446" y="467682"/>
            <a:chExt cx="6207650" cy="9079126"/>
          </a:xfrm>
        </p:grpSpPr>
        <p:sp>
          <p:nvSpPr>
            <p:cNvPr id="7" name="Rectangle: Rounded Corners 6">
              <a:extLst>
                <a:ext uri="{FF2B5EF4-FFF2-40B4-BE49-F238E27FC236}">
                  <a16:creationId xmlns:a16="http://schemas.microsoft.com/office/drawing/2014/main" id="{206D3C9A-D01D-49CC-BF74-3A69920E54F5}"/>
                </a:ext>
                <a:ext uri="{C183D7F6-B498-43B3-948B-1728B52AA6E4}">
                  <adec:decorative xmlns:adec="http://schemas.microsoft.com/office/drawing/2017/decorative" val="1"/>
                </a:ext>
              </a:extLst>
            </p:cNvPr>
            <p:cNvSpPr/>
            <p:nvPr/>
          </p:nvSpPr>
          <p:spPr>
            <a:xfrm>
              <a:off x="376446" y="698084"/>
              <a:ext cx="6080452" cy="8848724"/>
            </a:xfrm>
            <a:prstGeom prst="roundRect">
              <a:avLst>
                <a:gd name="adj" fmla="val 2575"/>
              </a:avLst>
            </a:prstGeom>
            <a:noFill/>
            <a:ln w="76200" cap="sq" cmpd="sng" algn="ctr">
              <a:solidFill>
                <a:srgbClr val="732281"/>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8" name="Oval 7">
              <a:extLst>
                <a:ext uri="{FF2B5EF4-FFF2-40B4-BE49-F238E27FC236}">
                  <a16:creationId xmlns:a16="http://schemas.microsoft.com/office/drawing/2014/main" id="{2CF3F7B7-2CF0-4EEA-9D36-2EB2FC1E248F}"/>
                </a:ext>
                <a:ext uri="{C183D7F6-B498-43B3-948B-1728B52AA6E4}">
                  <adec:decorative xmlns:adec="http://schemas.microsoft.com/office/drawing/2017/decorative" val="1"/>
                </a:ext>
              </a:extLst>
            </p:cNvPr>
            <p:cNvSpPr/>
            <p:nvPr/>
          </p:nvSpPr>
          <p:spPr>
            <a:xfrm>
              <a:off x="6020884" y="467682"/>
              <a:ext cx="563212" cy="563212"/>
            </a:xfrm>
            <a:prstGeom prst="ellipse">
              <a:avLst/>
            </a:prstGeom>
            <a:solidFill>
              <a:sysClr val="window" lastClr="FFFFFF"/>
            </a:solidFill>
            <a:ln w="38100" cap="flat" cmpd="sng" algn="ctr">
              <a:solidFill>
                <a:srgbClr val="73228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9" name="Picture 8">
              <a:extLst>
                <a:ext uri="{FF2B5EF4-FFF2-40B4-BE49-F238E27FC236}">
                  <a16:creationId xmlns:a16="http://schemas.microsoft.com/office/drawing/2014/main" id="{D5FB5F48-0AA5-486D-8D57-06838693F9A3}"/>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rot="16200000">
              <a:off x="6069773" y="480071"/>
              <a:ext cx="465427" cy="538431"/>
            </a:xfrm>
            <a:prstGeom prst="rect">
              <a:avLst/>
            </a:prstGeom>
          </p:spPr>
        </p:pic>
      </p:grpSp>
      <p:sp>
        <p:nvSpPr>
          <p:cNvPr id="3" name="Footer Placeholder 2">
            <a:extLst>
              <a:ext uri="{FF2B5EF4-FFF2-40B4-BE49-F238E27FC236}">
                <a16:creationId xmlns:a16="http://schemas.microsoft.com/office/drawing/2014/main" id="{2CC20F5A-8985-4E67-97BF-6918DC4098B3}"/>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25753448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p:bldP spid="12" grpId="0"/>
      <p:bldP spid="13" grpId="0"/>
    </p:bld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08825D2A-438B-4DA2-884A-4D36F513E216}"/>
              </a:ext>
            </a:extLst>
          </p:cNvPr>
          <p:cNvSpPr>
            <a:spLocks noGrp="1"/>
          </p:cNvSpPr>
          <p:nvPr>
            <p:ph type="title"/>
          </p:nvPr>
        </p:nvSpPr>
        <p:spPr>
          <a:xfrm>
            <a:off x="628650" y="-988699"/>
            <a:ext cx="7886700" cy="873124"/>
          </a:xfrm>
        </p:spPr>
        <p:txBody>
          <a:bodyPr>
            <a:normAutofit/>
          </a:bodyPr>
          <a:lstStyle/>
          <a:p>
            <a:pPr algn="ctr"/>
            <a:r>
              <a:rPr lang="en-GB" sz="3000" b="1" dirty="0"/>
              <a:t>Fill in the Blanks – Answers 3 </a:t>
            </a:r>
          </a:p>
        </p:txBody>
      </p:sp>
      <p:sp>
        <p:nvSpPr>
          <p:cNvPr id="14" name="Title 1">
            <a:extLst>
              <a:ext uri="{FF2B5EF4-FFF2-40B4-BE49-F238E27FC236}">
                <a16:creationId xmlns:a16="http://schemas.microsoft.com/office/drawing/2014/main" id="{529C9E9E-E834-43A6-A7C9-FDEB970728A0}"/>
              </a:ext>
            </a:extLst>
          </p:cNvPr>
          <p:cNvSpPr txBox="1">
            <a:spLocks/>
          </p:cNvSpPr>
          <p:nvPr/>
        </p:nvSpPr>
        <p:spPr>
          <a:xfrm>
            <a:off x="628650" y="179390"/>
            <a:ext cx="7886700" cy="873124"/>
          </a:xfrm>
          <a:prstGeom prst="rect">
            <a:avLst/>
          </a:prstGeom>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r>
              <a:rPr lang="en-GB" sz="2800" b="1"/>
              <a:t>Harmful Microbes Fill in the Blanks - Answers </a:t>
            </a:r>
            <a:endParaRPr lang="en-GB" sz="2800" b="1" dirty="0"/>
          </a:p>
        </p:txBody>
      </p:sp>
      <p:graphicFrame>
        <p:nvGraphicFramePr>
          <p:cNvPr id="5" name="Table 63">
            <a:extLst>
              <a:ext uri="{FF2B5EF4-FFF2-40B4-BE49-F238E27FC236}">
                <a16:creationId xmlns:a16="http://schemas.microsoft.com/office/drawing/2014/main" id="{2C8A38B1-2C84-4E02-9795-D0B676A39475}"/>
              </a:ext>
            </a:extLst>
          </p:cNvPr>
          <p:cNvGraphicFramePr>
            <a:graphicFrameLocks noGrp="1"/>
          </p:cNvGraphicFramePr>
          <p:nvPr>
            <p:extLst>
              <p:ext uri="{D42A27DB-BD31-4B8C-83A1-F6EECF244321}">
                <p14:modId xmlns:p14="http://schemas.microsoft.com/office/powerpoint/2010/main" val="2496815517"/>
              </p:ext>
            </p:extLst>
          </p:nvPr>
        </p:nvGraphicFramePr>
        <p:xfrm>
          <a:off x="628650" y="1282699"/>
          <a:ext cx="7810500" cy="4716816"/>
        </p:xfrm>
        <a:graphic>
          <a:graphicData uri="http://schemas.openxmlformats.org/drawingml/2006/table">
            <a:tbl>
              <a:tblPr firstRow="1" bandRow="1">
                <a:tableStyleId>{93296810-A885-4BE3-A3E7-6D5BEEA58F35}</a:tableStyleId>
              </a:tblPr>
              <a:tblGrid>
                <a:gridCol w="2538413">
                  <a:extLst>
                    <a:ext uri="{9D8B030D-6E8A-4147-A177-3AD203B41FA5}">
                      <a16:colId xmlns:a16="http://schemas.microsoft.com/office/drawing/2014/main" val="483370446"/>
                    </a:ext>
                  </a:extLst>
                </a:gridCol>
                <a:gridCol w="5272087">
                  <a:extLst>
                    <a:ext uri="{9D8B030D-6E8A-4147-A177-3AD203B41FA5}">
                      <a16:colId xmlns:a16="http://schemas.microsoft.com/office/drawing/2014/main" val="3266652891"/>
                    </a:ext>
                  </a:extLst>
                </a:gridCol>
              </a:tblGrid>
              <a:tr h="536355">
                <a:tc>
                  <a:txBody>
                    <a:bodyPr/>
                    <a:lstStyle/>
                    <a:p>
                      <a:pPr algn="ctr"/>
                      <a:r>
                        <a:rPr lang="en-GB" sz="2000" b="1" dirty="0">
                          <a:solidFill>
                            <a:schemeClr val="bg1"/>
                          </a:solidFill>
                          <a:latin typeface="Arial" panose="020B0604020202020204" pitchFamily="34" charset="0"/>
                          <a:cs typeface="Arial" panose="020B0604020202020204" pitchFamily="34" charset="0"/>
                        </a:rPr>
                        <a:t>Disease</a:t>
                      </a:r>
                    </a:p>
                  </a:txBody>
                  <a:tcPr anchor="ctr">
                    <a:solidFill>
                      <a:srgbClr val="712B8F"/>
                    </a:solidFill>
                  </a:tcPr>
                </a:tc>
                <a:tc>
                  <a:txBody>
                    <a:bodyPr/>
                    <a:lstStyle/>
                    <a:p>
                      <a:pPr algn="ctr"/>
                      <a:r>
                        <a:rPr lang="en-GB" sz="2000" b="1" dirty="0">
                          <a:solidFill>
                            <a:schemeClr val="bg2">
                              <a:lumMod val="10000"/>
                            </a:schemeClr>
                          </a:solidFill>
                          <a:latin typeface="Arial" panose="020B0604020202020204" pitchFamily="34" charset="0"/>
                          <a:cs typeface="Arial" panose="020B0604020202020204" pitchFamily="34" charset="0"/>
                        </a:rPr>
                        <a:t>Salmonella</a:t>
                      </a:r>
                    </a:p>
                  </a:txBody>
                  <a:tcPr anchor="ctr">
                    <a:solidFill>
                      <a:srgbClr val="EBE8EE"/>
                    </a:solidFill>
                  </a:tcPr>
                </a:tc>
                <a:extLst>
                  <a:ext uri="{0D108BD9-81ED-4DB2-BD59-A6C34878D82A}">
                    <a16:rowId xmlns:a16="http://schemas.microsoft.com/office/drawing/2014/main" val="860237033"/>
                  </a:ext>
                </a:extLst>
              </a:tr>
              <a:tr h="536355">
                <a:tc>
                  <a:txBody>
                    <a:bodyPr/>
                    <a:lstStyle/>
                    <a:p>
                      <a:pPr algn="ctr"/>
                      <a:r>
                        <a:rPr lang="en-GB" sz="2000" b="1" dirty="0">
                          <a:solidFill>
                            <a:schemeClr val="bg1"/>
                          </a:solidFill>
                          <a:latin typeface="Arial" panose="020B0604020202020204" pitchFamily="34" charset="0"/>
                          <a:cs typeface="Arial" panose="020B0604020202020204" pitchFamily="34" charset="0"/>
                        </a:rPr>
                        <a:t>Pathogen</a:t>
                      </a:r>
                    </a:p>
                  </a:txBody>
                  <a:tcPr anchor="ctr">
                    <a:solidFill>
                      <a:srgbClr val="712B8F"/>
                    </a:solidFill>
                  </a:tcPr>
                </a:tc>
                <a:tc>
                  <a:txBody>
                    <a:bodyPr/>
                    <a:lstStyle/>
                    <a:p>
                      <a:endParaRPr lang="en-GB" sz="2000" dirty="0"/>
                    </a:p>
                  </a:txBody>
                  <a:tcPr/>
                </a:tc>
                <a:extLst>
                  <a:ext uri="{0D108BD9-81ED-4DB2-BD59-A6C34878D82A}">
                    <a16:rowId xmlns:a16="http://schemas.microsoft.com/office/drawing/2014/main" val="1176771399"/>
                  </a:ext>
                </a:extLst>
              </a:tr>
              <a:tr h="950923">
                <a:tc>
                  <a:txBody>
                    <a:bodyPr/>
                    <a:lstStyle/>
                    <a:p>
                      <a:pPr algn="ctr"/>
                      <a:r>
                        <a:rPr lang="en-GB" sz="2000" b="1" dirty="0">
                          <a:solidFill>
                            <a:schemeClr val="bg1"/>
                          </a:solidFill>
                          <a:latin typeface="Arial" panose="020B0604020202020204" pitchFamily="34" charset="0"/>
                          <a:cs typeface="Arial" panose="020B0604020202020204" pitchFamily="34" charset="0"/>
                        </a:rPr>
                        <a:t>Transmission</a:t>
                      </a:r>
                    </a:p>
                  </a:txBody>
                  <a:tcPr anchor="ctr">
                    <a:solidFill>
                      <a:srgbClr val="712B8F"/>
                    </a:solidFill>
                  </a:tcPr>
                </a:tc>
                <a:tc>
                  <a:txBody>
                    <a:bodyPr/>
                    <a:lstStyle/>
                    <a:p>
                      <a:pPr algn="just"/>
                      <a:r>
                        <a:rPr lang="en-GB" sz="2000" dirty="0">
                          <a:solidFill>
                            <a:schemeClr val="bg2">
                              <a:lumMod val="10000"/>
                            </a:schemeClr>
                          </a:solidFill>
                        </a:rPr>
                        <a:t>Contaminated food or food prepared in unhygienic conditions.</a:t>
                      </a:r>
                    </a:p>
                    <a:p>
                      <a:pPr algn="just"/>
                      <a:endParaRPr lang="en-GB" sz="2000" dirty="0">
                        <a:solidFill>
                          <a:schemeClr val="bg2">
                            <a:lumMod val="10000"/>
                          </a:schemeClr>
                        </a:solidFill>
                      </a:endParaRPr>
                    </a:p>
                  </a:txBody>
                  <a:tcPr anchor="ctr"/>
                </a:tc>
                <a:extLst>
                  <a:ext uri="{0D108BD9-81ED-4DB2-BD59-A6C34878D82A}">
                    <a16:rowId xmlns:a16="http://schemas.microsoft.com/office/drawing/2014/main" val="733517357"/>
                  </a:ext>
                </a:extLst>
              </a:tr>
              <a:tr h="536355">
                <a:tc>
                  <a:txBody>
                    <a:bodyPr/>
                    <a:lstStyle/>
                    <a:p>
                      <a:pPr algn="ctr"/>
                      <a:r>
                        <a:rPr lang="en-GB" sz="2000" b="1" dirty="0">
                          <a:solidFill>
                            <a:schemeClr val="bg1"/>
                          </a:solidFill>
                          <a:latin typeface="Arial" panose="020B0604020202020204" pitchFamily="34" charset="0"/>
                          <a:cs typeface="Arial" panose="020B0604020202020204" pitchFamily="34" charset="0"/>
                        </a:rPr>
                        <a:t>Symptom</a:t>
                      </a:r>
                    </a:p>
                  </a:txBody>
                  <a:tcPr anchor="ctr">
                    <a:solidFill>
                      <a:srgbClr val="712B8F"/>
                    </a:solidFill>
                  </a:tcPr>
                </a:tc>
                <a:tc>
                  <a:txBody>
                    <a:bodyPr/>
                    <a:lstStyle/>
                    <a:p>
                      <a:endParaRPr lang="en-GB" sz="2000" dirty="0">
                        <a:solidFill>
                          <a:schemeClr val="bg2">
                            <a:lumMod val="10000"/>
                          </a:schemeClr>
                        </a:solidFill>
                      </a:endParaRPr>
                    </a:p>
                  </a:txBody>
                  <a:tcPr anchor="ctr"/>
                </a:tc>
                <a:extLst>
                  <a:ext uri="{0D108BD9-81ED-4DB2-BD59-A6C34878D82A}">
                    <a16:rowId xmlns:a16="http://schemas.microsoft.com/office/drawing/2014/main" val="2517635367"/>
                  </a:ext>
                </a:extLst>
              </a:tr>
              <a:tr h="536355">
                <a:tc>
                  <a:txBody>
                    <a:bodyPr/>
                    <a:lstStyle/>
                    <a:p>
                      <a:pPr algn="ctr"/>
                      <a:r>
                        <a:rPr lang="en-GB" sz="2000" b="1" dirty="0">
                          <a:solidFill>
                            <a:schemeClr val="bg1"/>
                          </a:solidFill>
                          <a:latin typeface="Arial" panose="020B0604020202020204" pitchFamily="34" charset="0"/>
                          <a:cs typeface="Arial" panose="020B0604020202020204" pitchFamily="34" charset="0"/>
                        </a:rPr>
                        <a:t>Prevention</a:t>
                      </a:r>
                    </a:p>
                  </a:txBody>
                  <a:tcPr anchor="ctr">
                    <a:solidFill>
                      <a:srgbClr val="712B8F"/>
                    </a:solidFill>
                  </a:tcPr>
                </a:tc>
                <a:tc>
                  <a:txBody>
                    <a:bodyPr/>
                    <a:lstStyle/>
                    <a:p>
                      <a:endParaRPr lang="en-GB" sz="2000" dirty="0">
                        <a:solidFill>
                          <a:schemeClr val="bg2">
                            <a:lumMod val="10000"/>
                          </a:schemeClr>
                        </a:solidFill>
                      </a:endParaRPr>
                    </a:p>
                  </a:txBody>
                  <a:tcPr anchor="ctr"/>
                </a:tc>
                <a:extLst>
                  <a:ext uri="{0D108BD9-81ED-4DB2-BD59-A6C34878D82A}">
                    <a16:rowId xmlns:a16="http://schemas.microsoft.com/office/drawing/2014/main" val="1083927464"/>
                  </a:ext>
                </a:extLst>
              </a:tr>
              <a:tr h="1029201">
                <a:tc>
                  <a:txBody>
                    <a:bodyPr/>
                    <a:lstStyle/>
                    <a:p>
                      <a:pPr algn="ctr"/>
                      <a:r>
                        <a:rPr lang="en-GB" sz="2000" b="1" dirty="0">
                          <a:solidFill>
                            <a:schemeClr val="bg1"/>
                          </a:solidFill>
                          <a:latin typeface="Arial" panose="020B0604020202020204" pitchFamily="34" charset="0"/>
                          <a:cs typeface="Arial" panose="020B0604020202020204" pitchFamily="34" charset="0"/>
                        </a:rPr>
                        <a:t>Treatment</a:t>
                      </a:r>
                    </a:p>
                  </a:txBody>
                  <a:tcPr anchor="ctr">
                    <a:solidFill>
                      <a:srgbClr val="712B8F"/>
                    </a:solidFill>
                  </a:tcPr>
                </a:tc>
                <a:tc>
                  <a:txBody>
                    <a:bodyPr/>
                    <a:lstStyle/>
                    <a:p>
                      <a:pPr algn="just"/>
                      <a:r>
                        <a:rPr lang="en-GB" sz="2000" dirty="0">
                          <a:solidFill>
                            <a:schemeClr val="bg2">
                              <a:lumMod val="10000"/>
                            </a:schemeClr>
                          </a:solidFill>
                        </a:rPr>
                        <a:t>Antibiotics given to the young and very old to prevent severe dehydrations.</a:t>
                      </a:r>
                    </a:p>
                    <a:p>
                      <a:endParaRPr lang="en-GB" sz="2000" dirty="0">
                        <a:solidFill>
                          <a:schemeClr val="bg2">
                            <a:lumMod val="10000"/>
                          </a:schemeClr>
                        </a:solidFill>
                      </a:endParaRPr>
                    </a:p>
                  </a:txBody>
                  <a:tcPr anchor="ctr"/>
                </a:tc>
                <a:extLst>
                  <a:ext uri="{0D108BD9-81ED-4DB2-BD59-A6C34878D82A}">
                    <a16:rowId xmlns:a16="http://schemas.microsoft.com/office/drawing/2014/main" val="1327839639"/>
                  </a:ext>
                </a:extLst>
              </a:tr>
              <a:tr h="536355">
                <a:tc>
                  <a:txBody>
                    <a:bodyPr/>
                    <a:lstStyle/>
                    <a:p>
                      <a:pPr algn="ctr"/>
                      <a:r>
                        <a:rPr lang="en-GB" sz="2000" b="1" dirty="0">
                          <a:solidFill>
                            <a:schemeClr val="bg1"/>
                          </a:solidFill>
                          <a:latin typeface="Arial" panose="020B0604020202020204" pitchFamily="34" charset="0"/>
                          <a:cs typeface="Arial" panose="020B0604020202020204" pitchFamily="34" charset="0"/>
                        </a:rPr>
                        <a:t>Problems</a:t>
                      </a:r>
                    </a:p>
                  </a:txBody>
                  <a:tcPr anchor="ctr">
                    <a:solidFill>
                      <a:srgbClr val="712B8F"/>
                    </a:solidFill>
                  </a:tcPr>
                </a:tc>
                <a:tc>
                  <a:txBody>
                    <a:bodyPr/>
                    <a:lstStyle/>
                    <a:p>
                      <a:endParaRPr lang="en-GB" sz="2000" dirty="0">
                        <a:solidFill>
                          <a:schemeClr val="bg2">
                            <a:lumMod val="10000"/>
                          </a:schemeClr>
                        </a:solidFill>
                      </a:endParaRPr>
                    </a:p>
                  </a:txBody>
                  <a:tcPr anchor="ctr"/>
                </a:tc>
                <a:extLst>
                  <a:ext uri="{0D108BD9-81ED-4DB2-BD59-A6C34878D82A}">
                    <a16:rowId xmlns:a16="http://schemas.microsoft.com/office/drawing/2014/main" val="3402268565"/>
                  </a:ext>
                </a:extLst>
              </a:tr>
            </a:tbl>
          </a:graphicData>
        </a:graphic>
      </p:graphicFrame>
      <p:sp>
        <p:nvSpPr>
          <p:cNvPr id="10" name="TextBox 9">
            <a:extLst>
              <a:ext uri="{FF2B5EF4-FFF2-40B4-BE49-F238E27FC236}">
                <a16:creationId xmlns:a16="http://schemas.microsoft.com/office/drawing/2014/main" id="{C45BA364-FA9D-4B24-BF32-93BF600624B8}"/>
              </a:ext>
            </a:extLst>
          </p:cNvPr>
          <p:cNvSpPr txBox="1"/>
          <p:nvPr/>
        </p:nvSpPr>
        <p:spPr>
          <a:xfrm>
            <a:off x="3164619" y="1890006"/>
            <a:ext cx="4848225" cy="369332"/>
          </a:xfrm>
          <a:prstGeom prst="rect">
            <a:avLst/>
          </a:prstGeom>
          <a:noFill/>
        </p:spPr>
        <p:txBody>
          <a:bodyPr wrap="square" rtlCol="0">
            <a:spAutoFit/>
          </a:bodyPr>
          <a:lstStyle/>
          <a:p>
            <a:r>
              <a:rPr lang="en-GB" b="1" dirty="0">
                <a:solidFill>
                  <a:schemeClr val="accent6">
                    <a:lumMod val="75000"/>
                  </a:schemeClr>
                </a:solidFill>
                <a:latin typeface="Arial" panose="020B0604020202020204" pitchFamily="34" charset="0"/>
                <a:cs typeface="Arial" panose="020B0604020202020204" pitchFamily="34" charset="0"/>
              </a:rPr>
              <a:t>Bacteria</a:t>
            </a:r>
          </a:p>
        </p:txBody>
      </p:sp>
      <p:sp>
        <p:nvSpPr>
          <p:cNvPr id="11" name="TextBox 10">
            <a:extLst>
              <a:ext uri="{FF2B5EF4-FFF2-40B4-BE49-F238E27FC236}">
                <a16:creationId xmlns:a16="http://schemas.microsoft.com/office/drawing/2014/main" id="{0FAE3825-6C24-4E5F-B1CA-5673F3FCDC8F}"/>
              </a:ext>
            </a:extLst>
          </p:cNvPr>
          <p:cNvSpPr txBox="1"/>
          <p:nvPr/>
        </p:nvSpPr>
        <p:spPr>
          <a:xfrm>
            <a:off x="3164619" y="3287164"/>
            <a:ext cx="5191125" cy="646331"/>
          </a:xfrm>
          <a:prstGeom prst="rect">
            <a:avLst/>
          </a:prstGeom>
          <a:noFill/>
        </p:spPr>
        <p:txBody>
          <a:bodyPr wrap="square" rtlCol="0">
            <a:spAutoFit/>
          </a:bodyPr>
          <a:lstStyle/>
          <a:p>
            <a:r>
              <a:rPr lang="en-GB" b="1" dirty="0">
                <a:solidFill>
                  <a:schemeClr val="accent6">
                    <a:lumMod val="75000"/>
                  </a:schemeClr>
                </a:solidFill>
                <a:latin typeface="Arial" panose="020B0604020202020204" pitchFamily="34" charset="0"/>
                <a:cs typeface="Arial" panose="020B0604020202020204" pitchFamily="34" charset="0"/>
              </a:rPr>
              <a:t>Fever, abdominal cramps, vomiting and diarrhoea.</a:t>
            </a:r>
          </a:p>
        </p:txBody>
      </p:sp>
      <p:sp>
        <p:nvSpPr>
          <p:cNvPr id="12" name="TextBox 11">
            <a:extLst>
              <a:ext uri="{FF2B5EF4-FFF2-40B4-BE49-F238E27FC236}">
                <a16:creationId xmlns:a16="http://schemas.microsoft.com/office/drawing/2014/main" id="{31AF4921-FF43-4D44-8839-5B73E4586A23}"/>
              </a:ext>
            </a:extLst>
          </p:cNvPr>
          <p:cNvSpPr txBox="1"/>
          <p:nvPr/>
        </p:nvSpPr>
        <p:spPr>
          <a:xfrm>
            <a:off x="3164618" y="3984335"/>
            <a:ext cx="4848225" cy="369332"/>
          </a:xfrm>
          <a:prstGeom prst="rect">
            <a:avLst/>
          </a:prstGeom>
          <a:noFill/>
        </p:spPr>
        <p:txBody>
          <a:bodyPr wrap="square" rtlCol="0">
            <a:spAutoFit/>
          </a:bodyPr>
          <a:lstStyle/>
          <a:p>
            <a:r>
              <a:rPr lang="en-GB" b="1" dirty="0">
                <a:solidFill>
                  <a:schemeClr val="accent6">
                    <a:lumMod val="75000"/>
                  </a:schemeClr>
                </a:solidFill>
                <a:latin typeface="Arial" panose="020B0604020202020204" pitchFamily="34" charset="0"/>
                <a:cs typeface="Arial" panose="020B0604020202020204" pitchFamily="34" charset="0"/>
              </a:rPr>
              <a:t>Good food hygiene.</a:t>
            </a:r>
          </a:p>
        </p:txBody>
      </p:sp>
      <p:sp>
        <p:nvSpPr>
          <p:cNvPr id="13" name="TextBox 12">
            <a:extLst>
              <a:ext uri="{FF2B5EF4-FFF2-40B4-BE49-F238E27FC236}">
                <a16:creationId xmlns:a16="http://schemas.microsoft.com/office/drawing/2014/main" id="{AFF15922-C75F-41EC-B2A9-2BE6C075777A}"/>
              </a:ext>
            </a:extLst>
          </p:cNvPr>
          <p:cNvSpPr txBox="1"/>
          <p:nvPr/>
        </p:nvSpPr>
        <p:spPr>
          <a:xfrm>
            <a:off x="3164618" y="5469940"/>
            <a:ext cx="5067300" cy="523220"/>
          </a:xfrm>
          <a:prstGeom prst="rect">
            <a:avLst/>
          </a:prstGeom>
          <a:noFill/>
        </p:spPr>
        <p:txBody>
          <a:bodyPr wrap="square" rtlCol="0">
            <a:spAutoFit/>
          </a:bodyPr>
          <a:lstStyle/>
          <a:p>
            <a:pPr algn="just"/>
            <a:r>
              <a:rPr lang="en-GB" sz="1400" b="1">
                <a:solidFill>
                  <a:schemeClr val="accent6">
                    <a:lumMod val="75000"/>
                  </a:schemeClr>
                </a:solidFill>
                <a:latin typeface="Arial" panose="020B0604020202020204" pitchFamily="34" charset="0"/>
                <a:cs typeface="Arial" panose="020B0604020202020204" pitchFamily="34" charset="0"/>
              </a:rPr>
              <a:t>Can cause long term health problems, though this is rare. The bacteria are becoming resistant to some antibiotics.</a:t>
            </a:r>
            <a:endParaRPr lang="en-GB" sz="1400" b="1" dirty="0">
              <a:solidFill>
                <a:schemeClr val="accent6">
                  <a:lumMod val="75000"/>
                </a:schemeClr>
              </a:solidFill>
              <a:latin typeface="Arial" panose="020B0604020202020204" pitchFamily="34" charset="0"/>
              <a:cs typeface="Arial" panose="020B0604020202020204" pitchFamily="34" charset="0"/>
            </a:endParaRPr>
          </a:p>
        </p:txBody>
      </p:sp>
      <p:grpSp>
        <p:nvGrpSpPr>
          <p:cNvPr id="6" name="Group 5">
            <a:extLst>
              <a:ext uri="{FF2B5EF4-FFF2-40B4-BE49-F238E27FC236}">
                <a16:creationId xmlns:a16="http://schemas.microsoft.com/office/drawing/2014/main" id="{196097F3-A676-4ACA-84D4-D30F165E724F}"/>
              </a:ext>
              <a:ext uri="{C183D7F6-B498-43B3-948B-1728B52AA6E4}">
                <adec:decorative xmlns:adec="http://schemas.microsoft.com/office/drawing/2017/decorative" val="1"/>
              </a:ext>
            </a:extLst>
          </p:cNvPr>
          <p:cNvGrpSpPr/>
          <p:nvPr/>
        </p:nvGrpSpPr>
        <p:grpSpPr>
          <a:xfrm rot="5400000">
            <a:off x="2040352" y="-418796"/>
            <a:ext cx="5212619" cy="8251729"/>
            <a:chOff x="376446" y="467682"/>
            <a:chExt cx="6207650" cy="9079126"/>
          </a:xfrm>
        </p:grpSpPr>
        <p:sp>
          <p:nvSpPr>
            <p:cNvPr id="7" name="Rectangle: Rounded Corners 6">
              <a:extLst>
                <a:ext uri="{FF2B5EF4-FFF2-40B4-BE49-F238E27FC236}">
                  <a16:creationId xmlns:a16="http://schemas.microsoft.com/office/drawing/2014/main" id="{F23A6153-4FDD-4008-B6F5-C984292C86FE}"/>
                </a:ext>
                <a:ext uri="{C183D7F6-B498-43B3-948B-1728B52AA6E4}">
                  <adec:decorative xmlns:adec="http://schemas.microsoft.com/office/drawing/2017/decorative" val="1"/>
                </a:ext>
              </a:extLst>
            </p:cNvPr>
            <p:cNvSpPr/>
            <p:nvPr/>
          </p:nvSpPr>
          <p:spPr>
            <a:xfrm>
              <a:off x="376446" y="698084"/>
              <a:ext cx="6080452" cy="8848724"/>
            </a:xfrm>
            <a:prstGeom prst="roundRect">
              <a:avLst>
                <a:gd name="adj" fmla="val 2575"/>
              </a:avLst>
            </a:prstGeom>
            <a:noFill/>
            <a:ln w="76200" cap="sq" cmpd="sng" algn="ctr">
              <a:solidFill>
                <a:srgbClr val="732281"/>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8" name="Oval 7">
              <a:extLst>
                <a:ext uri="{FF2B5EF4-FFF2-40B4-BE49-F238E27FC236}">
                  <a16:creationId xmlns:a16="http://schemas.microsoft.com/office/drawing/2014/main" id="{1F49D997-C221-4754-A81A-DBF2B5CACE20}"/>
                </a:ext>
                <a:ext uri="{C183D7F6-B498-43B3-948B-1728B52AA6E4}">
                  <adec:decorative xmlns:adec="http://schemas.microsoft.com/office/drawing/2017/decorative" val="1"/>
                </a:ext>
              </a:extLst>
            </p:cNvPr>
            <p:cNvSpPr/>
            <p:nvPr/>
          </p:nvSpPr>
          <p:spPr>
            <a:xfrm>
              <a:off x="6020884" y="467682"/>
              <a:ext cx="563212" cy="563212"/>
            </a:xfrm>
            <a:prstGeom prst="ellipse">
              <a:avLst/>
            </a:prstGeom>
            <a:solidFill>
              <a:sysClr val="window" lastClr="FFFFFF"/>
            </a:solidFill>
            <a:ln w="38100" cap="flat" cmpd="sng" algn="ctr">
              <a:solidFill>
                <a:srgbClr val="73228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9" name="Picture 8">
              <a:extLst>
                <a:ext uri="{FF2B5EF4-FFF2-40B4-BE49-F238E27FC236}">
                  <a16:creationId xmlns:a16="http://schemas.microsoft.com/office/drawing/2014/main" id="{6CDE2D85-1C6B-4E44-91B7-9A573576BBE5}"/>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rot="16200000">
              <a:off x="6069773" y="480071"/>
              <a:ext cx="465427" cy="538431"/>
            </a:xfrm>
            <a:prstGeom prst="rect">
              <a:avLst/>
            </a:prstGeom>
          </p:spPr>
        </p:pic>
      </p:grpSp>
      <p:sp>
        <p:nvSpPr>
          <p:cNvPr id="3" name="Footer Placeholder 2">
            <a:extLst>
              <a:ext uri="{FF2B5EF4-FFF2-40B4-BE49-F238E27FC236}">
                <a16:creationId xmlns:a16="http://schemas.microsoft.com/office/drawing/2014/main" id="{D644A1B5-69CF-4069-ADFA-3177A23F5E0C}"/>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2047828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p:bldP spid="12" grpId="0"/>
      <p:bldP spid="13" grpId="0"/>
    </p:bld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CEC1CBFF-F380-40CA-B580-0C57172B7207}"/>
              </a:ext>
            </a:extLst>
          </p:cNvPr>
          <p:cNvSpPr>
            <a:spLocks noGrp="1"/>
          </p:cNvSpPr>
          <p:nvPr>
            <p:ph type="title"/>
          </p:nvPr>
        </p:nvSpPr>
        <p:spPr>
          <a:xfrm>
            <a:off x="628650" y="-1044455"/>
            <a:ext cx="7886700" cy="873124"/>
          </a:xfrm>
        </p:spPr>
        <p:txBody>
          <a:bodyPr>
            <a:normAutofit/>
          </a:bodyPr>
          <a:lstStyle/>
          <a:p>
            <a:pPr algn="ctr"/>
            <a:r>
              <a:rPr lang="en-GB" sz="3000" b="1" dirty="0"/>
              <a:t>Fill in the Blanks - Answers  4</a:t>
            </a:r>
          </a:p>
        </p:txBody>
      </p:sp>
      <p:sp>
        <p:nvSpPr>
          <p:cNvPr id="11" name="Title 1">
            <a:extLst>
              <a:ext uri="{FF2B5EF4-FFF2-40B4-BE49-F238E27FC236}">
                <a16:creationId xmlns:a16="http://schemas.microsoft.com/office/drawing/2014/main" id="{A325648C-FA4D-4488-A055-1B007F652654}"/>
              </a:ext>
            </a:extLst>
          </p:cNvPr>
          <p:cNvSpPr txBox="1">
            <a:spLocks/>
          </p:cNvSpPr>
          <p:nvPr/>
        </p:nvSpPr>
        <p:spPr>
          <a:xfrm>
            <a:off x="628650" y="179390"/>
            <a:ext cx="7886700" cy="873124"/>
          </a:xfrm>
          <a:prstGeom prst="rect">
            <a:avLst/>
          </a:prstGeom>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r>
              <a:rPr lang="en-GB" sz="2800" b="1"/>
              <a:t>Harmful Microbes Fill in the Blanks - Answers </a:t>
            </a:r>
            <a:endParaRPr lang="en-GB" sz="2800" b="1" dirty="0"/>
          </a:p>
        </p:txBody>
      </p:sp>
      <p:graphicFrame>
        <p:nvGraphicFramePr>
          <p:cNvPr id="5" name="Table 63">
            <a:extLst>
              <a:ext uri="{FF2B5EF4-FFF2-40B4-BE49-F238E27FC236}">
                <a16:creationId xmlns:a16="http://schemas.microsoft.com/office/drawing/2014/main" id="{C2C8591C-6B33-47B9-B896-01999962D112}"/>
              </a:ext>
            </a:extLst>
          </p:cNvPr>
          <p:cNvGraphicFramePr>
            <a:graphicFrameLocks noGrp="1"/>
          </p:cNvGraphicFramePr>
          <p:nvPr>
            <p:extLst>
              <p:ext uri="{D42A27DB-BD31-4B8C-83A1-F6EECF244321}">
                <p14:modId xmlns:p14="http://schemas.microsoft.com/office/powerpoint/2010/main" val="2216744967"/>
              </p:ext>
            </p:extLst>
          </p:nvPr>
        </p:nvGraphicFramePr>
        <p:xfrm>
          <a:off x="628650" y="1282700"/>
          <a:ext cx="7810500" cy="4798659"/>
        </p:xfrm>
        <a:graphic>
          <a:graphicData uri="http://schemas.openxmlformats.org/drawingml/2006/table">
            <a:tbl>
              <a:tblPr firstRow="1" bandRow="1">
                <a:tableStyleId>{93296810-A885-4BE3-A3E7-6D5BEEA58F35}</a:tableStyleId>
              </a:tblPr>
              <a:tblGrid>
                <a:gridCol w="2538413">
                  <a:extLst>
                    <a:ext uri="{9D8B030D-6E8A-4147-A177-3AD203B41FA5}">
                      <a16:colId xmlns:a16="http://schemas.microsoft.com/office/drawing/2014/main" val="483370446"/>
                    </a:ext>
                  </a:extLst>
                </a:gridCol>
                <a:gridCol w="5272087">
                  <a:extLst>
                    <a:ext uri="{9D8B030D-6E8A-4147-A177-3AD203B41FA5}">
                      <a16:colId xmlns:a16="http://schemas.microsoft.com/office/drawing/2014/main" val="3266652891"/>
                    </a:ext>
                  </a:extLst>
                </a:gridCol>
              </a:tblGrid>
              <a:tr h="367830">
                <a:tc>
                  <a:txBody>
                    <a:bodyPr/>
                    <a:lstStyle/>
                    <a:p>
                      <a:pPr algn="ctr"/>
                      <a:r>
                        <a:rPr lang="en-GB" sz="2000" b="1" dirty="0">
                          <a:solidFill>
                            <a:schemeClr val="bg1"/>
                          </a:solidFill>
                          <a:latin typeface="Arial" panose="020B0604020202020204" pitchFamily="34" charset="0"/>
                          <a:cs typeface="Arial" panose="020B0604020202020204" pitchFamily="34" charset="0"/>
                        </a:rPr>
                        <a:t>Disease</a:t>
                      </a:r>
                    </a:p>
                  </a:txBody>
                  <a:tcPr anchor="ctr">
                    <a:solidFill>
                      <a:srgbClr val="712B8F"/>
                    </a:solidFill>
                  </a:tcPr>
                </a:tc>
                <a:tc>
                  <a:txBody>
                    <a:bodyPr/>
                    <a:lstStyle/>
                    <a:p>
                      <a:pPr algn="ctr"/>
                      <a:endParaRPr lang="en-GB" sz="2000" b="1" dirty="0">
                        <a:solidFill>
                          <a:schemeClr val="bg2">
                            <a:lumMod val="10000"/>
                          </a:schemeClr>
                        </a:solidFill>
                        <a:latin typeface="Arial" panose="020B0604020202020204" pitchFamily="34" charset="0"/>
                        <a:cs typeface="Arial" panose="020B0604020202020204" pitchFamily="34" charset="0"/>
                      </a:endParaRPr>
                    </a:p>
                  </a:txBody>
                  <a:tcPr anchor="ctr">
                    <a:solidFill>
                      <a:srgbClr val="EBE8EE"/>
                    </a:solidFill>
                  </a:tcPr>
                </a:tc>
                <a:extLst>
                  <a:ext uri="{0D108BD9-81ED-4DB2-BD59-A6C34878D82A}">
                    <a16:rowId xmlns:a16="http://schemas.microsoft.com/office/drawing/2014/main" val="860237033"/>
                  </a:ext>
                </a:extLst>
              </a:tr>
              <a:tr h="367830">
                <a:tc>
                  <a:txBody>
                    <a:bodyPr/>
                    <a:lstStyle/>
                    <a:p>
                      <a:pPr algn="ctr"/>
                      <a:r>
                        <a:rPr lang="en-GB" sz="2000" b="1" dirty="0">
                          <a:solidFill>
                            <a:schemeClr val="bg1"/>
                          </a:solidFill>
                          <a:latin typeface="Arial" panose="020B0604020202020204" pitchFamily="34" charset="0"/>
                          <a:cs typeface="Arial" panose="020B0604020202020204" pitchFamily="34" charset="0"/>
                        </a:rPr>
                        <a:t>Pathogen</a:t>
                      </a:r>
                    </a:p>
                  </a:txBody>
                  <a:tcPr anchor="ctr">
                    <a:solidFill>
                      <a:srgbClr val="712B8F"/>
                    </a:solidFill>
                  </a:tcPr>
                </a:tc>
                <a:tc>
                  <a:txBody>
                    <a:bodyPr/>
                    <a:lstStyle/>
                    <a:p>
                      <a:r>
                        <a:rPr lang="en-GB" sz="2000" dirty="0">
                          <a:solidFill>
                            <a:schemeClr val="bg2">
                              <a:lumMod val="10000"/>
                            </a:schemeClr>
                          </a:solidFill>
                        </a:rPr>
                        <a:t>Bacteria.</a:t>
                      </a:r>
                    </a:p>
                  </a:txBody>
                  <a:tcPr/>
                </a:tc>
                <a:extLst>
                  <a:ext uri="{0D108BD9-81ED-4DB2-BD59-A6C34878D82A}">
                    <a16:rowId xmlns:a16="http://schemas.microsoft.com/office/drawing/2014/main" val="1176771399"/>
                  </a:ext>
                </a:extLst>
              </a:tr>
              <a:tr h="621163">
                <a:tc>
                  <a:txBody>
                    <a:bodyPr/>
                    <a:lstStyle/>
                    <a:p>
                      <a:pPr algn="ctr"/>
                      <a:r>
                        <a:rPr lang="en-GB" sz="2000" b="1" dirty="0">
                          <a:solidFill>
                            <a:schemeClr val="bg1"/>
                          </a:solidFill>
                          <a:latin typeface="Arial" panose="020B0604020202020204" pitchFamily="34" charset="0"/>
                          <a:cs typeface="Arial" panose="020B0604020202020204" pitchFamily="34" charset="0"/>
                        </a:rPr>
                        <a:t>Transmission</a:t>
                      </a:r>
                    </a:p>
                  </a:txBody>
                  <a:tcPr anchor="ctr">
                    <a:solidFill>
                      <a:srgbClr val="712B8F"/>
                    </a:solidFill>
                  </a:tcPr>
                </a:tc>
                <a:tc>
                  <a:txBody>
                    <a:bodyPr/>
                    <a:lstStyle/>
                    <a:p>
                      <a:pPr algn="just"/>
                      <a:r>
                        <a:rPr lang="en-GB" sz="2000" dirty="0">
                          <a:solidFill>
                            <a:schemeClr val="bg2">
                              <a:lumMod val="10000"/>
                            </a:schemeClr>
                          </a:solidFill>
                        </a:rPr>
                        <a:t>Sexually transmitted.</a:t>
                      </a:r>
                    </a:p>
                  </a:txBody>
                  <a:tcPr anchor="ctr"/>
                </a:tc>
                <a:extLst>
                  <a:ext uri="{0D108BD9-81ED-4DB2-BD59-A6C34878D82A}">
                    <a16:rowId xmlns:a16="http://schemas.microsoft.com/office/drawing/2014/main" val="733517357"/>
                  </a:ext>
                </a:extLst>
              </a:tr>
              <a:tr h="650775">
                <a:tc>
                  <a:txBody>
                    <a:bodyPr/>
                    <a:lstStyle/>
                    <a:p>
                      <a:pPr algn="ctr"/>
                      <a:r>
                        <a:rPr lang="en-GB" sz="2000" b="1" dirty="0">
                          <a:solidFill>
                            <a:schemeClr val="bg1"/>
                          </a:solidFill>
                          <a:latin typeface="Arial" panose="020B0604020202020204" pitchFamily="34" charset="0"/>
                          <a:cs typeface="Arial" panose="020B0604020202020204" pitchFamily="34" charset="0"/>
                        </a:rPr>
                        <a:t>Symptom</a:t>
                      </a:r>
                    </a:p>
                  </a:txBody>
                  <a:tcPr anchor="ctr">
                    <a:solidFill>
                      <a:srgbClr val="712B8F"/>
                    </a:solidFill>
                  </a:tcPr>
                </a:tc>
                <a:tc>
                  <a:txBody>
                    <a:bodyPr/>
                    <a:lstStyle/>
                    <a:p>
                      <a:r>
                        <a:rPr lang="en-GB" sz="2000" dirty="0">
                          <a:solidFill>
                            <a:schemeClr val="bg2">
                              <a:lumMod val="10000"/>
                            </a:schemeClr>
                          </a:solidFill>
                        </a:rPr>
                        <a:t>Early symptoms include yellow/green discharge from infected areas and pain when urinating.</a:t>
                      </a:r>
                    </a:p>
                  </a:txBody>
                  <a:tcPr anchor="ctr"/>
                </a:tc>
                <a:extLst>
                  <a:ext uri="{0D108BD9-81ED-4DB2-BD59-A6C34878D82A}">
                    <a16:rowId xmlns:a16="http://schemas.microsoft.com/office/drawing/2014/main" val="2517635367"/>
                  </a:ext>
                </a:extLst>
              </a:tr>
              <a:tr h="367830">
                <a:tc>
                  <a:txBody>
                    <a:bodyPr/>
                    <a:lstStyle/>
                    <a:p>
                      <a:pPr algn="ctr"/>
                      <a:r>
                        <a:rPr lang="en-GB" sz="2000" b="1" dirty="0">
                          <a:solidFill>
                            <a:schemeClr val="bg1"/>
                          </a:solidFill>
                          <a:latin typeface="Arial" panose="020B0604020202020204" pitchFamily="34" charset="0"/>
                          <a:cs typeface="Arial" panose="020B0604020202020204" pitchFamily="34" charset="0"/>
                        </a:rPr>
                        <a:t>Prevention</a:t>
                      </a:r>
                    </a:p>
                  </a:txBody>
                  <a:tcPr anchor="ctr">
                    <a:solidFill>
                      <a:srgbClr val="712B8F"/>
                    </a:solidFill>
                  </a:tcPr>
                </a:tc>
                <a:tc>
                  <a:txBody>
                    <a:bodyPr/>
                    <a:lstStyle/>
                    <a:p>
                      <a:r>
                        <a:rPr lang="en-GB" sz="2000" dirty="0">
                          <a:solidFill>
                            <a:schemeClr val="bg2">
                              <a:lumMod val="10000"/>
                            </a:schemeClr>
                          </a:solidFill>
                        </a:rPr>
                        <a:t>Condoms.</a:t>
                      </a:r>
                    </a:p>
                  </a:txBody>
                  <a:tcPr anchor="ctr"/>
                </a:tc>
                <a:extLst>
                  <a:ext uri="{0D108BD9-81ED-4DB2-BD59-A6C34878D82A}">
                    <a16:rowId xmlns:a16="http://schemas.microsoft.com/office/drawing/2014/main" val="1083927464"/>
                  </a:ext>
                </a:extLst>
              </a:tr>
              <a:tr h="672296">
                <a:tc>
                  <a:txBody>
                    <a:bodyPr/>
                    <a:lstStyle/>
                    <a:p>
                      <a:pPr algn="ctr"/>
                      <a:r>
                        <a:rPr lang="en-GB" sz="2000" b="1" dirty="0">
                          <a:solidFill>
                            <a:schemeClr val="bg1"/>
                          </a:solidFill>
                          <a:latin typeface="Arial" panose="020B0604020202020204" pitchFamily="34" charset="0"/>
                          <a:cs typeface="Arial" panose="020B0604020202020204" pitchFamily="34" charset="0"/>
                        </a:rPr>
                        <a:t>Treatment</a:t>
                      </a:r>
                    </a:p>
                  </a:txBody>
                  <a:tcPr anchor="ctr">
                    <a:solidFill>
                      <a:srgbClr val="712B8F"/>
                    </a:solidFill>
                  </a:tcPr>
                </a:tc>
                <a:tc>
                  <a:txBody>
                    <a:bodyPr/>
                    <a:lstStyle/>
                    <a:p>
                      <a:r>
                        <a:rPr lang="en-GB" sz="2000" dirty="0">
                          <a:solidFill>
                            <a:schemeClr val="bg2">
                              <a:lumMod val="10000"/>
                            </a:schemeClr>
                          </a:solidFill>
                        </a:rPr>
                        <a:t>Antibiotics.</a:t>
                      </a:r>
                    </a:p>
                  </a:txBody>
                  <a:tcPr anchor="ctr"/>
                </a:tc>
                <a:extLst>
                  <a:ext uri="{0D108BD9-81ED-4DB2-BD59-A6C34878D82A}">
                    <a16:rowId xmlns:a16="http://schemas.microsoft.com/office/drawing/2014/main" val="1327839639"/>
                  </a:ext>
                </a:extLst>
              </a:tr>
              <a:tr h="1499613">
                <a:tc>
                  <a:txBody>
                    <a:bodyPr/>
                    <a:lstStyle/>
                    <a:p>
                      <a:pPr algn="ctr"/>
                      <a:r>
                        <a:rPr lang="en-GB" sz="2000" b="1" dirty="0">
                          <a:solidFill>
                            <a:schemeClr val="bg1"/>
                          </a:solidFill>
                          <a:latin typeface="Arial" panose="020B0604020202020204" pitchFamily="34" charset="0"/>
                          <a:cs typeface="Arial" panose="020B0604020202020204" pitchFamily="34" charset="0"/>
                        </a:rPr>
                        <a:t>Problems</a:t>
                      </a:r>
                    </a:p>
                  </a:txBody>
                  <a:tcPr anchor="ctr">
                    <a:solidFill>
                      <a:srgbClr val="712B8F"/>
                    </a:solidFill>
                  </a:tcPr>
                </a:tc>
                <a:tc>
                  <a:txBody>
                    <a:bodyPr/>
                    <a:lstStyle/>
                    <a:p>
                      <a:pPr algn="just"/>
                      <a:r>
                        <a:rPr lang="en-GB" sz="2000" dirty="0">
                          <a:solidFill>
                            <a:schemeClr val="bg2">
                              <a:lumMod val="10000"/>
                            </a:schemeClr>
                          </a:solidFill>
                        </a:rPr>
                        <a:t>If untreated can lead to infertility, ectopic pregnancy and pelvic pain. The bacteria are becoming resistant to antibiotics meaning they are more difficult to treat.</a:t>
                      </a:r>
                    </a:p>
                    <a:p>
                      <a:endParaRPr lang="en-GB" sz="2000" dirty="0">
                        <a:solidFill>
                          <a:schemeClr val="bg2">
                            <a:lumMod val="10000"/>
                          </a:schemeClr>
                        </a:solidFill>
                      </a:endParaRPr>
                    </a:p>
                  </a:txBody>
                  <a:tcPr anchor="ctr"/>
                </a:tc>
                <a:extLst>
                  <a:ext uri="{0D108BD9-81ED-4DB2-BD59-A6C34878D82A}">
                    <a16:rowId xmlns:a16="http://schemas.microsoft.com/office/drawing/2014/main" val="3402268565"/>
                  </a:ext>
                </a:extLst>
              </a:tr>
            </a:tbl>
          </a:graphicData>
        </a:graphic>
      </p:graphicFrame>
      <p:sp>
        <p:nvSpPr>
          <p:cNvPr id="10" name="TextBox 9">
            <a:extLst>
              <a:ext uri="{FF2B5EF4-FFF2-40B4-BE49-F238E27FC236}">
                <a16:creationId xmlns:a16="http://schemas.microsoft.com/office/drawing/2014/main" id="{79A0ACFF-50AD-41D6-B442-5341E06D9A0F}"/>
              </a:ext>
            </a:extLst>
          </p:cNvPr>
          <p:cNvSpPr txBox="1"/>
          <p:nvPr/>
        </p:nvSpPr>
        <p:spPr>
          <a:xfrm>
            <a:off x="3193194" y="1282700"/>
            <a:ext cx="4848225" cy="400110"/>
          </a:xfrm>
          <a:prstGeom prst="rect">
            <a:avLst/>
          </a:prstGeom>
          <a:noFill/>
        </p:spPr>
        <p:txBody>
          <a:bodyPr wrap="square" rtlCol="0">
            <a:spAutoFit/>
          </a:bodyPr>
          <a:lstStyle/>
          <a:p>
            <a:pPr algn="ctr"/>
            <a:r>
              <a:rPr lang="en-GB" sz="2000" b="1" dirty="0">
                <a:solidFill>
                  <a:schemeClr val="accent6">
                    <a:lumMod val="75000"/>
                  </a:schemeClr>
                </a:solidFill>
                <a:latin typeface="Arial" panose="020B0604020202020204" pitchFamily="34" charset="0"/>
                <a:cs typeface="Arial" panose="020B0604020202020204" pitchFamily="34" charset="0"/>
              </a:rPr>
              <a:t>Gonorrhoea</a:t>
            </a:r>
          </a:p>
        </p:txBody>
      </p:sp>
      <p:grpSp>
        <p:nvGrpSpPr>
          <p:cNvPr id="6" name="Group 5">
            <a:extLst>
              <a:ext uri="{FF2B5EF4-FFF2-40B4-BE49-F238E27FC236}">
                <a16:creationId xmlns:a16="http://schemas.microsoft.com/office/drawing/2014/main" id="{50E11197-9332-478D-A319-B68DF13D2D03}"/>
              </a:ext>
              <a:ext uri="{C183D7F6-B498-43B3-948B-1728B52AA6E4}">
                <adec:decorative xmlns:adec="http://schemas.microsoft.com/office/drawing/2017/decorative" val="1"/>
              </a:ext>
            </a:extLst>
          </p:cNvPr>
          <p:cNvGrpSpPr/>
          <p:nvPr/>
        </p:nvGrpSpPr>
        <p:grpSpPr>
          <a:xfrm rot="5400000">
            <a:off x="2040352" y="-418796"/>
            <a:ext cx="5212619" cy="8251729"/>
            <a:chOff x="376446" y="467682"/>
            <a:chExt cx="6207650" cy="9079126"/>
          </a:xfrm>
        </p:grpSpPr>
        <p:sp>
          <p:nvSpPr>
            <p:cNvPr id="7" name="Rectangle: Rounded Corners 6">
              <a:extLst>
                <a:ext uri="{FF2B5EF4-FFF2-40B4-BE49-F238E27FC236}">
                  <a16:creationId xmlns:a16="http://schemas.microsoft.com/office/drawing/2014/main" id="{F7156F04-40A7-49CD-9CAF-7158F66BE768}"/>
                </a:ext>
                <a:ext uri="{C183D7F6-B498-43B3-948B-1728B52AA6E4}">
                  <adec:decorative xmlns:adec="http://schemas.microsoft.com/office/drawing/2017/decorative" val="1"/>
                </a:ext>
              </a:extLst>
            </p:cNvPr>
            <p:cNvSpPr/>
            <p:nvPr/>
          </p:nvSpPr>
          <p:spPr>
            <a:xfrm>
              <a:off x="376446" y="698084"/>
              <a:ext cx="6080452" cy="8848724"/>
            </a:xfrm>
            <a:prstGeom prst="roundRect">
              <a:avLst>
                <a:gd name="adj" fmla="val 2575"/>
              </a:avLst>
            </a:prstGeom>
            <a:noFill/>
            <a:ln w="76200" cap="sq" cmpd="sng" algn="ctr">
              <a:solidFill>
                <a:srgbClr val="732281"/>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8" name="Oval 7">
              <a:extLst>
                <a:ext uri="{FF2B5EF4-FFF2-40B4-BE49-F238E27FC236}">
                  <a16:creationId xmlns:a16="http://schemas.microsoft.com/office/drawing/2014/main" id="{DC33EB1B-E04A-4D1D-B9E4-E08B241DE86A}"/>
                </a:ext>
                <a:ext uri="{C183D7F6-B498-43B3-948B-1728B52AA6E4}">
                  <adec:decorative xmlns:adec="http://schemas.microsoft.com/office/drawing/2017/decorative" val="1"/>
                </a:ext>
              </a:extLst>
            </p:cNvPr>
            <p:cNvSpPr/>
            <p:nvPr/>
          </p:nvSpPr>
          <p:spPr>
            <a:xfrm>
              <a:off x="6020884" y="467682"/>
              <a:ext cx="563212" cy="563212"/>
            </a:xfrm>
            <a:prstGeom prst="ellipse">
              <a:avLst/>
            </a:prstGeom>
            <a:solidFill>
              <a:sysClr val="window" lastClr="FFFFFF"/>
            </a:solidFill>
            <a:ln w="38100" cap="flat" cmpd="sng" algn="ctr">
              <a:solidFill>
                <a:srgbClr val="73228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9" name="Picture 8">
              <a:extLst>
                <a:ext uri="{FF2B5EF4-FFF2-40B4-BE49-F238E27FC236}">
                  <a16:creationId xmlns:a16="http://schemas.microsoft.com/office/drawing/2014/main" id="{F067A325-EEAD-46B8-B11D-B802664D6A42}"/>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rot="16200000">
              <a:off x="6069773" y="480071"/>
              <a:ext cx="465427" cy="538431"/>
            </a:xfrm>
            <a:prstGeom prst="rect">
              <a:avLst/>
            </a:prstGeom>
          </p:spPr>
        </p:pic>
      </p:grpSp>
      <p:sp>
        <p:nvSpPr>
          <p:cNvPr id="3" name="Footer Placeholder 2">
            <a:extLst>
              <a:ext uri="{FF2B5EF4-FFF2-40B4-BE49-F238E27FC236}">
                <a16:creationId xmlns:a16="http://schemas.microsoft.com/office/drawing/2014/main" id="{7F5B2F7B-1104-4E30-BEF0-88A1E82E54B8}"/>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17201561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725D5D43-EC82-4886-897D-44184E3DB191}"/>
              </a:ext>
            </a:extLst>
          </p:cNvPr>
          <p:cNvSpPr>
            <a:spLocks noGrp="1"/>
          </p:cNvSpPr>
          <p:nvPr>
            <p:ph type="title"/>
          </p:nvPr>
        </p:nvSpPr>
        <p:spPr>
          <a:xfrm>
            <a:off x="628650" y="-1211725"/>
            <a:ext cx="7886700" cy="873124"/>
          </a:xfrm>
        </p:spPr>
        <p:txBody>
          <a:bodyPr>
            <a:normAutofit/>
          </a:bodyPr>
          <a:lstStyle/>
          <a:p>
            <a:pPr algn="ctr"/>
            <a:r>
              <a:rPr lang="en-GB" sz="3000" b="1" dirty="0"/>
              <a:t>Fill in the Blanks – Answers 5 </a:t>
            </a:r>
          </a:p>
        </p:txBody>
      </p:sp>
      <p:sp>
        <p:nvSpPr>
          <p:cNvPr id="14" name="Title 1">
            <a:extLst>
              <a:ext uri="{FF2B5EF4-FFF2-40B4-BE49-F238E27FC236}">
                <a16:creationId xmlns:a16="http://schemas.microsoft.com/office/drawing/2014/main" id="{CEFA94DE-4A24-42C4-8E2D-B4A0A6F9151D}"/>
              </a:ext>
            </a:extLst>
          </p:cNvPr>
          <p:cNvSpPr txBox="1">
            <a:spLocks/>
          </p:cNvSpPr>
          <p:nvPr/>
        </p:nvSpPr>
        <p:spPr>
          <a:xfrm>
            <a:off x="628650" y="179390"/>
            <a:ext cx="7886700" cy="873124"/>
          </a:xfrm>
          <a:prstGeom prst="rect">
            <a:avLst/>
          </a:prstGeom>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r>
              <a:rPr lang="en-GB" sz="2800" b="1"/>
              <a:t>Harmful Microbes Fill in the Blanks - Answers </a:t>
            </a:r>
            <a:endParaRPr lang="en-GB" sz="2800" b="1" dirty="0"/>
          </a:p>
        </p:txBody>
      </p:sp>
      <p:graphicFrame>
        <p:nvGraphicFramePr>
          <p:cNvPr id="5" name="Table 63">
            <a:extLst>
              <a:ext uri="{FF2B5EF4-FFF2-40B4-BE49-F238E27FC236}">
                <a16:creationId xmlns:a16="http://schemas.microsoft.com/office/drawing/2014/main" id="{5151371D-8594-4C3A-9FAA-99A7FAA71948}"/>
              </a:ext>
            </a:extLst>
          </p:cNvPr>
          <p:cNvGraphicFramePr>
            <a:graphicFrameLocks noGrp="1"/>
          </p:cNvGraphicFramePr>
          <p:nvPr>
            <p:extLst>
              <p:ext uri="{D42A27DB-BD31-4B8C-83A1-F6EECF244321}">
                <p14:modId xmlns:p14="http://schemas.microsoft.com/office/powerpoint/2010/main" val="3415176943"/>
              </p:ext>
            </p:extLst>
          </p:nvPr>
        </p:nvGraphicFramePr>
        <p:xfrm>
          <a:off x="628650" y="1389579"/>
          <a:ext cx="7810500" cy="4594226"/>
        </p:xfrm>
        <a:graphic>
          <a:graphicData uri="http://schemas.openxmlformats.org/drawingml/2006/table">
            <a:tbl>
              <a:tblPr firstRow="1" bandRow="1">
                <a:tableStyleId>{93296810-A885-4BE3-A3E7-6D5BEEA58F35}</a:tableStyleId>
              </a:tblPr>
              <a:tblGrid>
                <a:gridCol w="2538413">
                  <a:extLst>
                    <a:ext uri="{9D8B030D-6E8A-4147-A177-3AD203B41FA5}">
                      <a16:colId xmlns:a16="http://schemas.microsoft.com/office/drawing/2014/main" val="483370446"/>
                    </a:ext>
                  </a:extLst>
                </a:gridCol>
                <a:gridCol w="5272087">
                  <a:extLst>
                    <a:ext uri="{9D8B030D-6E8A-4147-A177-3AD203B41FA5}">
                      <a16:colId xmlns:a16="http://schemas.microsoft.com/office/drawing/2014/main" val="3266652891"/>
                    </a:ext>
                  </a:extLst>
                </a:gridCol>
              </a:tblGrid>
              <a:tr h="591436">
                <a:tc>
                  <a:txBody>
                    <a:bodyPr/>
                    <a:lstStyle/>
                    <a:p>
                      <a:pPr algn="ctr"/>
                      <a:r>
                        <a:rPr lang="en-GB" sz="2000" b="1" dirty="0">
                          <a:solidFill>
                            <a:schemeClr val="bg1"/>
                          </a:solidFill>
                          <a:latin typeface="Arial" panose="020B0604020202020204" pitchFamily="34" charset="0"/>
                          <a:cs typeface="Arial" panose="020B0604020202020204" pitchFamily="34" charset="0"/>
                        </a:rPr>
                        <a:t>Disease</a:t>
                      </a:r>
                    </a:p>
                  </a:txBody>
                  <a:tcPr anchor="ctr">
                    <a:solidFill>
                      <a:srgbClr val="712B8F"/>
                    </a:solidFill>
                  </a:tcPr>
                </a:tc>
                <a:tc>
                  <a:txBody>
                    <a:bodyPr/>
                    <a:lstStyle/>
                    <a:p>
                      <a:pPr algn="ctr"/>
                      <a:r>
                        <a:rPr lang="en-GB" sz="2000" b="1" dirty="0">
                          <a:solidFill>
                            <a:schemeClr val="bg2">
                              <a:lumMod val="10000"/>
                            </a:schemeClr>
                          </a:solidFill>
                          <a:latin typeface="Arial" panose="020B0604020202020204" pitchFamily="34" charset="0"/>
                          <a:cs typeface="Arial" panose="020B0604020202020204" pitchFamily="34" charset="0"/>
                        </a:rPr>
                        <a:t>Malaria</a:t>
                      </a:r>
                    </a:p>
                  </a:txBody>
                  <a:tcPr anchor="ctr">
                    <a:solidFill>
                      <a:srgbClr val="EBE8EE"/>
                    </a:solidFill>
                  </a:tcPr>
                </a:tc>
                <a:extLst>
                  <a:ext uri="{0D108BD9-81ED-4DB2-BD59-A6C34878D82A}">
                    <a16:rowId xmlns:a16="http://schemas.microsoft.com/office/drawing/2014/main" val="860237033"/>
                  </a:ext>
                </a:extLst>
              </a:tr>
              <a:tr h="591436">
                <a:tc>
                  <a:txBody>
                    <a:bodyPr/>
                    <a:lstStyle/>
                    <a:p>
                      <a:pPr algn="ctr"/>
                      <a:r>
                        <a:rPr lang="en-GB" sz="2000" b="1" dirty="0">
                          <a:solidFill>
                            <a:schemeClr val="bg1"/>
                          </a:solidFill>
                          <a:latin typeface="Arial" panose="020B0604020202020204" pitchFamily="34" charset="0"/>
                          <a:cs typeface="Arial" panose="020B0604020202020204" pitchFamily="34" charset="0"/>
                        </a:rPr>
                        <a:t>Pathogen</a:t>
                      </a:r>
                    </a:p>
                  </a:txBody>
                  <a:tcPr anchor="ctr">
                    <a:solidFill>
                      <a:srgbClr val="712B8F"/>
                    </a:solidFill>
                  </a:tcPr>
                </a:tc>
                <a:tc>
                  <a:txBody>
                    <a:bodyPr/>
                    <a:lstStyle/>
                    <a:p>
                      <a:endParaRPr lang="en-GB" sz="2000" dirty="0"/>
                    </a:p>
                  </a:txBody>
                  <a:tcPr/>
                </a:tc>
                <a:extLst>
                  <a:ext uri="{0D108BD9-81ED-4DB2-BD59-A6C34878D82A}">
                    <a16:rowId xmlns:a16="http://schemas.microsoft.com/office/drawing/2014/main" val="1176771399"/>
                  </a:ext>
                </a:extLst>
              </a:tr>
              <a:tr h="1048578">
                <a:tc>
                  <a:txBody>
                    <a:bodyPr/>
                    <a:lstStyle/>
                    <a:p>
                      <a:pPr algn="ctr"/>
                      <a:r>
                        <a:rPr lang="en-GB" sz="2000" b="1" dirty="0">
                          <a:solidFill>
                            <a:schemeClr val="bg1"/>
                          </a:solidFill>
                          <a:latin typeface="Arial" panose="020B0604020202020204" pitchFamily="34" charset="0"/>
                          <a:cs typeface="Arial" panose="020B0604020202020204" pitchFamily="34" charset="0"/>
                        </a:rPr>
                        <a:t>Transmission</a:t>
                      </a:r>
                    </a:p>
                  </a:txBody>
                  <a:tcPr anchor="ctr">
                    <a:solidFill>
                      <a:srgbClr val="712B8F"/>
                    </a:solidFill>
                  </a:tcPr>
                </a:tc>
                <a:tc>
                  <a:txBody>
                    <a:bodyPr/>
                    <a:lstStyle/>
                    <a:p>
                      <a:pPr algn="just"/>
                      <a:endParaRPr lang="en-GB" sz="2000" dirty="0">
                        <a:solidFill>
                          <a:schemeClr val="bg2">
                            <a:lumMod val="10000"/>
                          </a:schemeClr>
                        </a:solidFill>
                      </a:endParaRPr>
                    </a:p>
                  </a:txBody>
                  <a:tcPr anchor="ctr"/>
                </a:tc>
                <a:extLst>
                  <a:ext uri="{0D108BD9-81ED-4DB2-BD59-A6C34878D82A}">
                    <a16:rowId xmlns:a16="http://schemas.microsoft.com/office/drawing/2014/main" val="733517357"/>
                  </a:ext>
                </a:extLst>
              </a:tr>
              <a:tr h="591436">
                <a:tc>
                  <a:txBody>
                    <a:bodyPr/>
                    <a:lstStyle/>
                    <a:p>
                      <a:pPr algn="ctr"/>
                      <a:r>
                        <a:rPr lang="en-GB" sz="2000" b="1" dirty="0">
                          <a:solidFill>
                            <a:schemeClr val="bg1"/>
                          </a:solidFill>
                          <a:latin typeface="Arial" panose="020B0604020202020204" pitchFamily="34" charset="0"/>
                          <a:cs typeface="Arial" panose="020B0604020202020204" pitchFamily="34" charset="0"/>
                        </a:rPr>
                        <a:t>Symptom</a:t>
                      </a:r>
                    </a:p>
                  </a:txBody>
                  <a:tcPr anchor="ctr">
                    <a:solidFill>
                      <a:srgbClr val="712B8F"/>
                    </a:solidFill>
                  </a:tcPr>
                </a:tc>
                <a:tc>
                  <a:txBody>
                    <a:bodyPr/>
                    <a:lstStyle/>
                    <a:p>
                      <a:r>
                        <a:rPr lang="en-GB" sz="2000" dirty="0">
                          <a:solidFill>
                            <a:schemeClr val="bg2">
                              <a:lumMod val="10000"/>
                            </a:schemeClr>
                          </a:solidFill>
                        </a:rPr>
                        <a:t>Flu like symptoms.</a:t>
                      </a:r>
                    </a:p>
                  </a:txBody>
                  <a:tcPr anchor="ctr"/>
                </a:tc>
                <a:extLst>
                  <a:ext uri="{0D108BD9-81ED-4DB2-BD59-A6C34878D82A}">
                    <a16:rowId xmlns:a16="http://schemas.microsoft.com/office/drawing/2014/main" val="2517635367"/>
                  </a:ext>
                </a:extLst>
              </a:tr>
              <a:tr h="591436">
                <a:tc>
                  <a:txBody>
                    <a:bodyPr/>
                    <a:lstStyle/>
                    <a:p>
                      <a:pPr algn="ctr"/>
                      <a:r>
                        <a:rPr lang="en-GB" sz="2000" b="1" dirty="0">
                          <a:solidFill>
                            <a:schemeClr val="bg1"/>
                          </a:solidFill>
                          <a:latin typeface="Arial" panose="020B0604020202020204" pitchFamily="34" charset="0"/>
                          <a:cs typeface="Arial" panose="020B0604020202020204" pitchFamily="34" charset="0"/>
                        </a:rPr>
                        <a:t>Prevention</a:t>
                      </a:r>
                    </a:p>
                  </a:txBody>
                  <a:tcPr anchor="ctr">
                    <a:solidFill>
                      <a:srgbClr val="712B8F"/>
                    </a:solidFill>
                  </a:tcPr>
                </a:tc>
                <a:tc>
                  <a:txBody>
                    <a:bodyPr/>
                    <a:lstStyle/>
                    <a:p>
                      <a:endParaRPr lang="en-GB" sz="2000" dirty="0">
                        <a:solidFill>
                          <a:schemeClr val="bg2">
                            <a:lumMod val="10000"/>
                          </a:schemeClr>
                        </a:solidFill>
                      </a:endParaRPr>
                    </a:p>
                  </a:txBody>
                  <a:tcPr anchor="ctr"/>
                </a:tc>
                <a:extLst>
                  <a:ext uri="{0D108BD9-81ED-4DB2-BD59-A6C34878D82A}">
                    <a16:rowId xmlns:a16="http://schemas.microsoft.com/office/drawing/2014/main" val="1083927464"/>
                  </a:ext>
                </a:extLst>
              </a:tr>
              <a:tr h="408379">
                <a:tc>
                  <a:txBody>
                    <a:bodyPr/>
                    <a:lstStyle/>
                    <a:p>
                      <a:pPr algn="ctr"/>
                      <a:r>
                        <a:rPr lang="en-GB" sz="2000" b="1" dirty="0">
                          <a:solidFill>
                            <a:schemeClr val="bg1"/>
                          </a:solidFill>
                          <a:latin typeface="Arial" panose="020B0604020202020204" pitchFamily="34" charset="0"/>
                          <a:cs typeface="Arial" panose="020B0604020202020204" pitchFamily="34" charset="0"/>
                        </a:rPr>
                        <a:t>Treatment</a:t>
                      </a:r>
                    </a:p>
                  </a:txBody>
                  <a:tcPr anchor="ctr">
                    <a:solidFill>
                      <a:srgbClr val="712B8F"/>
                    </a:solidFill>
                  </a:tcPr>
                </a:tc>
                <a:tc>
                  <a:txBody>
                    <a:bodyPr/>
                    <a:lstStyle/>
                    <a:p>
                      <a:r>
                        <a:rPr lang="en-GB" sz="2000" dirty="0">
                          <a:solidFill>
                            <a:schemeClr val="bg2">
                              <a:lumMod val="10000"/>
                            </a:schemeClr>
                          </a:solidFill>
                        </a:rPr>
                        <a:t>Anti-malaria drugs.</a:t>
                      </a:r>
                    </a:p>
                  </a:txBody>
                  <a:tcPr anchor="ctr"/>
                </a:tc>
                <a:extLst>
                  <a:ext uri="{0D108BD9-81ED-4DB2-BD59-A6C34878D82A}">
                    <a16:rowId xmlns:a16="http://schemas.microsoft.com/office/drawing/2014/main" val="1327839639"/>
                  </a:ext>
                </a:extLst>
              </a:tr>
              <a:tr h="771525">
                <a:tc>
                  <a:txBody>
                    <a:bodyPr/>
                    <a:lstStyle/>
                    <a:p>
                      <a:pPr algn="ctr"/>
                      <a:r>
                        <a:rPr lang="en-GB" sz="2000" b="1" dirty="0">
                          <a:solidFill>
                            <a:schemeClr val="bg1"/>
                          </a:solidFill>
                          <a:latin typeface="Arial" panose="020B0604020202020204" pitchFamily="34" charset="0"/>
                          <a:cs typeface="Arial" panose="020B0604020202020204" pitchFamily="34" charset="0"/>
                        </a:rPr>
                        <a:t>Problems</a:t>
                      </a:r>
                    </a:p>
                  </a:txBody>
                  <a:tcPr anchor="ctr">
                    <a:solidFill>
                      <a:srgbClr val="712B8F"/>
                    </a:solidFill>
                  </a:tcPr>
                </a:tc>
                <a:tc>
                  <a:txBody>
                    <a:bodyPr/>
                    <a:lstStyle/>
                    <a:p>
                      <a:endParaRPr lang="en-GB" sz="2000" dirty="0">
                        <a:solidFill>
                          <a:schemeClr val="bg2">
                            <a:lumMod val="10000"/>
                          </a:schemeClr>
                        </a:solidFill>
                      </a:endParaRPr>
                    </a:p>
                  </a:txBody>
                  <a:tcPr anchor="ctr"/>
                </a:tc>
                <a:extLst>
                  <a:ext uri="{0D108BD9-81ED-4DB2-BD59-A6C34878D82A}">
                    <a16:rowId xmlns:a16="http://schemas.microsoft.com/office/drawing/2014/main" val="3402268565"/>
                  </a:ext>
                </a:extLst>
              </a:tr>
            </a:tbl>
          </a:graphicData>
        </a:graphic>
      </p:graphicFrame>
      <p:sp>
        <p:nvSpPr>
          <p:cNvPr id="10" name="TextBox 9">
            <a:extLst>
              <a:ext uri="{FF2B5EF4-FFF2-40B4-BE49-F238E27FC236}">
                <a16:creationId xmlns:a16="http://schemas.microsoft.com/office/drawing/2014/main" id="{C2C1EF5A-BEBF-4F6A-8F2D-76612CD468F4}"/>
              </a:ext>
            </a:extLst>
          </p:cNvPr>
          <p:cNvSpPr txBox="1"/>
          <p:nvPr/>
        </p:nvSpPr>
        <p:spPr>
          <a:xfrm>
            <a:off x="3143415" y="2031016"/>
            <a:ext cx="4848225" cy="400110"/>
          </a:xfrm>
          <a:prstGeom prst="rect">
            <a:avLst/>
          </a:prstGeom>
          <a:noFill/>
        </p:spPr>
        <p:txBody>
          <a:bodyPr wrap="square" rtlCol="0">
            <a:spAutoFit/>
          </a:bodyPr>
          <a:lstStyle/>
          <a:p>
            <a:r>
              <a:rPr lang="en-GB" sz="2000" b="1" dirty="0">
                <a:solidFill>
                  <a:schemeClr val="accent6">
                    <a:lumMod val="75000"/>
                  </a:schemeClr>
                </a:solidFill>
                <a:latin typeface="Arial" panose="020B0604020202020204" pitchFamily="34" charset="0"/>
                <a:cs typeface="Arial" panose="020B0604020202020204" pitchFamily="34" charset="0"/>
              </a:rPr>
              <a:t>Protist</a:t>
            </a:r>
          </a:p>
        </p:txBody>
      </p:sp>
      <p:sp>
        <p:nvSpPr>
          <p:cNvPr id="11" name="TextBox 10">
            <a:extLst>
              <a:ext uri="{FF2B5EF4-FFF2-40B4-BE49-F238E27FC236}">
                <a16:creationId xmlns:a16="http://schemas.microsoft.com/office/drawing/2014/main" id="{0B89FFCD-6F15-42CF-80EF-97DAE16B6254}"/>
              </a:ext>
            </a:extLst>
          </p:cNvPr>
          <p:cNvSpPr txBox="1"/>
          <p:nvPr/>
        </p:nvSpPr>
        <p:spPr>
          <a:xfrm>
            <a:off x="3143415" y="2903463"/>
            <a:ext cx="4848225" cy="400110"/>
          </a:xfrm>
          <a:prstGeom prst="rect">
            <a:avLst/>
          </a:prstGeom>
          <a:noFill/>
        </p:spPr>
        <p:txBody>
          <a:bodyPr wrap="square" rtlCol="0">
            <a:spAutoFit/>
          </a:bodyPr>
          <a:lstStyle/>
          <a:p>
            <a:r>
              <a:rPr lang="en-GB" sz="2000" b="1" dirty="0">
                <a:solidFill>
                  <a:schemeClr val="accent6">
                    <a:lumMod val="75000"/>
                  </a:schemeClr>
                </a:solidFill>
                <a:latin typeface="Arial" panose="020B0604020202020204" pitchFamily="34" charset="0"/>
                <a:cs typeface="Arial" panose="020B0604020202020204" pitchFamily="34" charset="0"/>
              </a:rPr>
              <a:t>Vector-Mosquito.</a:t>
            </a:r>
          </a:p>
        </p:txBody>
      </p:sp>
      <p:sp>
        <p:nvSpPr>
          <p:cNvPr id="12" name="TextBox 11">
            <a:extLst>
              <a:ext uri="{FF2B5EF4-FFF2-40B4-BE49-F238E27FC236}">
                <a16:creationId xmlns:a16="http://schemas.microsoft.com/office/drawing/2014/main" id="{13CB0320-4290-453F-965C-AC439874899A}"/>
              </a:ext>
            </a:extLst>
          </p:cNvPr>
          <p:cNvSpPr txBox="1"/>
          <p:nvPr/>
        </p:nvSpPr>
        <p:spPr>
          <a:xfrm>
            <a:off x="3143415" y="4176020"/>
            <a:ext cx="5217382" cy="677108"/>
          </a:xfrm>
          <a:prstGeom prst="rect">
            <a:avLst/>
          </a:prstGeom>
          <a:noFill/>
        </p:spPr>
        <p:txBody>
          <a:bodyPr wrap="square" rtlCol="0">
            <a:spAutoFit/>
          </a:bodyPr>
          <a:lstStyle/>
          <a:p>
            <a:r>
              <a:rPr lang="en-GB" sz="1900" b="1" dirty="0">
                <a:solidFill>
                  <a:schemeClr val="accent6">
                    <a:lumMod val="75000"/>
                  </a:schemeClr>
                </a:solidFill>
                <a:latin typeface="Arial" panose="020B0604020202020204" pitchFamily="34" charset="0"/>
                <a:cs typeface="Arial" panose="020B0604020202020204" pitchFamily="34" charset="0"/>
              </a:rPr>
              <a:t>Preventing Mosquitos from breeding and mosquito needs treated with insecticide.</a:t>
            </a:r>
          </a:p>
        </p:txBody>
      </p:sp>
      <p:sp>
        <p:nvSpPr>
          <p:cNvPr id="13" name="TextBox 12">
            <a:extLst>
              <a:ext uri="{FF2B5EF4-FFF2-40B4-BE49-F238E27FC236}">
                <a16:creationId xmlns:a16="http://schemas.microsoft.com/office/drawing/2014/main" id="{2951886F-B8A2-458C-BE0A-246D74B4AB75}"/>
              </a:ext>
            </a:extLst>
          </p:cNvPr>
          <p:cNvSpPr txBox="1"/>
          <p:nvPr/>
        </p:nvSpPr>
        <p:spPr>
          <a:xfrm>
            <a:off x="3143415" y="5196883"/>
            <a:ext cx="5267160" cy="830997"/>
          </a:xfrm>
          <a:prstGeom prst="rect">
            <a:avLst/>
          </a:prstGeom>
          <a:noFill/>
        </p:spPr>
        <p:txBody>
          <a:bodyPr wrap="square" rtlCol="0">
            <a:spAutoFit/>
          </a:bodyPr>
          <a:lstStyle/>
          <a:p>
            <a:pPr algn="just"/>
            <a:r>
              <a:rPr lang="en-GB" sz="1600" b="1" dirty="0">
                <a:solidFill>
                  <a:schemeClr val="accent6">
                    <a:lumMod val="75000"/>
                  </a:schemeClr>
                </a:solidFill>
                <a:latin typeface="Arial" panose="020B0604020202020204" pitchFamily="34" charset="0"/>
                <a:cs typeface="Arial" panose="020B0604020202020204" pitchFamily="34" charset="0"/>
              </a:rPr>
              <a:t>Fatal if not treated, with children under 5 the most vulnerable group. In some regions, antimalarial drug resistance has become a problem.</a:t>
            </a:r>
          </a:p>
        </p:txBody>
      </p:sp>
      <p:grpSp>
        <p:nvGrpSpPr>
          <p:cNvPr id="6" name="Group 5">
            <a:extLst>
              <a:ext uri="{FF2B5EF4-FFF2-40B4-BE49-F238E27FC236}">
                <a16:creationId xmlns:a16="http://schemas.microsoft.com/office/drawing/2014/main" id="{2AAD26AF-F16C-463B-B34B-C12FB84D79BF}"/>
              </a:ext>
              <a:ext uri="{C183D7F6-B498-43B3-948B-1728B52AA6E4}">
                <adec:decorative xmlns:adec="http://schemas.microsoft.com/office/drawing/2017/decorative" val="1"/>
              </a:ext>
            </a:extLst>
          </p:cNvPr>
          <p:cNvGrpSpPr/>
          <p:nvPr/>
        </p:nvGrpSpPr>
        <p:grpSpPr>
          <a:xfrm rot="5400000">
            <a:off x="2040352" y="-418796"/>
            <a:ext cx="5212619" cy="8251729"/>
            <a:chOff x="376446" y="467682"/>
            <a:chExt cx="6207650" cy="9079126"/>
          </a:xfrm>
        </p:grpSpPr>
        <p:sp>
          <p:nvSpPr>
            <p:cNvPr id="7" name="Rectangle: Rounded Corners 6">
              <a:extLst>
                <a:ext uri="{FF2B5EF4-FFF2-40B4-BE49-F238E27FC236}">
                  <a16:creationId xmlns:a16="http://schemas.microsoft.com/office/drawing/2014/main" id="{F10E7255-FB1E-4BC0-931C-0EB64DC0D517}"/>
                </a:ext>
                <a:ext uri="{C183D7F6-B498-43B3-948B-1728B52AA6E4}">
                  <adec:decorative xmlns:adec="http://schemas.microsoft.com/office/drawing/2017/decorative" val="1"/>
                </a:ext>
              </a:extLst>
            </p:cNvPr>
            <p:cNvSpPr/>
            <p:nvPr/>
          </p:nvSpPr>
          <p:spPr>
            <a:xfrm>
              <a:off x="376446" y="698084"/>
              <a:ext cx="6080452" cy="8848724"/>
            </a:xfrm>
            <a:prstGeom prst="roundRect">
              <a:avLst>
                <a:gd name="adj" fmla="val 2575"/>
              </a:avLst>
            </a:prstGeom>
            <a:noFill/>
            <a:ln w="76200" cap="sq" cmpd="sng" algn="ctr">
              <a:solidFill>
                <a:srgbClr val="732281"/>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8" name="Oval 7">
              <a:extLst>
                <a:ext uri="{FF2B5EF4-FFF2-40B4-BE49-F238E27FC236}">
                  <a16:creationId xmlns:a16="http://schemas.microsoft.com/office/drawing/2014/main" id="{93276F2A-F840-46FB-B080-6151243EE903}"/>
                </a:ext>
                <a:ext uri="{C183D7F6-B498-43B3-948B-1728B52AA6E4}">
                  <adec:decorative xmlns:adec="http://schemas.microsoft.com/office/drawing/2017/decorative" val="1"/>
                </a:ext>
              </a:extLst>
            </p:cNvPr>
            <p:cNvSpPr/>
            <p:nvPr/>
          </p:nvSpPr>
          <p:spPr>
            <a:xfrm>
              <a:off x="6020884" y="467682"/>
              <a:ext cx="563212" cy="563212"/>
            </a:xfrm>
            <a:prstGeom prst="ellipse">
              <a:avLst/>
            </a:prstGeom>
            <a:solidFill>
              <a:sysClr val="window" lastClr="FFFFFF"/>
            </a:solidFill>
            <a:ln w="38100" cap="flat" cmpd="sng" algn="ctr">
              <a:solidFill>
                <a:srgbClr val="73228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9" name="Picture 8">
              <a:extLst>
                <a:ext uri="{FF2B5EF4-FFF2-40B4-BE49-F238E27FC236}">
                  <a16:creationId xmlns:a16="http://schemas.microsoft.com/office/drawing/2014/main" id="{48DDB44C-ADE6-4857-929B-D9EBC4A1EE42}"/>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rot="16200000">
              <a:off x="6069773" y="480071"/>
              <a:ext cx="465427" cy="538431"/>
            </a:xfrm>
            <a:prstGeom prst="rect">
              <a:avLst/>
            </a:prstGeom>
          </p:spPr>
        </p:pic>
      </p:grpSp>
      <p:sp>
        <p:nvSpPr>
          <p:cNvPr id="3" name="Footer Placeholder 2">
            <a:extLst>
              <a:ext uri="{FF2B5EF4-FFF2-40B4-BE49-F238E27FC236}">
                <a16:creationId xmlns:a16="http://schemas.microsoft.com/office/drawing/2014/main" id="{FD896C20-58BB-4FF9-A7D7-4A159F657364}"/>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33720180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p:bldP spid="12" grpId="0"/>
      <p:bldP spid="13" grpId="0"/>
    </p:bld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57F67173-A7C2-436E-9BFC-FA6530972395}"/>
              </a:ext>
            </a:extLst>
          </p:cNvPr>
          <p:cNvSpPr>
            <a:spLocks noGrp="1"/>
          </p:cNvSpPr>
          <p:nvPr>
            <p:ph type="title"/>
          </p:nvPr>
        </p:nvSpPr>
        <p:spPr>
          <a:xfrm>
            <a:off x="628650" y="-1010999"/>
            <a:ext cx="7886700" cy="873124"/>
          </a:xfrm>
        </p:spPr>
        <p:txBody>
          <a:bodyPr>
            <a:normAutofit/>
          </a:bodyPr>
          <a:lstStyle/>
          <a:p>
            <a:pPr algn="ctr"/>
            <a:r>
              <a:rPr lang="en-GB" sz="3000" b="1" dirty="0"/>
              <a:t>Fill in the Blanks - Answers 6</a:t>
            </a:r>
          </a:p>
        </p:txBody>
      </p:sp>
      <p:sp>
        <p:nvSpPr>
          <p:cNvPr id="14" name="Title 1">
            <a:extLst>
              <a:ext uri="{FF2B5EF4-FFF2-40B4-BE49-F238E27FC236}">
                <a16:creationId xmlns:a16="http://schemas.microsoft.com/office/drawing/2014/main" id="{674C7886-7513-42C5-A5E6-CD335D17D3D0}"/>
              </a:ext>
            </a:extLst>
          </p:cNvPr>
          <p:cNvSpPr txBox="1">
            <a:spLocks/>
          </p:cNvSpPr>
          <p:nvPr/>
        </p:nvSpPr>
        <p:spPr>
          <a:xfrm>
            <a:off x="628650" y="179390"/>
            <a:ext cx="7886700" cy="873124"/>
          </a:xfrm>
          <a:prstGeom prst="rect">
            <a:avLst/>
          </a:prstGeom>
        </p:spPr>
        <p:txBody>
          <a:bodyPr vert="horz" lIns="91440" tIns="45720" rIns="91440" bIns="45720" rtlCol="0" anchor="ctr">
            <a:normAutofit fontScale="97500"/>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r>
              <a:rPr lang="en-GB" sz="2800" b="1"/>
              <a:t>Harmful Microbes Fill in the Blanks - Answers </a:t>
            </a:r>
            <a:endParaRPr lang="en-GB" sz="2800" b="1" dirty="0"/>
          </a:p>
        </p:txBody>
      </p:sp>
      <p:graphicFrame>
        <p:nvGraphicFramePr>
          <p:cNvPr id="5" name="Table 63">
            <a:extLst>
              <a:ext uri="{FF2B5EF4-FFF2-40B4-BE49-F238E27FC236}">
                <a16:creationId xmlns:a16="http://schemas.microsoft.com/office/drawing/2014/main" id="{A7D1B191-8604-4BD5-8678-8000ED1FF5EE}"/>
              </a:ext>
            </a:extLst>
          </p:cNvPr>
          <p:cNvGraphicFramePr>
            <a:graphicFrameLocks noGrp="1"/>
          </p:cNvGraphicFramePr>
          <p:nvPr>
            <p:extLst>
              <p:ext uri="{D42A27DB-BD31-4B8C-83A1-F6EECF244321}">
                <p14:modId xmlns:p14="http://schemas.microsoft.com/office/powerpoint/2010/main" val="3493811038"/>
              </p:ext>
            </p:extLst>
          </p:nvPr>
        </p:nvGraphicFramePr>
        <p:xfrm>
          <a:off x="628650" y="1282698"/>
          <a:ext cx="7810500" cy="4794252"/>
        </p:xfrm>
        <a:graphic>
          <a:graphicData uri="http://schemas.openxmlformats.org/drawingml/2006/table">
            <a:tbl>
              <a:tblPr firstRow="1" bandRow="1">
                <a:tableStyleId>{93296810-A885-4BE3-A3E7-6D5BEEA58F35}</a:tableStyleId>
              </a:tblPr>
              <a:tblGrid>
                <a:gridCol w="2538413">
                  <a:extLst>
                    <a:ext uri="{9D8B030D-6E8A-4147-A177-3AD203B41FA5}">
                      <a16:colId xmlns:a16="http://schemas.microsoft.com/office/drawing/2014/main" val="483370446"/>
                    </a:ext>
                  </a:extLst>
                </a:gridCol>
                <a:gridCol w="5272087">
                  <a:extLst>
                    <a:ext uri="{9D8B030D-6E8A-4147-A177-3AD203B41FA5}">
                      <a16:colId xmlns:a16="http://schemas.microsoft.com/office/drawing/2014/main" val="3266652891"/>
                    </a:ext>
                  </a:extLst>
                </a:gridCol>
              </a:tblGrid>
              <a:tr h="411249">
                <a:tc>
                  <a:txBody>
                    <a:bodyPr/>
                    <a:lstStyle/>
                    <a:p>
                      <a:pPr algn="ctr"/>
                      <a:r>
                        <a:rPr lang="en-GB" sz="2000" b="1" dirty="0">
                          <a:solidFill>
                            <a:schemeClr val="bg1"/>
                          </a:solidFill>
                          <a:latin typeface="Arial" panose="020B0604020202020204" pitchFamily="34" charset="0"/>
                          <a:cs typeface="Arial" panose="020B0604020202020204" pitchFamily="34" charset="0"/>
                        </a:rPr>
                        <a:t>Disease</a:t>
                      </a:r>
                    </a:p>
                  </a:txBody>
                  <a:tcPr anchor="ctr">
                    <a:solidFill>
                      <a:srgbClr val="712B8F"/>
                    </a:solidFill>
                  </a:tcPr>
                </a:tc>
                <a:tc>
                  <a:txBody>
                    <a:bodyPr/>
                    <a:lstStyle/>
                    <a:p>
                      <a:pPr algn="ctr"/>
                      <a:r>
                        <a:rPr lang="en-GB" sz="2000" b="1" dirty="0">
                          <a:solidFill>
                            <a:schemeClr val="bg2">
                              <a:lumMod val="10000"/>
                            </a:schemeClr>
                          </a:solidFill>
                          <a:latin typeface="Arial" panose="020B0604020202020204" pitchFamily="34" charset="0"/>
                          <a:cs typeface="Arial" panose="020B0604020202020204" pitchFamily="34" charset="0"/>
                        </a:rPr>
                        <a:t>COVID-19</a:t>
                      </a:r>
                    </a:p>
                  </a:txBody>
                  <a:tcPr anchor="ctr">
                    <a:solidFill>
                      <a:srgbClr val="EBE8EE"/>
                    </a:solidFill>
                  </a:tcPr>
                </a:tc>
                <a:extLst>
                  <a:ext uri="{0D108BD9-81ED-4DB2-BD59-A6C34878D82A}">
                    <a16:rowId xmlns:a16="http://schemas.microsoft.com/office/drawing/2014/main" val="860237033"/>
                  </a:ext>
                </a:extLst>
              </a:tr>
              <a:tr h="411249">
                <a:tc>
                  <a:txBody>
                    <a:bodyPr/>
                    <a:lstStyle/>
                    <a:p>
                      <a:pPr algn="ctr"/>
                      <a:r>
                        <a:rPr lang="en-GB" sz="2000" b="1" dirty="0">
                          <a:solidFill>
                            <a:schemeClr val="bg1"/>
                          </a:solidFill>
                          <a:latin typeface="Arial" panose="020B0604020202020204" pitchFamily="34" charset="0"/>
                          <a:cs typeface="Arial" panose="020B0604020202020204" pitchFamily="34" charset="0"/>
                        </a:rPr>
                        <a:t>Pathogen</a:t>
                      </a:r>
                    </a:p>
                  </a:txBody>
                  <a:tcPr anchor="ctr">
                    <a:solidFill>
                      <a:srgbClr val="712B8F"/>
                    </a:solidFill>
                  </a:tcPr>
                </a:tc>
                <a:tc>
                  <a:txBody>
                    <a:bodyPr/>
                    <a:lstStyle/>
                    <a:p>
                      <a:endParaRPr lang="en-GB" sz="2000" dirty="0"/>
                    </a:p>
                  </a:txBody>
                  <a:tcPr anchor="ctr"/>
                </a:tc>
                <a:extLst>
                  <a:ext uri="{0D108BD9-81ED-4DB2-BD59-A6C34878D82A}">
                    <a16:rowId xmlns:a16="http://schemas.microsoft.com/office/drawing/2014/main" val="1176771399"/>
                  </a:ext>
                </a:extLst>
              </a:tr>
              <a:tr h="729118">
                <a:tc>
                  <a:txBody>
                    <a:bodyPr/>
                    <a:lstStyle/>
                    <a:p>
                      <a:pPr algn="ctr"/>
                      <a:r>
                        <a:rPr lang="en-GB" sz="2000" b="1" dirty="0">
                          <a:solidFill>
                            <a:schemeClr val="bg1"/>
                          </a:solidFill>
                          <a:latin typeface="Arial" panose="020B0604020202020204" pitchFamily="34" charset="0"/>
                          <a:cs typeface="Arial" panose="020B0604020202020204" pitchFamily="34" charset="0"/>
                        </a:rPr>
                        <a:t>Transmission</a:t>
                      </a:r>
                    </a:p>
                  </a:txBody>
                  <a:tcPr anchor="ctr">
                    <a:solidFill>
                      <a:srgbClr val="712B8F"/>
                    </a:solidFill>
                  </a:tcPr>
                </a:tc>
                <a:tc>
                  <a:txBody>
                    <a:bodyPr/>
                    <a:lstStyle/>
                    <a:p>
                      <a:pPr algn="just"/>
                      <a:endParaRPr lang="en-GB" sz="2000" dirty="0">
                        <a:solidFill>
                          <a:schemeClr val="bg2">
                            <a:lumMod val="10000"/>
                          </a:schemeClr>
                        </a:solidFill>
                      </a:endParaRPr>
                    </a:p>
                  </a:txBody>
                  <a:tcPr anchor="ctr"/>
                </a:tc>
                <a:extLst>
                  <a:ext uri="{0D108BD9-81ED-4DB2-BD59-A6C34878D82A}">
                    <a16:rowId xmlns:a16="http://schemas.microsoft.com/office/drawing/2014/main" val="733517357"/>
                  </a:ext>
                </a:extLst>
              </a:tr>
              <a:tr h="411249">
                <a:tc>
                  <a:txBody>
                    <a:bodyPr/>
                    <a:lstStyle/>
                    <a:p>
                      <a:pPr algn="ctr"/>
                      <a:r>
                        <a:rPr lang="en-GB" sz="2000" b="1" dirty="0">
                          <a:solidFill>
                            <a:schemeClr val="bg1"/>
                          </a:solidFill>
                          <a:latin typeface="Arial" panose="020B0604020202020204" pitchFamily="34" charset="0"/>
                          <a:cs typeface="Arial" panose="020B0604020202020204" pitchFamily="34" charset="0"/>
                        </a:rPr>
                        <a:t>Symptom</a:t>
                      </a:r>
                    </a:p>
                  </a:txBody>
                  <a:tcPr anchor="ctr">
                    <a:solidFill>
                      <a:srgbClr val="712B8F"/>
                    </a:solidFill>
                  </a:tcPr>
                </a:tc>
                <a:tc>
                  <a:txBody>
                    <a:bodyPr/>
                    <a:lstStyle/>
                    <a:p>
                      <a:endParaRPr lang="en-GB" sz="2000" dirty="0">
                        <a:solidFill>
                          <a:schemeClr val="bg2">
                            <a:lumMod val="10000"/>
                          </a:schemeClr>
                        </a:solidFill>
                      </a:endParaRPr>
                    </a:p>
                  </a:txBody>
                  <a:tcPr anchor="ctr"/>
                </a:tc>
                <a:extLst>
                  <a:ext uri="{0D108BD9-81ED-4DB2-BD59-A6C34878D82A}">
                    <a16:rowId xmlns:a16="http://schemas.microsoft.com/office/drawing/2014/main" val="2517635367"/>
                  </a:ext>
                </a:extLst>
              </a:tr>
              <a:tr h="1021125">
                <a:tc>
                  <a:txBody>
                    <a:bodyPr/>
                    <a:lstStyle/>
                    <a:p>
                      <a:pPr algn="ctr"/>
                      <a:r>
                        <a:rPr lang="en-GB" sz="2000" b="1" dirty="0">
                          <a:solidFill>
                            <a:schemeClr val="bg1"/>
                          </a:solidFill>
                          <a:latin typeface="Arial" panose="020B0604020202020204" pitchFamily="34" charset="0"/>
                          <a:cs typeface="Arial" panose="020B0604020202020204" pitchFamily="34" charset="0"/>
                        </a:rPr>
                        <a:t>Prevention</a:t>
                      </a:r>
                    </a:p>
                  </a:txBody>
                  <a:tcPr anchor="ctr">
                    <a:solidFill>
                      <a:srgbClr val="712B8F"/>
                    </a:solidFill>
                  </a:tcPr>
                </a:tc>
                <a:tc>
                  <a:txBody>
                    <a:bodyPr/>
                    <a:lstStyle/>
                    <a:p>
                      <a:r>
                        <a:rPr lang="en-GB" sz="2000" dirty="0">
                          <a:solidFill>
                            <a:schemeClr val="bg2">
                              <a:lumMod val="10000"/>
                            </a:schemeClr>
                          </a:solidFill>
                        </a:rPr>
                        <a:t>Wearing a face cover; Practicing social distancing; COVID-19 vaccine.</a:t>
                      </a:r>
                    </a:p>
                    <a:p>
                      <a:endParaRPr lang="en-GB" sz="2000" dirty="0">
                        <a:solidFill>
                          <a:schemeClr val="bg2">
                            <a:lumMod val="10000"/>
                          </a:schemeClr>
                        </a:solidFill>
                      </a:endParaRPr>
                    </a:p>
                  </a:txBody>
                  <a:tcPr anchor="ctr"/>
                </a:tc>
                <a:extLst>
                  <a:ext uri="{0D108BD9-81ED-4DB2-BD59-A6C34878D82A}">
                    <a16:rowId xmlns:a16="http://schemas.microsoft.com/office/drawing/2014/main" val="1083927464"/>
                  </a:ext>
                </a:extLst>
              </a:tr>
              <a:tr h="789137">
                <a:tc>
                  <a:txBody>
                    <a:bodyPr/>
                    <a:lstStyle/>
                    <a:p>
                      <a:pPr algn="ctr"/>
                      <a:r>
                        <a:rPr lang="en-GB" sz="2000" b="1" dirty="0">
                          <a:solidFill>
                            <a:schemeClr val="bg1"/>
                          </a:solidFill>
                          <a:latin typeface="Arial" panose="020B0604020202020204" pitchFamily="34" charset="0"/>
                          <a:cs typeface="Arial" panose="020B0604020202020204" pitchFamily="34" charset="0"/>
                        </a:rPr>
                        <a:t>Treatment</a:t>
                      </a:r>
                    </a:p>
                  </a:txBody>
                  <a:tcPr anchor="ctr">
                    <a:solidFill>
                      <a:srgbClr val="712B8F"/>
                    </a:solidFill>
                  </a:tcPr>
                </a:tc>
                <a:tc>
                  <a:txBody>
                    <a:bodyPr/>
                    <a:lstStyle/>
                    <a:p>
                      <a:endParaRPr lang="en-GB" sz="2000" dirty="0">
                        <a:solidFill>
                          <a:schemeClr val="bg2">
                            <a:lumMod val="10000"/>
                          </a:schemeClr>
                        </a:solidFill>
                      </a:endParaRPr>
                    </a:p>
                  </a:txBody>
                  <a:tcPr anchor="ctr"/>
                </a:tc>
                <a:extLst>
                  <a:ext uri="{0D108BD9-81ED-4DB2-BD59-A6C34878D82A}">
                    <a16:rowId xmlns:a16="http://schemas.microsoft.com/office/drawing/2014/main" val="1327839639"/>
                  </a:ext>
                </a:extLst>
              </a:tr>
              <a:tr h="1021125">
                <a:tc>
                  <a:txBody>
                    <a:bodyPr/>
                    <a:lstStyle/>
                    <a:p>
                      <a:pPr algn="ctr"/>
                      <a:r>
                        <a:rPr lang="en-GB" sz="2000" b="1" dirty="0">
                          <a:solidFill>
                            <a:schemeClr val="bg1"/>
                          </a:solidFill>
                          <a:latin typeface="Arial" panose="020B0604020202020204" pitchFamily="34" charset="0"/>
                          <a:cs typeface="Arial" panose="020B0604020202020204" pitchFamily="34" charset="0"/>
                        </a:rPr>
                        <a:t>Problems</a:t>
                      </a:r>
                    </a:p>
                  </a:txBody>
                  <a:tcPr anchor="ctr">
                    <a:solidFill>
                      <a:srgbClr val="712B8F"/>
                    </a:solidFill>
                  </a:tcPr>
                </a:tc>
                <a:tc>
                  <a:txBody>
                    <a:bodyPr/>
                    <a:lstStyle/>
                    <a:p>
                      <a:r>
                        <a:rPr lang="en-GB" sz="2000" dirty="0">
                          <a:solidFill>
                            <a:schemeClr val="bg2">
                              <a:lumMod val="10000"/>
                            </a:schemeClr>
                          </a:solidFill>
                        </a:rPr>
                        <a:t>Long term effects of disease unknown – ongoing research in this area.</a:t>
                      </a:r>
                    </a:p>
                    <a:p>
                      <a:endParaRPr lang="en-GB" sz="2000" dirty="0">
                        <a:solidFill>
                          <a:schemeClr val="bg2">
                            <a:lumMod val="10000"/>
                          </a:schemeClr>
                        </a:solidFill>
                      </a:endParaRPr>
                    </a:p>
                  </a:txBody>
                  <a:tcPr anchor="ctr"/>
                </a:tc>
                <a:extLst>
                  <a:ext uri="{0D108BD9-81ED-4DB2-BD59-A6C34878D82A}">
                    <a16:rowId xmlns:a16="http://schemas.microsoft.com/office/drawing/2014/main" val="3402268565"/>
                  </a:ext>
                </a:extLst>
              </a:tr>
            </a:tbl>
          </a:graphicData>
        </a:graphic>
      </p:graphicFrame>
      <p:sp>
        <p:nvSpPr>
          <p:cNvPr id="10" name="TextBox 9">
            <a:extLst>
              <a:ext uri="{FF2B5EF4-FFF2-40B4-BE49-F238E27FC236}">
                <a16:creationId xmlns:a16="http://schemas.microsoft.com/office/drawing/2014/main" id="{376955A5-BA51-4E6A-BD16-8BFDDC8FEC10}"/>
              </a:ext>
            </a:extLst>
          </p:cNvPr>
          <p:cNvSpPr txBox="1"/>
          <p:nvPr/>
        </p:nvSpPr>
        <p:spPr>
          <a:xfrm>
            <a:off x="3238665" y="1722368"/>
            <a:ext cx="4848225" cy="400110"/>
          </a:xfrm>
          <a:prstGeom prst="rect">
            <a:avLst/>
          </a:prstGeom>
          <a:noFill/>
        </p:spPr>
        <p:txBody>
          <a:bodyPr wrap="square" rtlCol="0">
            <a:spAutoFit/>
          </a:bodyPr>
          <a:lstStyle/>
          <a:p>
            <a:r>
              <a:rPr lang="en-GB" sz="2000" b="1" dirty="0">
                <a:solidFill>
                  <a:schemeClr val="accent6">
                    <a:lumMod val="75000"/>
                  </a:schemeClr>
                </a:solidFill>
                <a:latin typeface="Arial" panose="020B0604020202020204" pitchFamily="34" charset="0"/>
                <a:cs typeface="Arial" panose="020B0604020202020204" pitchFamily="34" charset="0"/>
              </a:rPr>
              <a:t>Virus</a:t>
            </a:r>
          </a:p>
        </p:txBody>
      </p:sp>
      <p:sp>
        <p:nvSpPr>
          <p:cNvPr id="11" name="TextBox 10">
            <a:extLst>
              <a:ext uri="{FF2B5EF4-FFF2-40B4-BE49-F238E27FC236}">
                <a16:creationId xmlns:a16="http://schemas.microsoft.com/office/drawing/2014/main" id="{AE65D7C0-2EAA-41C7-8B0A-BB0071C6E099}"/>
              </a:ext>
            </a:extLst>
          </p:cNvPr>
          <p:cNvSpPr txBox="1"/>
          <p:nvPr/>
        </p:nvSpPr>
        <p:spPr>
          <a:xfrm>
            <a:off x="3238665" y="2309983"/>
            <a:ext cx="4848225" cy="400110"/>
          </a:xfrm>
          <a:prstGeom prst="rect">
            <a:avLst/>
          </a:prstGeom>
          <a:noFill/>
        </p:spPr>
        <p:txBody>
          <a:bodyPr wrap="square" rtlCol="0">
            <a:spAutoFit/>
          </a:bodyPr>
          <a:lstStyle/>
          <a:p>
            <a:r>
              <a:rPr lang="en-GB" sz="2000" b="1" dirty="0">
                <a:solidFill>
                  <a:schemeClr val="accent6">
                    <a:lumMod val="75000"/>
                  </a:schemeClr>
                </a:solidFill>
                <a:latin typeface="Arial" panose="020B0604020202020204" pitchFamily="34" charset="0"/>
                <a:cs typeface="Arial" panose="020B0604020202020204" pitchFamily="34" charset="0"/>
              </a:rPr>
              <a:t>Droplet transmission.</a:t>
            </a:r>
          </a:p>
        </p:txBody>
      </p:sp>
      <p:sp>
        <p:nvSpPr>
          <p:cNvPr id="12" name="TextBox 11">
            <a:extLst>
              <a:ext uri="{FF2B5EF4-FFF2-40B4-BE49-F238E27FC236}">
                <a16:creationId xmlns:a16="http://schemas.microsoft.com/office/drawing/2014/main" id="{17AF2B81-01A2-444C-862B-CB63CAA4A3E5}"/>
              </a:ext>
            </a:extLst>
          </p:cNvPr>
          <p:cNvSpPr txBox="1"/>
          <p:nvPr/>
        </p:nvSpPr>
        <p:spPr>
          <a:xfrm>
            <a:off x="3238664" y="2825977"/>
            <a:ext cx="4848225" cy="400110"/>
          </a:xfrm>
          <a:prstGeom prst="rect">
            <a:avLst/>
          </a:prstGeom>
          <a:noFill/>
        </p:spPr>
        <p:txBody>
          <a:bodyPr wrap="square" rtlCol="0">
            <a:spAutoFit/>
          </a:bodyPr>
          <a:lstStyle/>
          <a:p>
            <a:r>
              <a:rPr lang="en-GB" sz="2000" b="1" dirty="0">
                <a:solidFill>
                  <a:schemeClr val="accent6">
                    <a:lumMod val="75000"/>
                  </a:schemeClr>
                </a:solidFill>
                <a:latin typeface="Arial" panose="020B0604020202020204" pitchFamily="34" charset="0"/>
                <a:cs typeface="Arial" panose="020B0604020202020204" pitchFamily="34" charset="0"/>
              </a:rPr>
              <a:t>Flu like symptoms.</a:t>
            </a:r>
          </a:p>
        </p:txBody>
      </p:sp>
      <p:sp>
        <p:nvSpPr>
          <p:cNvPr id="13" name="TextBox 12">
            <a:extLst>
              <a:ext uri="{FF2B5EF4-FFF2-40B4-BE49-F238E27FC236}">
                <a16:creationId xmlns:a16="http://schemas.microsoft.com/office/drawing/2014/main" id="{61E05E3A-1F0B-4058-AF3B-DDB0020F8EBA}"/>
              </a:ext>
            </a:extLst>
          </p:cNvPr>
          <p:cNvSpPr txBox="1"/>
          <p:nvPr/>
        </p:nvSpPr>
        <p:spPr>
          <a:xfrm>
            <a:off x="3124365" y="4443353"/>
            <a:ext cx="4848225" cy="400110"/>
          </a:xfrm>
          <a:prstGeom prst="rect">
            <a:avLst/>
          </a:prstGeom>
          <a:noFill/>
        </p:spPr>
        <p:txBody>
          <a:bodyPr wrap="square" rtlCol="0">
            <a:spAutoFit/>
          </a:bodyPr>
          <a:lstStyle/>
          <a:p>
            <a:r>
              <a:rPr lang="en-GB" sz="2000" b="1" dirty="0">
                <a:solidFill>
                  <a:schemeClr val="accent6">
                    <a:lumMod val="75000"/>
                  </a:schemeClr>
                </a:solidFill>
                <a:latin typeface="Arial" panose="020B0604020202020204" pitchFamily="34" charset="0"/>
                <a:cs typeface="Arial" panose="020B0604020202020204" pitchFamily="34" charset="0"/>
              </a:rPr>
              <a:t>Symptomatic treatments.</a:t>
            </a:r>
          </a:p>
        </p:txBody>
      </p:sp>
      <p:grpSp>
        <p:nvGrpSpPr>
          <p:cNvPr id="6" name="Group 5">
            <a:extLst>
              <a:ext uri="{FF2B5EF4-FFF2-40B4-BE49-F238E27FC236}">
                <a16:creationId xmlns:a16="http://schemas.microsoft.com/office/drawing/2014/main" id="{C36F8D3B-5334-4365-A018-A77D170A1C80}"/>
              </a:ext>
              <a:ext uri="{C183D7F6-B498-43B3-948B-1728B52AA6E4}">
                <adec:decorative xmlns:adec="http://schemas.microsoft.com/office/drawing/2017/decorative" val="1"/>
              </a:ext>
            </a:extLst>
          </p:cNvPr>
          <p:cNvGrpSpPr/>
          <p:nvPr/>
        </p:nvGrpSpPr>
        <p:grpSpPr>
          <a:xfrm rot="5400000">
            <a:off x="2040352" y="-418796"/>
            <a:ext cx="5212619" cy="8251729"/>
            <a:chOff x="376446" y="467682"/>
            <a:chExt cx="6207650" cy="9079126"/>
          </a:xfrm>
        </p:grpSpPr>
        <p:sp>
          <p:nvSpPr>
            <p:cNvPr id="7" name="Rectangle: Rounded Corners 6">
              <a:extLst>
                <a:ext uri="{FF2B5EF4-FFF2-40B4-BE49-F238E27FC236}">
                  <a16:creationId xmlns:a16="http://schemas.microsoft.com/office/drawing/2014/main" id="{9D5111E6-2C73-444F-A90B-12783791FF9E}"/>
                </a:ext>
                <a:ext uri="{C183D7F6-B498-43B3-948B-1728B52AA6E4}">
                  <adec:decorative xmlns:adec="http://schemas.microsoft.com/office/drawing/2017/decorative" val="1"/>
                </a:ext>
              </a:extLst>
            </p:cNvPr>
            <p:cNvSpPr/>
            <p:nvPr/>
          </p:nvSpPr>
          <p:spPr>
            <a:xfrm>
              <a:off x="376446" y="698084"/>
              <a:ext cx="6080452" cy="8848724"/>
            </a:xfrm>
            <a:prstGeom prst="roundRect">
              <a:avLst>
                <a:gd name="adj" fmla="val 2575"/>
              </a:avLst>
            </a:prstGeom>
            <a:noFill/>
            <a:ln w="76200" cap="sq" cmpd="sng" algn="ctr">
              <a:solidFill>
                <a:srgbClr val="732281"/>
              </a:solidFill>
              <a:prstDash val="solid"/>
              <a:bevel/>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sp>
          <p:nvSpPr>
            <p:cNvPr id="8" name="Oval 7">
              <a:extLst>
                <a:ext uri="{FF2B5EF4-FFF2-40B4-BE49-F238E27FC236}">
                  <a16:creationId xmlns:a16="http://schemas.microsoft.com/office/drawing/2014/main" id="{BD381C41-393B-4B74-BD84-A12776425B37}"/>
                </a:ext>
                <a:ext uri="{C183D7F6-B498-43B3-948B-1728B52AA6E4}">
                  <adec:decorative xmlns:adec="http://schemas.microsoft.com/office/drawing/2017/decorative" val="1"/>
                </a:ext>
              </a:extLst>
            </p:cNvPr>
            <p:cNvSpPr/>
            <p:nvPr/>
          </p:nvSpPr>
          <p:spPr>
            <a:xfrm>
              <a:off x="6020884" y="467682"/>
              <a:ext cx="563212" cy="563212"/>
            </a:xfrm>
            <a:prstGeom prst="ellipse">
              <a:avLst/>
            </a:prstGeom>
            <a:solidFill>
              <a:sysClr val="window" lastClr="FFFFFF"/>
            </a:solidFill>
            <a:ln w="38100" cap="flat" cmpd="sng" algn="ctr">
              <a:solidFill>
                <a:srgbClr val="732281"/>
              </a:solid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GB" sz="1800" b="0" i="0" u="none" strike="noStrike" kern="0" cap="none" spc="0" normalizeH="0" baseline="0" noProof="0" dirty="0">
                <a:ln>
                  <a:noFill/>
                </a:ln>
                <a:solidFill>
                  <a:prstClr val="white"/>
                </a:solidFill>
                <a:effectLst/>
                <a:uLnTx/>
                <a:uFillTx/>
                <a:latin typeface="Calibri" panose="020F0502020204030204"/>
                <a:ea typeface="+mn-ea"/>
                <a:cs typeface="+mn-cs"/>
              </a:endParaRPr>
            </a:p>
          </p:txBody>
        </p:sp>
        <p:pic>
          <p:nvPicPr>
            <p:cNvPr id="9" name="Picture 8">
              <a:extLst>
                <a:ext uri="{FF2B5EF4-FFF2-40B4-BE49-F238E27FC236}">
                  <a16:creationId xmlns:a16="http://schemas.microsoft.com/office/drawing/2014/main" id="{86A10D96-2690-44D8-880E-272095AAC852}"/>
                </a:ext>
                <a:ext uri="{C183D7F6-B498-43B3-948B-1728B52AA6E4}">
                  <adec:decorative xmlns:adec="http://schemas.microsoft.com/office/drawing/2017/decorative" val="1"/>
                </a:ext>
              </a:extLst>
            </p:cNvPr>
            <p:cNvPicPr>
              <a:picLocks noChangeAspect="1"/>
            </p:cNvPicPr>
            <p:nvPr/>
          </p:nvPicPr>
          <p:blipFill>
            <a:blip r:embed="rId2">
              <a:extLst>
                <a:ext uri="{28A0092B-C50C-407E-A947-70E740481C1C}">
                  <a14:useLocalDpi xmlns:a14="http://schemas.microsoft.com/office/drawing/2010/main" val="0"/>
                </a:ext>
              </a:extLst>
            </a:blip>
            <a:srcRect/>
            <a:stretch/>
          </p:blipFill>
          <p:spPr>
            <a:xfrm rot="16200000">
              <a:off x="6069773" y="480071"/>
              <a:ext cx="465427" cy="538431"/>
            </a:xfrm>
            <a:prstGeom prst="rect">
              <a:avLst/>
            </a:prstGeom>
          </p:spPr>
        </p:pic>
      </p:grpSp>
      <p:sp>
        <p:nvSpPr>
          <p:cNvPr id="3" name="Footer Placeholder 2">
            <a:extLst>
              <a:ext uri="{FF2B5EF4-FFF2-40B4-BE49-F238E27FC236}">
                <a16:creationId xmlns:a16="http://schemas.microsoft.com/office/drawing/2014/main" id="{9614CCC9-9CCD-4A9C-8982-74FD2BE985EB}"/>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33999040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2"/>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p:bldP spid="11" grpId="0"/>
      <p:bldP spid="12" grpId="0"/>
      <p:bldP spid="13"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D16CC2F2-FC5D-44F9-B171-1DDD0482554F}"/>
              </a:ext>
            </a:extLst>
          </p:cNvPr>
          <p:cNvSpPr>
            <a:spLocks noGrp="1"/>
          </p:cNvSpPr>
          <p:nvPr>
            <p:ph type="title"/>
          </p:nvPr>
        </p:nvSpPr>
        <p:spPr>
          <a:xfrm>
            <a:off x="628650" y="-938780"/>
            <a:ext cx="7886700" cy="830343"/>
          </a:xfrm>
        </p:spPr>
        <p:txBody>
          <a:bodyPr>
            <a:noAutofit/>
          </a:bodyPr>
          <a:lstStyle/>
          <a:p>
            <a:pPr algn="ctr"/>
            <a:r>
              <a:rPr lang="en-GB" sz="3500" b="1" dirty="0"/>
              <a:t>What are Harmful Microbes? (2/3)</a:t>
            </a:r>
          </a:p>
        </p:txBody>
      </p:sp>
      <p:sp>
        <p:nvSpPr>
          <p:cNvPr id="6" name="Title 1">
            <a:extLst>
              <a:ext uri="{FF2B5EF4-FFF2-40B4-BE49-F238E27FC236}">
                <a16:creationId xmlns:a16="http://schemas.microsoft.com/office/drawing/2014/main" id="{A6412102-A53E-4D36-8B63-DFDA8FE1EBAB}"/>
              </a:ext>
            </a:extLst>
          </p:cNvPr>
          <p:cNvSpPr txBox="1">
            <a:spLocks/>
          </p:cNvSpPr>
          <p:nvPr/>
        </p:nvSpPr>
        <p:spPr>
          <a:xfrm>
            <a:off x="698647" y="252332"/>
            <a:ext cx="7886700" cy="830343"/>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r>
              <a:rPr lang="en-GB" sz="3500" b="1"/>
              <a:t>What are Harmful Microbes?</a:t>
            </a:r>
            <a:endParaRPr lang="en-GB" sz="3500" b="1" dirty="0"/>
          </a:p>
        </p:txBody>
      </p:sp>
      <p:sp>
        <p:nvSpPr>
          <p:cNvPr id="8" name="Rectangle: Rounded Corners 7">
            <a:extLst>
              <a:ext uri="{FF2B5EF4-FFF2-40B4-BE49-F238E27FC236}">
                <a16:creationId xmlns:a16="http://schemas.microsoft.com/office/drawing/2014/main" id="{6120BD40-7840-4F24-8AB7-84CEC771DC64}"/>
              </a:ext>
            </a:extLst>
          </p:cNvPr>
          <p:cNvSpPr/>
          <p:nvPr/>
        </p:nvSpPr>
        <p:spPr>
          <a:xfrm>
            <a:off x="558651" y="1197878"/>
            <a:ext cx="8026696" cy="2802621"/>
          </a:xfrm>
          <a:prstGeom prst="round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lvl="0" algn="ctr"/>
            <a:r>
              <a:rPr lang="en-GB" sz="2000" dirty="0">
                <a:latin typeface="Arial" panose="020B0604020202020204" pitchFamily="34" charset="0"/>
                <a:cs typeface="Arial" panose="020B0604020202020204" pitchFamily="34" charset="0"/>
              </a:rPr>
              <a:t>There are 4 main mode of transmission for pathogenic microbes. First - by air including droplet transmission – many pathogens are carried and spread from one organism to another by air. When you are ill, you expel tiny droplets full of pathogens from your respiratory system when you cough, sneeze, or talk. Other people breathe in the droplets, along with the pathogens they contain, so they pick up the infection. Examples include flu (influenza), tuberculosis, and the common cold. </a:t>
            </a:r>
          </a:p>
        </p:txBody>
      </p:sp>
      <p:sp>
        <p:nvSpPr>
          <p:cNvPr id="9" name="Rectangle: Rounded Corners 8">
            <a:extLst>
              <a:ext uri="{FF2B5EF4-FFF2-40B4-BE49-F238E27FC236}">
                <a16:creationId xmlns:a16="http://schemas.microsoft.com/office/drawing/2014/main" id="{3B60E099-48C3-49E6-9767-1F4A8384BCE8}"/>
              </a:ext>
            </a:extLst>
          </p:cNvPr>
          <p:cNvSpPr/>
          <p:nvPr/>
        </p:nvSpPr>
        <p:spPr>
          <a:xfrm>
            <a:off x="558651" y="4180541"/>
            <a:ext cx="8026696" cy="1879634"/>
          </a:xfrm>
          <a:prstGeom prst="round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lvl="0" algn="ctr"/>
            <a:r>
              <a:rPr lang="en-GB" sz="2000" dirty="0">
                <a:latin typeface="Arial" panose="020B0604020202020204" pitchFamily="34" charset="0"/>
                <a:cs typeface="Arial" panose="020B0604020202020204" pitchFamily="34" charset="0"/>
              </a:rPr>
              <a:t>Second - direct contact - spread by direct contact of an infected organism with a healthy one. Pathogens such as the viruses which cause HIV/AIDS or hepatitis enter the body through direct sexual contact, cuts, scratches, and needle punctures that give access to the blood. </a:t>
            </a:r>
          </a:p>
        </p:txBody>
      </p:sp>
      <p:sp>
        <p:nvSpPr>
          <p:cNvPr id="4" name="Footer Placeholder 3">
            <a:extLst>
              <a:ext uri="{FF2B5EF4-FFF2-40B4-BE49-F238E27FC236}">
                <a16:creationId xmlns:a16="http://schemas.microsoft.com/office/drawing/2014/main" id="{021DFDA3-040B-4274-9113-9D6F177909A2}"/>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337157480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0" animBg="1"/>
    </p:bld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B8DB95-3EA3-49F2-911E-CC97118A0809}"/>
              </a:ext>
            </a:extLst>
          </p:cNvPr>
          <p:cNvSpPr>
            <a:spLocks noGrp="1"/>
          </p:cNvSpPr>
          <p:nvPr>
            <p:ph type="title"/>
          </p:nvPr>
        </p:nvSpPr>
        <p:spPr>
          <a:xfrm>
            <a:off x="628650" y="620139"/>
            <a:ext cx="7886700" cy="1015999"/>
          </a:xfrm>
        </p:spPr>
        <p:txBody>
          <a:bodyPr>
            <a:normAutofit/>
          </a:bodyPr>
          <a:lstStyle/>
          <a:p>
            <a:pPr algn="ctr"/>
            <a:r>
              <a:rPr lang="en-GB" b="1" dirty="0"/>
              <a:t>Outbreak Activity 1</a:t>
            </a:r>
          </a:p>
        </p:txBody>
      </p:sp>
      <p:sp>
        <p:nvSpPr>
          <p:cNvPr id="4" name="Rectangle 3">
            <a:extLst>
              <a:ext uri="{FF2B5EF4-FFF2-40B4-BE49-F238E27FC236}">
                <a16:creationId xmlns:a16="http://schemas.microsoft.com/office/drawing/2014/main" id="{A00159C7-F2A4-495B-BC05-A91C9C1E2D74}"/>
              </a:ext>
            </a:extLst>
          </p:cNvPr>
          <p:cNvSpPr/>
          <p:nvPr/>
        </p:nvSpPr>
        <p:spPr>
          <a:xfrm>
            <a:off x="552450" y="2107809"/>
            <a:ext cx="8039100" cy="2862322"/>
          </a:xfrm>
          <a:prstGeom prst="rect">
            <a:avLst/>
          </a:prstGeom>
          <a:solidFill>
            <a:srgbClr val="F16436"/>
          </a:solidFill>
        </p:spPr>
        <p:txBody>
          <a:bodyPr wrap="square">
            <a:spAutoFit/>
          </a:bodyPr>
          <a:lstStyle/>
          <a:p>
            <a:pPr lvl="0" algn="ctr">
              <a:spcAft>
                <a:spcPts val="600"/>
              </a:spcAft>
            </a:pPr>
            <a:r>
              <a:rPr lang="en-GB" sz="3000" b="1" dirty="0">
                <a:solidFill>
                  <a:schemeClr val="bg1"/>
                </a:solidFill>
                <a:latin typeface="Arial" panose="020B0604020202020204" pitchFamily="34" charset="0"/>
                <a:ea typeface="Calibri" panose="020F0502020204030204" pitchFamily="34" charset="0"/>
                <a:cs typeface="Times New Roman" panose="02020603050405020304" pitchFamily="18" charset="0"/>
              </a:rPr>
              <a:t>Into groups of 4-5 to facilitate group discussion. Choose an infectious disease or make up your own. For example, you could base this activity on a foodborne disease (food poisoning), COVID-19 or a fictional disease. </a:t>
            </a:r>
          </a:p>
        </p:txBody>
      </p:sp>
      <p:sp>
        <p:nvSpPr>
          <p:cNvPr id="3" name="Footer Placeholder 2">
            <a:extLst>
              <a:ext uri="{FF2B5EF4-FFF2-40B4-BE49-F238E27FC236}">
                <a16:creationId xmlns:a16="http://schemas.microsoft.com/office/drawing/2014/main" id="{94B41D31-97C4-44C1-AB63-A671CF453FBB}"/>
              </a:ext>
            </a:extLst>
          </p:cNvPr>
          <p:cNvSpPr>
            <a:spLocks noGrp="1"/>
          </p:cNvSpPr>
          <p:nvPr>
            <p:ph type="ftr" sz="quarter" idx="11"/>
          </p:nvPr>
        </p:nvSpPr>
        <p:spPr/>
        <p:txBody>
          <a:bodyPr/>
          <a:lstStyle/>
          <a:p>
            <a:r>
              <a:rPr lang="en-GB"/>
              <a:t>e-Bug.eu</a:t>
            </a:r>
            <a:endParaRPr lang="en-GB" dirty="0"/>
          </a:p>
        </p:txBody>
      </p:sp>
      <p:sp>
        <p:nvSpPr>
          <p:cNvPr id="5" name="Arrow: Right 4">
            <a:extLst>
              <a:ext uri="{FF2B5EF4-FFF2-40B4-BE49-F238E27FC236}">
                <a16:creationId xmlns:a16="http://schemas.microsoft.com/office/drawing/2014/main" id="{08D05163-6968-4792-8DA5-7E1B7E1D70BD}"/>
              </a:ext>
            </a:extLst>
          </p:cNvPr>
          <p:cNvSpPr/>
          <p:nvPr/>
        </p:nvSpPr>
        <p:spPr>
          <a:xfrm>
            <a:off x="6181725" y="5591175"/>
            <a:ext cx="2409825" cy="1019175"/>
          </a:xfrm>
          <a:prstGeom prst="rightArrow">
            <a:avLst/>
          </a:prstGeom>
          <a:solidFill>
            <a:srgbClr val="712B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b="1" dirty="0">
                <a:latin typeface="Arial" panose="020B0604020202020204" pitchFamily="34" charset="0"/>
                <a:cs typeface="Arial" panose="020B0604020202020204" pitchFamily="34" charset="0"/>
              </a:rPr>
              <a:t>Instructions</a:t>
            </a:r>
          </a:p>
        </p:txBody>
      </p:sp>
    </p:spTree>
    <p:extLst>
      <p:ext uri="{BB962C8B-B14F-4D97-AF65-F5344CB8AC3E}">
        <p14:creationId xmlns:p14="http://schemas.microsoft.com/office/powerpoint/2010/main" val="1569890886"/>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061F1F-BBEC-4795-BA49-4492B636D861}"/>
              </a:ext>
            </a:extLst>
          </p:cNvPr>
          <p:cNvSpPr>
            <a:spLocks noGrp="1"/>
          </p:cNvSpPr>
          <p:nvPr>
            <p:ph type="title"/>
          </p:nvPr>
        </p:nvSpPr>
        <p:spPr>
          <a:xfrm>
            <a:off x="628650" y="-1325563"/>
            <a:ext cx="7886700" cy="1325563"/>
          </a:xfrm>
        </p:spPr>
        <p:txBody>
          <a:bodyPr vert="horz" lIns="91440" tIns="45720" rIns="91440" bIns="45720" rtlCol="0" anchor="b">
            <a:normAutofit/>
          </a:bodyPr>
          <a:lstStyle/>
          <a:p>
            <a:r>
              <a:rPr lang="en-GB" dirty="0"/>
              <a:t>Outbreak Activity Instructions 1</a:t>
            </a:r>
          </a:p>
        </p:txBody>
      </p:sp>
      <p:sp>
        <p:nvSpPr>
          <p:cNvPr id="4" name="Rectangle 3">
            <a:extLst>
              <a:ext uri="{FF2B5EF4-FFF2-40B4-BE49-F238E27FC236}">
                <a16:creationId xmlns:a16="http://schemas.microsoft.com/office/drawing/2014/main" id="{CBC9F7D0-9863-4362-94B5-73B23947F28D}"/>
              </a:ext>
            </a:extLst>
          </p:cNvPr>
          <p:cNvSpPr/>
          <p:nvPr/>
        </p:nvSpPr>
        <p:spPr>
          <a:xfrm>
            <a:off x="552450" y="365626"/>
            <a:ext cx="8039100" cy="5816977"/>
          </a:xfrm>
          <a:prstGeom prst="rect">
            <a:avLst/>
          </a:prstGeom>
          <a:solidFill>
            <a:srgbClr val="F16436"/>
          </a:solidFill>
        </p:spPr>
        <p:txBody>
          <a:bodyPr wrap="square">
            <a:spAutoFit/>
          </a:bodyPr>
          <a:lstStyle/>
          <a:p>
            <a:pPr marL="457200" lvl="0" indent="-457200" algn="just">
              <a:spcAft>
                <a:spcPts val="600"/>
              </a:spcAft>
              <a:buAutoNum type="arabicPeriod"/>
            </a:pPr>
            <a:r>
              <a:rPr lang="en-GB" b="1" dirty="0">
                <a:solidFill>
                  <a:schemeClr val="bg1"/>
                </a:solidFill>
                <a:latin typeface="Arial" panose="020B0604020202020204" pitchFamily="34" charset="0"/>
                <a:ea typeface="Calibri" panose="020F0502020204030204" pitchFamily="34" charset="0"/>
                <a:cs typeface="Times New Roman" panose="02020603050405020304" pitchFamily="18" charset="0"/>
              </a:rPr>
              <a:t>Imagine that you are the public health team for your local council, there has been an outbreak of an infectious disease meaning lots of people have become sick with the same thing. It is the responsibility of the class to co-ordinate a response. </a:t>
            </a:r>
          </a:p>
          <a:p>
            <a:pPr lvl="0">
              <a:spcAft>
                <a:spcPts val="600"/>
              </a:spcAft>
            </a:pPr>
            <a:endParaRPr lang="en-GB" b="1" dirty="0">
              <a:solidFill>
                <a:schemeClr val="bg1"/>
              </a:solidFill>
              <a:latin typeface="Arial" panose="020B0604020202020204" pitchFamily="34" charset="0"/>
              <a:ea typeface="Calibri" panose="020F0502020204030204" pitchFamily="34" charset="0"/>
              <a:cs typeface="Times New Roman" panose="02020603050405020304" pitchFamily="18" charset="0"/>
            </a:endParaRPr>
          </a:p>
          <a:p>
            <a:pPr marL="457200" lvl="0" indent="-457200" algn="just">
              <a:spcAft>
                <a:spcPts val="600"/>
              </a:spcAft>
              <a:buAutoNum type="arabicPeriod" startAt="2"/>
            </a:pPr>
            <a:r>
              <a:rPr lang="en-GB" b="1" dirty="0">
                <a:solidFill>
                  <a:schemeClr val="bg1"/>
                </a:solidFill>
                <a:latin typeface="Arial" panose="020B0604020202020204" pitchFamily="34" charset="0"/>
                <a:ea typeface="Calibri" panose="020F0502020204030204" pitchFamily="34" charset="0"/>
                <a:cs typeface="Times New Roman" panose="02020603050405020304" pitchFamily="18" charset="0"/>
              </a:rPr>
              <a:t>Discuss who would be involved in responding to an outbreak: nurses, doctors, public health officials, government, scientist, epidemiologists, all play a vital role in public health. More information about these careers in public health can be researched online (NHS public health, prospects. ac.uk). </a:t>
            </a:r>
          </a:p>
          <a:p>
            <a:pPr lvl="0" algn="just">
              <a:spcAft>
                <a:spcPts val="600"/>
              </a:spcAft>
            </a:pPr>
            <a:endParaRPr lang="en-GB" b="1" dirty="0">
              <a:solidFill>
                <a:schemeClr val="bg1"/>
              </a:solidFill>
              <a:latin typeface="Arial" panose="020B0604020202020204" pitchFamily="34" charset="0"/>
              <a:ea typeface="Calibri" panose="020F0502020204030204" pitchFamily="34" charset="0"/>
              <a:cs typeface="Times New Roman" panose="02020603050405020304" pitchFamily="18" charset="0"/>
            </a:endParaRPr>
          </a:p>
          <a:p>
            <a:pPr lvl="0" algn="just">
              <a:spcAft>
                <a:spcPts val="600"/>
              </a:spcAft>
            </a:pPr>
            <a:r>
              <a:rPr lang="en-GB" b="1" dirty="0">
                <a:solidFill>
                  <a:schemeClr val="bg1"/>
                </a:solidFill>
                <a:latin typeface="Arial" panose="020B0604020202020204" pitchFamily="34" charset="0"/>
                <a:ea typeface="Calibri" panose="020F0502020204030204" pitchFamily="34" charset="0"/>
                <a:cs typeface="Times New Roman" panose="02020603050405020304" pitchFamily="18" charset="0"/>
              </a:rPr>
              <a:t>•	To start think of these questions: who you would go to if you got sick. Who would that person tell? Who would the doctor tell? What would those people do? What advice would the government give? What can the public health officials do to keep to government advice and keep cases down? Are there existing methods of diagnosis or treatment? Do vaccines exist for this disease? </a:t>
            </a:r>
          </a:p>
          <a:p>
            <a:pPr lvl="0" algn="just">
              <a:spcAft>
                <a:spcPts val="600"/>
              </a:spcAft>
            </a:pPr>
            <a:endParaRPr lang="en-GB" b="1" dirty="0">
              <a:solidFill>
                <a:schemeClr val="bg1"/>
              </a:solidFill>
              <a:latin typeface="Arial" panose="020B0604020202020204" pitchFamily="34" charset="0"/>
              <a:ea typeface="Calibri" panose="020F0502020204030204" pitchFamily="34" charset="0"/>
              <a:cs typeface="Times New Roman" panose="02020603050405020304" pitchFamily="18" charset="0"/>
            </a:endParaRPr>
          </a:p>
          <a:p>
            <a:pPr lvl="0" algn="just">
              <a:spcAft>
                <a:spcPts val="600"/>
              </a:spcAft>
            </a:pPr>
            <a:r>
              <a:rPr lang="en-GB" b="1" dirty="0">
                <a:solidFill>
                  <a:schemeClr val="bg1"/>
                </a:solidFill>
                <a:latin typeface="Arial" panose="020B0604020202020204" pitchFamily="34" charset="0"/>
                <a:ea typeface="Calibri" panose="020F0502020204030204" pitchFamily="34" charset="0"/>
                <a:cs typeface="Times New Roman" panose="02020603050405020304" pitchFamily="18" charset="0"/>
              </a:rPr>
              <a:t>•	You can create a flow-chart to record the chain of command. </a:t>
            </a:r>
          </a:p>
        </p:txBody>
      </p:sp>
      <p:sp>
        <p:nvSpPr>
          <p:cNvPr id="3" name="Footer Placeholder 2">
            <a:extLst>
              <a:ext uri="{FF2B5EF4-FFF2-40B4-BE49-F238E27FC236}">
                <a16:creationId xmlns:a16="http://schemas.microsoft.com/office/drawing/2014/main" id="{7CBF3B5F-49C8-45A7-9A84-909F9E3345E2}"/>
              </a:ext>
            </a:extLst>
          </p:cNvPr>
          <p:cNvSpPr>
            <a:spLocks noGrp="1"/>
          </p:cNvSpPr>
          <p:nvPr>
            <p:ph type="ftr" sz="quarter" idx="11"/>
          </p:nvPr>
        </p:nvSpPr>
        <p:spPr/>
        <p:txBody>
          <a:bodyPr/>
          <a:lstStyle/>
          <a:p>
            <a:r>
              <a:rPr lang="en-GB"/>
              <a:t>e-Bug.eu</a:t>
            </a:r>
            <a:endParaRPr lang="en-GB" dirty="0"/>
          </a:p>
        </p:txBody>
      </p:sp>
      <p:sp>
        <p:nvSpPr>
          <p:cNvPr id="5" name="Arrow: Right 4">
            <a:extLst>
              <a:ext uri="{FF2B5EF4-FFF2-40B4-BE49-F238E27FC236}">
                <a16:creationId xmlns:a16="http://schemas.microsoft.com/office/drawing/2014/main" id="{72FCFD9A-8D0C-48DD-9DF2-CD5ACBA714AD}"/>
              </a:ext>
            </a:extLst>
          </p:cNvPr>
          <p:cNvSpPr/>
          <p:nvPr/>
        </p:nvSpPr>
        <p:spPr>
          <a:xfrm>
            <a:off x="6886575" y="6220911"/>
            <a:ext cx="1914525" cy="542925"/>
          </a:xfrm>
          <a:prstGeom prst="rightArrow">
            <a:avLst/>
          </a:prstGeom>
          <a:solidFill>
            <a:srgbClr val="712B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latin typeface="Arial" panose="020B0604020202020204" pitchFamily="34" charset="0"/>
                <a:cs typeface="Arial" panose="020B0604020202020204" pitchFamily="34" charset="0"/>
              </a:rPr>
              <a:t>Continue</a:t>
            </a:r>
          </a:p>
        </p:txBody>
      </p:sp>
    </p:spTree>
    <p:extLst>
      <p:ext uri="{BB962C8B-B14F-4D97-AF65-F5344CB8AC3E}">
        <p14:creationId xmlns:p14="http://schemas.microsoft.com/office/powerpoint/2010/main" val="317316710"/>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F9B0B2-D255-4E5B-89EE-47514FCE2E55}"/>
              </a:ext>
            </a:extLst>
          </p:cNvPr>
          <p:cNvSpPr>
            <a:spLocks noGrp="1"/>
          </p:cNvSpPr>
          <p:nvPr>
            <p:ph type="title"/>
          </p:nvPr>
        </p:nvSpPr>
        <p:spPr>
          <a:xfrm>
            <a:off x="628650" y="-1325563"/>
            <a:ext cx="7886700" cy="1325563"/>
          </a:xfrm>
        </p:spPr>
        <p:txBody>
          <a:bodyPr vert="horz" lIns="91440" tIns="45720" rIns="91440" bIns="45720" rtlCol="0" anchor="b">
            <a:normAutofit/>
          </a:bodyPr>
          <a:lstStyle/>
          <a:p>
            <a:r>
              <a:rPr lang="en-GB" dirty="0"/>
              <a:t>Outbreak Activity Instructions 2</a:t>
            </a:r>
          </a:p>
        </p:txBody>
      </p:sp>
      <p:sp>
        <p:nvSpPr>
          <p:cNvPr id="4" name="Rectangle 3">
            <a:extLst>
              <a:ext uri="{FF2B5EF4-FFF2-40B4-BE49-F238E27FC236}">
                <a16:creationId xmlns:a16="http://schemas.microsoft.com/office/drawing/2014/main" id="{55460EA1-85B8-44D9-87B6-65A2748BED54}"/>
              </a:ext>
            </a:extLst>
          </p:cNvPr>
          <p:cNvSpPr/>
          <p:nvPr/>
        </p:nvSpPr>
        <p:spPr>
          <a:xfrm>
            <a:off x="552450" y="518026"/>
            <a:ext cx="8039100" cy="5493812"/>
          </a:xfrm>
          <a:prstGeom prst="rect">
            <a:avLst/>
          </a:prstGeom>
          <a:solidFill>
            <a:srgbClr val="F16436"/>
          </a:solidFill>
        </p:spPr>
        <p:txBody>
          <a:bodyPr wrap="square">
            <a:spAutoFit/>
          </a:bodyPr>
          <a:lstStyle/>
          <a:p>
            <a:pPr marL="342900" lvl="0" indent="-342900" algn="just">
              <a:spcAft>
                <a:spcPts val="600"/>
              </a:spcAft>
              <a:buAutoNum type="arabicPeriod" startAt="3"/>
            </a:pPr>
            <a:r>
              <a:rPr lang="en-GB" b="1" dirty="0">
                <a:solidFill>
                  <a:schemeClr val="bg1"/>
                </a:solidFill>
                <a:latin typeface="Arial" panose="020B0604020202020204" pitchFamily="34" charset="0"/>
                <a:ea typeface="Calibri" panose="020F0502020204030204" pitchFamily="34" charset="0"/>
                <a:cs typeface="Times New Roman" panose="02020603050405020304" pitchFamily="18" charset="0"/>
              </a:rPr>
              <a:t>As public health officials you must decide how you can stop the spread of the infection. What questions would you ask that could help you stop the spread of the sickness? </a:t>
            </a:r>
          </a:p>
          <a:p>
            <a:pPr lvl="0" algn="just">
              <a:spcAft>
                <a:spcPts val="600"/>
              </a:spcAft>
            </a:pPr>
            <a:endParaRPr lang="en-GB" b="1" dirty="0">
              <a:solidFill>
                <a:schemeClr val="bg1"/>
              </a:solidFill>
              <a:latin typeface="Arial" panose="020B0604020202020204" pitchFamily="34" charset="0"/>
              <a:ea typeface="Calibri" panose="020F0502020204030204" pitchFamily="34" charset="0"/>
              <a:cs typeface="Times New Roman" panose="02020603050405020304" pitchFamily="18" charset="0"/>
            </a:endParaRPr>
          </a:p>
          <a:p>
            <a:pPr lvl="0" algn="just">
              <a:spcAft>
                <a:spcPts val="600"/>
              </a:spcAft>
            </a:pPr>
            <a:r>
              <a:rPr lang="en-GB" b="1" dirty="0">
                <a:solidFill>
                  <a:schemeClr val="bg1"/>
                </a:solidFill>
                <a:latin typeface="Arial" panose="020B0604020202020204" pitchFamily="34" charset="0"/>
                <a:ea typeface="Calibri" panose="020F0502020204030204" pitchFamily="34" charset="0"/>
                <a:cs typeface="Times New Roman" panose="02020603050405020304" pitchFamily="18" charset="0"/>
              </a:rPr>
              <a:t>•	How many people are sick? How is the infectious agent spreading? Who needs to know about this? Students should be encouraged to list as many questions as possible and share the most frequent with the class. </a:t>
            </a:r>
          </a:p>
          <a:p>
            <a:pPr lvl="0" algn="just">
              <a:spcAft>
                <a:spcPts val="600"/>
              </a:spcAft>
            </a:pPr>
            <a:endParaRPr lang="en-GB" b="1" dirty="0">
              <a:solidFill>
                <a:schemeClr val="bg1"/>
              </a:solidFill>
              <a:latin typeface="Arial" panose="020B0604020202020204" pitchFamily="34" charset="0"/>
              <a:ea typeface="Calibri" panose="020F0502020204030204" pitchFamily="34" charset="0"/>
              <a:cs typeface="Times New Roman" panose="02020603050405020304" pitchFamily="18" charset="0"/>
            </a:endParaRPr>
          </a:p>
          <a:p>
            <a:pPr lvl="0" algn="just">
              <a:spcAft>
                <a:spcPts val="600"/>
              </a:spcAft>
            </a:pPr>
            <a:r>
              <a:rPr lang="en-GB" b="1" dirty="0">
                <a:solidFill>
                  <a:schemeClr val="bg1"/>
                </a:solidFill>
                <a:latin typeface="Arial" panose="020B0604020202020204" pitchFamily="34" charset="0"/>
                <a:ea typeface="Calibri" panose="020F0502020204030204" pitchFamily="34" charset="0"/>
                <a:cs typeface="Times New Roman" panose="02020603050405020304" pitchFamily="18" charset="0"/>
              </a:rPr>
              <a:t>4.	To finish use the following scenario: Three main outbreaks have been identified in the local area: </a:t>
            </a:r>
          </a:p>
          <a:p>
            <a:pPr lvl="0" algn="just">
              <a:spcAft>
                <a:spcPts val="600"/>
              </a:spcAft>
            </a:pPr>
            <a:r>
              <a:rPr lang="en-GB" b="1" dirty="0">
                <a:solidFill>
                  <a:schemeClr val="bg1"/>
                </a:solidFill>
                <a:latin typeface="Arial" panose="020B0604020202020204" pitchFamily="34" charset="0"/>
                <a:ea typeface="Calibri" panose="020F0502020204030204" pitchFamily="34" charset="0"/>
                <a:cs typeface="Times New Roman" panose="02020603050405020304" pitchFamily="18" charset="0"/>
              </a:rPr>
              <a:t>•	A school </a:t>
            </a:r>
          </a:p>
          <a:p>
            <a:pPr lvl="0" algn="just">
              <a:spcAft>
                <a:spcPts val="600"/>
              </a:spcAft>
            </a:pPr>
            <a:r>
              <a:rPr lang="en-GB" b="1" dirty="0">
                <a:solidFill>
                  <a:schemeClr val="bg1"/>
                </a:solidFill>
                <a:latin typeface="Arial" panose="020B0604020202020204" pitchFamily="34" charset="0"/>
                <a:ea typeface="Calibri" panose="020F0502020204030204" pitchFamily="34" charset="0"/>
                <a:cs typeface="Times New Roman" panose="02020603050405020304" pitchFamily="18" charset="0"/>
              </a:rPr>
              <a:t>•	Leisure centre </a:t>
            </a:r>
          </a:p>
          <a:p>
            <a:pPr lvl="0" algn="just">
              <a:spcAft>
                <a:spcPts val="600"/>
              </a:spcAft>
            </a:pPr>
            <a:r>
              <a:rPr lang="en-GB" b="1" dirty="0">
                <a:solidFill>
                  <a:schemeClr val="bg1"/>
                </a:solidFill>
                <a:latin typeface="Arial" panose="020B0604020202020204" pitchFamily="34" charset="0"/>
                <a:ea typeface="Calibri" panose="020F0502020204030204" pitchFamily="34" charset="0"/>
                <a:cs typeface="Times New Roman" panose="02020603050405020304" pitchFamily="18" charset="0"/>
              </a:rPr>
              <a:t>•	Office building </a:t>
            </a:r>
          </a:p>
          <a:p>
            <a:pPr lvl="0" algn="just">
              <a:spcAft>
                <a:spcPts val="600"/>
              </a:spcAft>
            </a:pPr>
            <a:endParaRPr lang="en-GB" b="1" dirty="0">
              <a:solidFill>
                <a:schemeClr val="bg1"/>
              </a:solidFill>
              <a:latin typeface="Arial" panose="020B0604020202020204" pitchFamily="34" charset="0"/>
              <a:ea typeface="Calibri" panose="020F0502020204030204" pitchFamily="34" charset="0"/>
              <a:cs typeface="Times New Roman" panose="02020603050405020304" pitchFamily="18" charset="0"/>
            </a:endParaRPr>
          </a:p>
          <a:p>
            <a:pPr lvl="0" algn="just">
              <a:spcAft>
                <a:spcPts val="600"/>
              </a:spcAft>
            </a:pPr>
            <a:r>
              <a:rPr lang="en-GB" b="1" dirty="0">
                <a:solidFill>
                  <a:schemeClr val="bg1"/>
                </a:solidFill>
                <a:latin typeface="Arial" panose="020B0604020202020204" pitchFamily="34" charset="0"/>
                <a:ea typeface="Calibri" panose="020F0502020204030204" pitchFamily="34" charset="0"/>
                <a:cs typeface="Times New Roman" panose="02020603050405020304" pitchFamily="18" charset="0"/>
              </a:rPr>
              <a:t>In your groups create a plan to communicate with the local residents about stopping the spread of the disease.</a:t>
            </a:r>
          </a:p>
        </p:txBody>
      </p:sp>
      <p:sp>
        <p:nvSpPr>
          <p:cNvPr id="3" name="Footer Placeholder 2">
            <a:extLst>
              <a:ext uri="{FF2B5EF4-FFF2-40B4-BE49-F238E27FC236}">
                <a16:creationId xmlns:a16="http://schemas.microsoft.com/office/drawing/2014/main" id="{95804C74-54CB-4A65-8466-94CF781B1308}"/>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693482166"/>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2BE71B0B-8BB4-4BFF-9970-A027552B9A57}"/>
              </a:ext>
            </a:extLst>
          </p:cNvPr>
          <p:cNvSpPr>
            <a:spLocks noGrp="1"/>
          </p:cNvSpPr>
          <p:nvPr>
            <p:ph type="title"/>
          </p:nvPr>
        </p:nvSpPr>
        <p:spPr>
          <a:xfrm>
            <a:off x="628650" y="277239"/>
            <a:ext cx="7886700" cy="1015999"/>
          </a:xfrm>
        </p:spPr>
        <p:txBody>
          <a:bodyPr>
            <a:normAutofit/>
          </a:bodyPr>
          <a:lstStyle/>
          <a:p>
            <a:pPr algn="ctr"/>
            <a:r>
              <a:rPr lang="en-GB" b="1" dirty="0"/>
              <a:t>Outbreak Activity 2</a:t>
            </a:r>
          </a:p>
        </p:txBody>
      </p:sp>
      <p:sp>
        <p:nvSpPr>
          <p:cNvPr id="5" name="Rectangle 4">
            <a:extLst>
              <a:ext uri="{FF2B5EF4-FFF2-40B4-BE49-F238E27FC236}">
                <a16:creationId xmlns:a16="http://schemas.microsoft.com/office/drawing/2014/main" id="{E1287C9E-D0C3-4FBF-8FD2-2E0CE646CD98}"/>
              </a:ext>
            </a:extLst>
          </p:cNvPr>
          <p:cNvSpPr/>
          <p:nvPr/>
        </p:nvSpPr>
        <p:spPr>
          <a:xfrm>
            <a:off x="476250" y="1575301"/>
            <a:ext cx="8039100" cy="3877985"/>
          </a:xfrm>
          <a:prstGeom prst="rect">
            <a:avLst/>
          </a:prstGeom>
          <a:solidFill>
            <a:srgbClr val="F16436"/>
          </a:solidFill>
        </p:spPr>
        <p:txBody>
          <a:bodyPr wrap="square">
            <a:spAutoFit/>
          </a:bodyPr>
          <a:lstStyle/>
          <a:p>
            <a:pPr lvl="0" algn="just">
              <a:spcAft>
                <a:spcPts val="600"/>
              </a:spcAft>
            </a:pPr>
            <a:r>
              <a:rPr lang="en-GB" sz="2400" dirty="0">
                <a:solidFill>
                  <a:schemeClr val="bg1"/>
                </a:solidFill>
                <a:latin typeface="Arial" panose="020B0604020202020204" pitchFamily="34" charset="0"/>
                <a:ea typeface="Calibri" panose="020F0502020204030204" pitchFamily="34" charset="0"/>
                <a:cs typeface="Times New Roman" panose="02020603050405020304" pitchFamily="18" charset="0"/>
              </a:rPr>
              <a:t>Research an infectious disease and produce a visual timeline to be presented at the next lesson. The timeline should include reference to the following: </a:t>
            </a:r>
          </a:p>
          <a:p>
            <a:pPr lvl="0" algn="just">
              <a:spcAft>
                <a:spcPts val="600"/>
              </a:spcAft>
            </a:pPr>
            <a:endParaRPr lang="en-GB" sz="2400" b="1" dirty="0">
              <a:solidFill>
                <a:schemeClr val="bg1"/>
              </a:solidFill>
              <a:latin typeface="Arial" panose="020B0604020202020204" pitchFamily="34" charset="0"/>
              <a:ea typeface="Calibri" panose="020F0502020204030204" pitchFamily="34" charset="0"/>
              <a:cs typeface="Times New Roman" panose="02020603050405020304" pitchFamily="18" charset="0"/>
            </a:endParaRPr>
          </a:p>
          <a:p>
            <a:pPr lvl="0" algn="just">
              <a:spcAft>
                <a:spcPts val="600"/>
              </a:spcAft>
            </a:pPr>
            <a:r>
              <a:rPr lang="en-GB" sz="2400" b="1" dirty="0">
                <a:solidFill>
                  <a:schemeClr val="bg1"/>
                </a:solidFill>
                <a:latin typeface="Arial" panose="020B0604020202020204" pitchFamily="34" charset="0"/>
                <a:ea typeface="Calibri" panose="020F0502020204030204" pitchFamily="34" charset="0"/>
                <a:cs typeface="Times New Roman" panose="02020603050405020304" pitchFamily="18" charset="0"/>
              </a:rPr>
              <a:t>•	A history of the disease </a:t>
            </a:r>
          </a:p>
          <a:p>
            <a:pPr lvl="0" algn="just">
              <a:spcAft>
                <a:spcPts val="600"/>
              </a:spcAft>
            </a:pPr>
            <a:r>
              <a:rPr lang="en-GB" sz="2400" b="1" dirty="0">
                <a:solidFill>
                  <a:schemeClr val="bg1"/>
                </a:solidFill>
                <a:latin typeface="Arial" panose="020B0604020202020204" pitchFamily="34" charset="0"/>
                <a:ea typeface="Calibri" panose="020F0502020204030204" pitchFamily="34" charset="0"/>
                <a:cs typeface="Times New Roman" panose="02020603050405020304" pitchFamily="18" charset="0"/>
              </a:rPr>
              <a:t>•	The microbe involved </a:t>
            </a:r>
          </a:p>
          <a:p>
            <a:pPr lvl="0" algn="just">
              <a:spcAft>
                <a:spcPts val="600"/>
              </a:spcAft>
            </a:pPr>
            <a:r>
              <a:rPr lang="en-GB" sz="2400" b="1" dirty="0">
                <a:solidFill>
                  <a:schemeClr val="bg1"/>
                </a:solidFill>
                <a:latin typeface="Arial" panose="020B0604020202020204" pitchFamily="34" charset="0"/>
                <a:ea typeface="Calibri" panose="020F0502020204030204" pitchFamily="34" charset="0"/>
                <a:cs typeface="Times New Roman" panose="02020603050405020304" pitchFamily="18" charset="0"/>
              </a:rPr>
              <a:t>•	Rate of transmission </a:t>
            </a:r>
          </a:p>
          <a:p>
            <a:pPr lvl="0" algn="just">
              <a:spcAft>
                <a:spcPts val="600"/>
              </a:spcAft>
            </a:pPr>
            <a:r>
              <a:rPr lang="en-GB" sz="2400" b="1" dirty="0">
                <a:solidFill>
                  <a:schemeClr val="bg1"/>
                </a:solidFill>
                <a:latin typeface="Arial" panose="020B0604020202020204" pitchFamily="34" charset="0"/>
                <a:ea typeface="Calibri" panose="020F0502020204030204" pitchFamily="34" charset="0"/>
                <a:cs typeface="Times New Roman" panose="02020603050405020304" pitchFamily="18" charset="0"/>
              </a:rPr>
              <a:t>•	Symptoms, and treatment </a:t>
            </a:r>
          </a:p>
          <a:p>
            <a:pPr lvl="0" algn="just">
              <a:spcAft>
                <a:spcPts val="600"/>
              </a:spcAft>
            </a:pPr>
            <a:r>
              <a:rPr lang="en-GB" sz="2400" b="1" dirty="0">
                <a:solidFill>
                  <a:schemeClr val="bg1"/>
                </a:solidFill>
                <a:latin typeface="Arial" panose="020B0604020202020204" pitchFamily="34" charset="0"/>
                <a:ea typeface="Calibri" panose="020F0502020204030204" pitchFamily="34" charset="0"/>
                <a:cs typeface="Times New Roman" panose="02020603050405020304" pitchFamily="18" charset="0"/>
              </a:rPr>
              <a:t>•	Mortality rates </a:t>
            </a:r>
          </a:p>
        </p:txBody>
      </p:sp>
      <p:sp>
        <p:nvSpPr>
          <p:cNvPr id="3" name="Footer Placeholder 2">
            <a:extLst>
              <a:ext uri="{FF2B5EF4-FFF2-40B4-BE49-F238E27FC236}">
                <a16:creationId xmlns:a16="http://schemas.microsoft.com/office/drawing/2014/main" id="{270089F3-0F12-4F83-A5ED-888E2E2AD45D}"/>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913000163"/>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F1A972-69F7-43E7-8D82-7D1D837C0D05}"/>
              </a:ext>
            </a:extLst>
          </p:cNvPr>
          <p:cNvSpPr>
            <a:spLocks noGrp="1"/>
          </p:cNvSpPr>
          <p:nvPr>
            <p:ph type="title"/>
          </p:nvPr>
        </p:nvSpPr>
        <p:spPr>
          <a:xfrm>
            <a:off x="183356" y="1747839"/>
            <a:ext cx="8777287" cy="2852737"/>
          </a:xfrm>
        </p:spPr>
        <p:txBody>
          <a:bodyPr/>
          <a:lstStyle/>
          <a:p>
            <a:r>
              <a:rPr lang="en-GB" b="1" dirty="0"/>
              <a:t>Learning Consolidation</a:t>
            </a:r>
          </a:p>
        </p:txBody>
      </p:sp>
      <p:sp>
        <p:nvSpPr>
          <p:cNvPr id="4" name="Footer Placeholder 3">
            <a:extLst>
              <a:ext uri="{FF2B5EF4-FFF2-40B4-BE49-F238E27FC236}">
                <a16:creationId xmlns:a16="http://schemas.microsoft.com/office/drawing/2014/main" id="{0D598851-9A9F-41F2-AA82-2FCDB6BC2460}"/>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548482194"/>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A796D3-50B8-4990-A7CD-758AF55AF0C4}"/>
              </a:ext>
            </a:extLst>
          </p:cNvPr>
          <p:cNvSpPr>
            <a:spLocks noGrp="1"/>
          </p:cNvSpPr>
          <p:nvPr>
            <p:ph type="title"/>
          </p:nvPr>
        </p:nvSpPr>
        <p:spPr>
          <a:xfrm>
            <a:off x="628650" y="512763"/>
            <a:ext cx="7886700" cy="2392361"/>
          </a:xfrm>
          <a:ln w="57150">
            <a:solidFill>
              <a:srgbClr val="712B8F"/>
            </a:solidFill>
          </a:ln>
        </p:spPr>
        <p:txBody>
          <a:bodyPr>
            <a:noAutofit/>
          </a:bodyPr>
          <a:lstStyle/>
          <a:p>
            <a:pPr algn="ctr"/>
            <a:r>
              <a:rPr lang="en-GB" sz="3000" b="1" dirty="0"/>
              <a:t>Microbes that can cause diseases are called pathogens. Diseases caused by such microbes are said to be infectious diseases. </a:t>
            </a:r>
            <a:br>
              <a:rPr lang="en-GB" sz="3000" b="1" dirty="0"/>
            </a:br>
            <a:r>
              <a:rPr lang="en-GB" sz="3000" b="1" dirty="0"/>
              <a:t>True/False?</a:t>
            </a:r>
          </a:p>
        </p:txBody>
      </p:sp>
      <p:sp>
        <p:nvSpPr>
          <p:cNvPr id="4" name="Thought Bubble: Cloud 3">
            <a:extLst>
              <a:ext uri="{FF2B5EF4-FFF2-40B4-BE49-F238E27FC236}">
                <a16:creationId xmlns:a16="http://schemas.microsoft.com/office/drawing/2014/main" id="{A2806A12-AACB-4FB7-B809-97B5713E4D0D}"/>
              </a:ext>
            </a:extLst>
          </p:cNvPr>
          <p:cNvSpPr/>
          <p:nvPr/>
        </p:nvSpPr>
        <p:spPr>
          <a:xfrm>
            <a:off x="2729990" y="3527421"/>
            <a:ext cx="3356485" cy="2111379"/>
          </a:xfrm>
          <a:prstGeom prst="cloudCallout">
            <a:avLst/>
          </a:prstGeom>
          <a:solidFill>
            <a:srgbClr val="712B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4800" b="1" dirty="0">
                <a:latin typeface="Arial" panose="020B0604020202020204" pitchFamily="34" charset="0"/>
                <a:cs typeface="Arial" panose="020B0604020202020204" pitchFamily="34" charset="0"/>
              </a:rPr>
              <a:t>True</a:t>
            </a:r>
          </a:p>
        </p:txBody>
      </p:sp>
      <p:sp>
        <p:nvSpPr>
          <p:cNvPr id="3" name="Footer Placeholder 2">
            <a:extLst>
              <a:ext uri="{FF2B5EF4-FFF2-40B4-BE49-F238E27FC236}">
                <a16:creationId xmlns:a16="http://schemas.microsoft.com/office/drawing/2014/main" id="{8C027A2A-565A-406E-92F4-FCB04D5DBFFD}"/>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23630958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D23E8152-B101-4097-96C8-A9FD6333FA53}"/>
              </a:ext>
            </a:extLst>
          </p:cNvPr>
          <p:cNvSpPr>
            <a:spLocks noGrp="1"/>
          </p:cNvSpPr>
          <p:nvPr>
            <p:ph type="title"/>
          </p:nvPr>
        </p:nvSpPr>
        <p:spPr>
          <a:xfrm>
            <a:off x="628650" y="460382"/>
            <a:ext cx="7886700" cy="1816093"/>
          </a:xfrm>
          <a:ln w="57150">
            <a:solidFill>
              <a:srgbClr val="712B8F"/>
            </a:solidFill>
          </a:ln>
        </p:spPr>
        <p:txBody>
          <a:bodyPr>
            <a:noAutofit/>
          </a:bodyPr>
          <a:lstStyle/>
          <a:p>
            <a:pPr algn="ctr"/>
            <a:r>
              <a:rPr lang="en-GB" sz="3000" b="1" dirty="0"/>
              <a:t>Microbes can pass from one person to another only by touch. </a:t>
            </a:r>
            <a:br>
              <a:rPr lang="en-GB" sz="3000" b="1" dirty="0"/>
            </a:br>
            <a:r>
              <a:rPr lang="en-GB" sz="3000" b="1" dirty="0"/>
              <a:t>True/False?</a:t>
            </a:r>
          </a:p>
        </p:txBody>
      </p:sp>
      <p:sp>
        <p:nvSpPr>
          <p:cNvPr id="5" name="Thought Bubble: Cloud 4">
            <a:extLst>
              <a:ext uri="{FF2B5EF4-FFF2-40B4-BE49-F238E27FC236}">
                <a16:creationId xmlns:a16="http://schemas.microsoft.com/office/drawing/2014/main" id="{A7239E65-553E-42F1-9072-6F52A69F696F}"/>
              </a:ext>
            </a:extLst>
          </p:cNvPr>
          <p:cNvSpPr/>
          <p:nvPr/>
        </p:nvSpPr>
        <p:spPr>
          <a:xfrm>
            <a:off x="1969833" y="2841625"/>
            <a:ext cx="5204334" cy="3238495"/>
          </a:xfrm>
          <a:prstGeom prst="cloudCallout">
            <a:avLst/>
          </a:prstGeom>
          <a:solidFill>
            <a:srgbClr val="712B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2000" b="1">
                <a:latin typeface="Arial" panose="020B0604020202020204" pitchFamily="34" charset="0"/>
                <a:cs typeface="Arial" panose="020B0604020202020204" pitchFamily="34" charset="0"/>
              </a:rPr>
              <a:t>False, microbes can pass from one person to another by a number of different routes – air, touch, water, food, aerosols (coughs and sneezes). </a:t>
            </a:r>
            <a:endParaRPr lang="en-GB" sz="2000" b="1" dirty="0">
              <a:latin typeface="Arial" panose="020B0604020202020204" pitchFamily="34" charset="0"/>
              <a:cs typeface="Arial" panose="020B0604020202020204" pitchFamily="34" charset="0"/>
            </a:endParaRPr>
          </a:p>
        </p:txBody>
      </p:sp>
      <p:sp>
        <p:nvSpPr>
          <p:cNvPr id="3" name="Footer Placeholder 2">
            <a:extLst>
              <a:ext uri="{FF2B5EF4-FFF2-40B4-BE49-F238E27FC236}">
                <a16:creationId xmlns:a16="http://schemas.microsoft.com/office/drawing/2014/main" id="{7F7D4AE0-F944-4F31-8ABD-7BD89628640E}"/>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7120254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id="{E93BEFFC-5AF8-49E1-92D3-0AFB37F71F79}"/>
              </a:ext>
            </a:extLst>
          </p:cNvPr>
          <p:cNvSpPr>
            <a:spLocks noGrp="1"/>
          </p:cNvSpPr>
          <p:nvPr>
            <p:ph type="title"/>
          </p:nvPr>
        </p:nvSpPr>
        <p:spPr>
          <a:xfrm>
            <a:off x="628650" y="569914"/>
            <a:ext cx="7886700" cy="2088352"/>
          </a:xfrm>
          <a:ln w="57150">
            <a:solidFill>
              <a:srgbClr val="712B8F"/>
            </a:solidFill>
          </a:ln>
        </p:spPr>
        <p:txBody>
          <a:bodyPr>
            <a:noAutofit/>
          </a:bodyPr>
          <a:lstStyle/>
          <a:p>
            <a:pPr algn="ctr"/>
            <a:r>
              <a:rPr lang="en-GB" sz="3000" b="1" dirty="0"/>
              <a:t>Some new infectious agents can cause epidemics (community) or travel all over the world causing a pandemic. </a:t>
            </a:r>
            <a:br>
              <a:rPr lang="en-GB" sz="3000" b="1" dirty="0"/>
            </a:br>
            <a:r>
              <a:rPr lang="en-GB" sz="3000" b="1" dirty="0"/>
              <a:t>True/False?</a:t>
            </a:r>
          </a:p>
        </p:txBody>
      </p:sp>
      <p:sp>
        <p:nvSpPr>
          <p:cNvPr id="5" name="Thought Bubble: Cloud 4">
            <a:extLst>
              <a:ext uri="{FF2B5EF4-FFF2-40B4-BE49-F238E27FC236}">
                <a16:creationId xmlns:a16="http://schemas.microsoft.com/office/drawing/2014/main" id="{8154FBEA-6F99-4F98-A42F-0DF989BA2775}"/>
              </a:ext>
            </a:extLst>
          </p:cNvPr>
          <p:cNvSpPr/>
          <p:nvPr/>
        </p:nvSpPr>
        <p:spPr>
          <a:xfrm>
            <a:off x="2784220" y="3241676"/>
            <a:ext cx="3575559" cy="2495550"/>
          </a:xfrm>
          <a:prstGeom prst="cloudCallout">
            <a:avLst/>
          </a:prstGeom>
          <a:solidFill>
            <a:srgbClr val="712B8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4800" b="1" dirty="0">
                <a:latin typeface="Arial" panose="020B0604020202020204" pitchFamily="34" charset="0"/>
                <a:cs typeface="Arial" panose="020B0604020202020204" pitchFamily="34" charset="0"/>
              </a:rPr>
              <a:t>True</a:t>
            </a:r>
          </a:p>
        </p:txBody>
      </p:sp>
      <p:sp>
        <p:nvSpPr>
          <p:cNvPr id="3" name="Footer Placeholder 2">
            <a:extLst>
              <a:ext uri="{FF2B5EF4-FFF2-40B4-BE49-F238E27FC236}">
                <a16:creationId xmlns:a16="http://schemas.microsoft.com/office/drawing/2014/main" id="{148B0915-82DB-4E0B-944E-409F1FD10A3F}"/>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23538908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6F3A3DA5-B9A8-48E3-B150-BF9285DD38C4}"/>
              </a:ext>
            </a:extLst>
          </p:cNvPr>
          <p:cNvSpPr>
            <a:spLocks noGrp="1"/>
          </p:cNvSpPr>
          <p:nvPr>
            <p:ph type="title"/>
          </p:nvPr>
        </p:nvSpPr>
        <p:spPr>
          <a:xfrm>
            <a:off x="628650" y="-927625"/>
            <a:ext cx="7886700" cy="830343"/>
          </a:xfrm>
        </p:spPr>
        <p:txBody>
          <a:bodyPr>
            <a:noAutofit/>
          </a:bodyPr>
          <a:lstStyle/>
          <a:p>
            <a:pPr algn="ctr"/>
            <a:r>
              <a:rPr lang="en-GB" sz="3500" b="1" dirty="0"/>
              <a:t>What are Harmful Microbes? (3/3)</a:t>
            </a:r>
          </a:p>
        </p:txBody>
      </p:sp>
      <p:sp>
        <p:nvSpPr>
          <p:cNvPr id="9" name="Title 1">
            <a:extLst>
              <a:ext uri="{FF2B5EF4-FFF2-40B4-BE49-F238E27FC236}">
                <a16:creationId xmlns:a16="http://schemas.microsoft.com/office/drawing/2014/main" id="{17FC70A4-9888-44E4-9CA3-8BB8CD906DF0}"/>
              </a:ext>
            </a:extLst>
          </p:cNvPr>
          <p:cNvSpPr txBox="1">
            <a:spLocks/>
          </p:cNvSpPr>
          <p:nvPr/>
        </p:nvSpPr>
        <p:spPr>
          <a:xfrm>
            <a:off x="698647" y="252332"/>
            <a:ext cx="7886700" cy="830343"/>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000" kern="1200">
                <a:solidFill>
                  <a:schemeClr val="tx1"/>
                </a:solidFill>
                <a:latin typeface="Arial" panose="020B0604020202020204" pitchFamily="34" charset="0"/>
                <a:ea typeface="+mj-ea"/>
                <a:cs typeface="Arial" panose="020B0604020202020204" pitchFamily="34" charset="0"/>
              </a:defRPr>
            </a:lvl1pPr>
          </a:lstStyle>
          <a:p>
            <a:pPr algn="ctr"/>
            <a:r>
              <a:rPr lang="en-GB" sz="3500" b="1"/>
              <a:t>What are Harmful Microbes?</a:t>
            </a:r>
            <a:endParaRPr lang="en-GB" sz="3500" b="1" dirty="0"/>
          </a:p>
        </p:txBody>
      </p:sp>
      <p:sp>
        <p:nvSpPr>
          <p:cNvPr id="6" name="Rectangle: Rounded Corners 5">
            <a:extLst>
              <a:ext uri="{FF2B5EF4-FFF2-40B4-BE49-F238E27FC236}">
                <a16:creationId xmlns:a16="http://schemas.microsoft.com/office/drawing/2014/main" id="{337551C2-DB17-40CD-9B90-72F987C75B17}"/>
              </a:ext>
            </a:extLst>
          </p:cNvPr>
          <p:cNvSpPr/>
          <p:nvPr/>
        </p:nvSpPr>
        <p:spPr>
          <a:xfrm>
            <a:off x="558651" y="1197878"/>
            <a:ext cx="8026696" cy="1497697"/>
          </a:xfrm>
          <a:prstGeom prst="round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lvl="0" algn="ctr"/>
            <a:r>
              <a:rPr lang="en-GB" sz="2000" dirty="0">
                <a:latin typeface="Arial" panose="020B0604020202020204" pitchFamily="34" charset="0"/>
                <a:cs typeface="Arial" panose="020B0604020202020204" pitchFamily="34" charset="0"/>
              </a:rPr>
              <a:t>Third - by consumption - eating raw, undercooked, or contaminated food, or drinking water containing sewage can spread diseases such as diarrhoeal diseases, cholera, or salmonellosis. The pathogen enters your body through your digestive system. </a:t>
            </a:r>
          </a:p>
        </p:txBody>
      </p:sp>
      <p:sp>
        <p:nvSpPr>
          <p:cNvPr id="7" name="Rectangle: Rounded Corners 6">
            <a:extLst>
              <a:ext uri="{FF2B5EF4-FFF2-40B4-BE49-F238E27FC236}">
                <a16:creationId xmlns:a16="http://schemas.microsoft.com/office/drawing/2014/main" id="{554FD21D-27CC-4B53-8F86-DF062C34FC34}"/>
              </a:ext>
            </a:extLst>
          </p:cNvPr>
          <p:cNvSpPr/>
          <p:nvPr/>
        </p:nvSpPr>
        <p:spPr>
          <a:xfrm>
            <a:off x="558651" y="2875617"/>
            <a:ext cx="8026696" cy="1971675"/>
          </a:xfrm>
          <a:prstGeom prst="round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lvl="0" algn="ctr"/>
            <a:r>
              <a:rPr lang="en-GB" sz="2000" dirty="0">
                <a:latin typeface="Arial" panose="020B0604020202020204" pitchFamily="34" charset="0"/>
                <a:cs typeface="Arial" panose="020B0604020202020204" pitchFamily="34" charset="0"/>
              </a:rPr>
              <a:t>Fourth - vector – some diseases e.g. malaria, are vector-borne, this means that some living organism can transmit infectious pathogens between humans, or from animals to humans. Lifestyle factors often affect the spread of disease. For example, when people live in crowded conditions with no sewage system, infectious diseases can spread very rapidly. </a:t>
            </a:r>
          </a:p>
        </p:txBody>
      </p:sp>
      <p:sp>
        <p:nvSpPr>
          <p:cNvPr id="8" name="Rectangle: Rounded Corners 7">
            <a:extLst>
              <a:ext uri="{FF2B5EF4-FFF2-40B4-BE49-F238E27FC236}">
                <a16:creationId xmlns:a16="http://schemas.microsoft.com/office/drawing/2014/main" id="{F1E0DBCA-016C-49E0-9957-6E95C34A0EC5}"/>
              </a:ext>
            </a:extLst>
          </p:cNvPr>
          <p:cNvSpPr/>
          <p:nvPr/>
        </p:nvSpPr>
        <p:spPr>
          <a:xfrm>
            <a:off x="558652" y="5027334"/>
            <a:ext cx="8026696" cy="870401"/>
          </a:xfrm>
          <a:prstGeom prst="roundRect">
            <a:avLst/>
          </a:prstGeom>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lvl="0" algn="ctr"/>
            <a:r>
              <a:rPr lang="en-GB" sz="2000" dirty="0">
                <a:latin typeface="Arial" panose="020B0604020202020204" pitchFamily="34" charset="0"/>
                <a:cs typeface="Arial" panose="020B0604020202020204" pitchFamily="34" charset="0"/>
              </a:rPr>
              <a:t>Someone who has contracted harmful disease-causing microbes is said to be infected.</a:t>
            </a:r>
          </a:p>
        </p:txBody>
      </p:sp>
      <p:sp>
        <p:nvSpPr>
          <p:cNvPr id="4" name="Footer Placeholder 3">
            <a:extLst>
              <a:ext uri="{FF2B5EF4-FFF2-40B4-BE49-F238E27FC236}">
                <a16:creationId xmlns:a16="http://schemas.microsoft.com/office/drawing/2014/main" id="{EB74123A-98ED-4EFE-AF44-0250F9D35A4A}"/>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1289851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animBg="1"/>
      <p:bldP spid="7" grpId="0" animBg="1"/>
      <p:bldP spid="8"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FF26CA-6083-495B-8B22-1D5A4BDB2092}"/>
              </a:ext>
            </a:extLst>
          </p:cNvPr>
          <p:cNvSpPr>
            <a:spLocks noGrp="1"/>
          </p:cNvSpPr>
          <p:nvPr>
            <p:ph type="title"/>
          </p:nvPr>
        </p:nvSpPr>
        <p:spPr>
          <a:xfrm>
            <a:off x="309563" y="2481264"/>
            <a:ext cx="7886700" cy="2852737"/>
          </a:xfrm>
        </p:spPr>
        <p:txBody>
          <a:bodyPr>
            <a:normAutofit/>
          </a:bodyPr>
          <a:lstStyle/>
          <a:p>
            <a:r>
              <a:rPr lang="en-GB" b="1" dirty="0"/>
              <a:t>Main Activity:</a:t>
            </a:r>
            <a:br>
              <a:rPr lang="en-GB" b="1" dirty="0"/>
            </a:br>
            <a:r>
              <a:rPr lang="en-GB" b="1" dirty="0"/>
              <a:t>Harmful Microbes and Their Diseases </a:t>
            </a:r>
          </a:p>
        </p:txBody>
      </p:sp>
      <p:sp>
        <p:nvSpPr>
          <p:cNvPr id="4" name="Footer Placeholder 3">
            <a:extLst>
              <a:ext uri="{FF2B5EF4-FFF2-40B4-BE49-F238E27FC236}">
                <a16:creationId xmlns:a16="http://schemas.microsoft.com/office/drawing/2014/main" id="{50400773-DD46-4870-A952-6536DE769497}"/>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6805239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8348E2-4D08-4C5B-AE2E-01534D6D090E}"/>
              </a:ext>
            </a:extLst>
          </p:cNvPr>
          <p:cNvSpPr>
            <a:spLocks noGrp="1"/>
          </p:cNvSpPr>
          <p:nvPr>
            <p:ph type="title"/>
          </p:nvPr>
        </p:nvSpPr>
        <p:spPr>
          <a:xfrm>
            <a:off x="623888" y="-1476496"/>
            <a:ext cx="7886700" cy="1476496"/>
          </a:xfrm>
        </p:spPr>
        <p:txBody>
          <a:bodyPr vert="horz" lIns="91440" tIns="45720" rIns="91440" bIns="45720" rtlCol="0" anchor="b">
            <a:normAutofit/>
          </a:bodyPr>
          <a:lstStyle/>
          <a:p>
            <a:r>
              <a:rPr lang="en-GB" dirty="0"/>
              <a:t>Main Activity: Steps</a:t>
            </a:r>
          </a:p>
        </p:txBody>
      </p:sp>
      <p:pic>
        <p:nvPicPr>
          <p:cNvPr id="5" name="Picture 4">
            <a:extLst>
              <a:ext uri="{FF2B5EF4-FFF2-40B4-BE49-F238E27FC236}">
                <a16:creationId xmlns:a16="http://schemas.microsoft.com/office/drawing/2014/main" id="{29B4738F-44BB-4C70-BE5A-B4DB433E7584}"/>
              </a:ext>
              <a:ext uri="{C183D7F6-B498-43B3-948B-1728B52AA6E4}">
                <adec:decorative xmlns:adec="http://schemas.microsoft.com/office/drawing/2017/decorative" val="1"/>
              </a:ext>
            </a:extLst>
          </p:cNvPr>
          <p:cNvPicPr>
            <a:picLocks noChangeAspect="1"/>
          </p:cNvPicPr>
          <p:nvPr/>
        </p:nvPicPr>
        <p:blipFill>
          <a:blip r:embed="rId2"/>
          <a:stretch>
            <a:fillRect/>
          </a:stretch>
        </p:blipFill>
        <p:spPr>
          <a:xfrm>
            <a:off x="339724" y="609600"/>
            <a:ext cx="8623301" cy="5505449"/>
          </a:xfrm>
          <a:prstGeom prst="rect">
            <a:avLst/>
          </a:prstGeom>
        </p:spPr>
      </p:pic>
      <p:pic>
        <p:nvPicPr>
          <p:cNvPr id="7" name="Picture 6">
            <a:extLst>
              <a:ext uri="{FF2B5EF4-FFF2-40B4-BE49-F238E27FC236}">
                <a16:creationId xmlns:a16="http://schemas.microsoft.com/office/drawing/2014/main" id="{61784884-EF5E-4A06-A464-790796D5AE16}"/>
              </a:ext>
              <a:ext uri="{C183D7F6-B498-43B3-948B-1728B52AA6E4}">
                <adec:decorative xmlns:adec="http://schemas.microsoft.com/office/drawing/2017/decorative" val="1"/>
              </a:ext>
            </a:extLst>
          </p:cNvPr>
          <p:cNvPicPr>
            <a:picLocks noChangeAspect="1"/>
          </p:cNvPicPr>
          <p:nvPr/>
        </p:nvPicPr>
        <p:blipFill>
          <a:blip r:embed="rId3"/>
          <a:srcRect/>
          <a:stretch/>
        </p:blipFill>
        <p:spPr>
          <a:xfrm>
            <a:off x="475682" y="885704"/>
            <a:ext cx="8351384" cy="4724401"/>
          </a:xfrm>
          <a:prstGeom prst="rect">
            <a:avLst/>
          </a:prstGeom>
        </p:spPr>
      </p:pic>
      <p:sp>
        <p:nvSpPr>
          <p:cNvPr id="8" name="TextBox 7">
            <a:extLst>
              <a:ext uri="{FF2B5EF4-FFF2-40B4-BE49-F238E27FC236}">
                <a16:creationId xmlns:a16="http://schemas.microsoft.com/office/drawing/2014/main" id="{957B9C3B-5428-4CB4-8383-1A0EEDC2E2A9}"/>
              </a:ext>
            </a:extLst>
          </p:cNvPr>
          <p:cNvSpPr txBox="1"/>
          <p:nvPr/>
        </p:nvSpPr>
        <p:spPr>
          <a:xfrm>
            <a:off x="830830" y="1124247"/>
            <a:ext cx="2680356" cy="2123658"/>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2200" b="0" i="0" u="none" strike="noStrike" kern="0" cap="none" spc="0" normalizeH="0" baseline="0" noProof="0" dirty="0">
                <a:ln>
                  <a:noFill/>
                </a:ln>
                <a:solidFill>
                  <a:schemeClr val="accent6">
                    <a:lumMod val="75000"/>
                  </a:schemeClr>
                </a:solidFill>
                <a:effectLst/>
                <a:uLnTx/>
                <a:uFillTx/>
                <a:latin typeface="Arial" panose="020B0604020202020204" pitchFamily="34" charset="0"/>
                <a:cs typeface="Arial" panose="020B0604020202020204" pitchFamily="34" charset="0"/>
              </a:rPr>
              <a:t>1. Discover the different types of infectious diseases caused by harmful microbes and their characteristics</a:t>
            </a:r>
          </a:p>
        </p:txBody>
      </p:sp>
      <p:sp>
        <p:nvSpPr>
          <p:cNvPr id="9" name="TextBox 8">
            <a:extLst>
              <a:ext uri="{FF2B5EF4-FFF2-40B4-BE49-F238E27FC236}">
                <a16:creationId xmlns:a16="http://schemas.microsoft.com/office/drawing/2014/main" id="{A363BC4C-D9AD-4F0A-836B-F00538047A5E}"/>
              </a:ext>
            </a:extLst>
          </p:cNvPr>
          <p:cNvSpPr txBox="1"/>
          <p:nvPr/>
        </p:nvSpPr>
        <p:spPr>
          <a:xfrm>
            <a:off x="3649110" y="1124247"/>
            <a:ext cx="2784196" cy="2123658"/>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2200" b="0" i="0" u="none" strike="noStrike" kern="0" cap="none" spc="0" normalizeH="0" baseline="0" noProof="0" dirty="0">
                <a:ln>
                  <a:noFill/>
                </a:ln>
                <a:solidFill>
                  <a:schemeClr val="accent6">
                    <a:lumMod val="75000"/>
                  </a:schemeClr>
                </a:solidFill>
                <a:effectLst/>
                <a:uLnTx/>
                <a:uFillTx/>
                <a:latin typeface="Arial" panose="020B0604020202020204" pitchFamily="34" charset="0"/>
                <a:cs typeface="Arial" panose="020B0604020202020204" pitchFamily="34" charset="0"/>
              </a:rPr>
              <a:t>2. By working in groups, fill in the various subheadings (symptoms, transmission, treatment)</a:t>
            </a:r>
          </a:p>
        </p:txBody>
      </p:sp>
      <p:sp>
        <p:nvSpPr>
          <p:cNvPr id="10" name="TextBox 9">
            <a:extLst>
              <a:ext uri="{FF2B5EF4-FFF2-40B4-BE49-F238E27FC236}">
                <a16:creationId xmlns:a16="http://schemas.microsoft.com/office/drawing/2014/main" id="{C911FB46-FA04-4BFE-847C-2C5684D901DE}"/>
              </a:ext>
            </a:extLst>
          </p:cNvPr>
          <p:cNvSpPr txBox="1"/>
          <p:nvPr/>
        </p:nvSpPr>
        <p:spPr>
          <a:xfrm>
            <a:off x="6569264" y="1124247"/>
            <a:ext cx="1965136" cy="1107996"/>
          </a:xfrm>
          <a:prstGeom prst="rect">
            <a:avLst/>
          </a:prstGeom>
          <a:noFill/>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GB" sz="2200" b="0" i="0" u="none" strike="noStrike" kern="0" cap="none" spc="0" normalizeH="0" baseline="0" noProof="0" dirty="0">
                <a:ln>
                  <a:noFill/>
                </a:ln>
                <a:solidFill>
                  <a:schemeClr val="accent6">
                    <a:lumMod val="75000"/>
                  </a:schemeClr>
                </a:solidFill>
                <a:effectLst/>
                <a:uLnTx/>
                <a:uFillTx/>
                <a:latin typeface="Arial" panose="020B0604020202020204" pitchFamily="34" charset="0"/>
                <a:cs typeface="Arial" panose="020B0604020202020204" pitchFamily="34" charset="0"/>
              </a:rPr>
              <a:t>3. Present your results to the class</a:t>
            </a:r>
          </a:p>
        </p:txBody>
      </p:sp>
      <p:sp>
        <p:nvSpPr>
          <p:cNvPr id="4" name="Footer Placeholder 3">
            <a:extLst>
              <a:ext uri="{FF2B5EF4-FFF2-40B4-BE49-F238E27FC236}">
                <a16:creationId xmlns:a16="http://schemas.microsoft.com/office/drawing/2014/main" id="{C300B998-1593-477C-9409-299C425021CE}"/>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13682145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p:bldP spid="9" grpId="0"/>
      <p:bldP spid="10"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0E522803-7BD5-48F0-802B-78CF60858555}"/>
              </a:ext>
            </a:extLst>
          </p:cNvPr>
          <p:cNvSpPr>
            <a:spLocks noGrp="1"/>
          </p:cNvSpPr>
          <p:nvPr>
            <p:ph type="title"/>
          </p:nvPr>
        </p:nvSpPr>
        <p:spPr>
          <a:xfrm>
            <a:off x="319088" y="2319339"/>
            <a:ext cx="7886700" cy="2852737"/>
          </a:xfrm>
        </p:spPr>
        <p:txBody>
          <a:bodyPr>
            <a:normAutofit/>
          </a:bodyPr>
          <a:lstStyle/>
          <a:p>
            <a:r>
              <a:rPr lang="en-GB" b="1" dirty="0"/>
              <a:t>Main Activity 2:</a:t>
            </a:r>
            <a:br>
              <a:rPr lang="en-GB" b="1" dirty="0"/>
            </a:br>
            <a:r>
              <a:rPr lang="en-GB" b="1" dirty="0"/>
              <a:t>Harmful Microbes Fill in the Blanks</a:t>
            </a:r>
          </a:p>
        </p:txBody>
      </p:sp>
      <p:sp>
        <p:nvSpPr>
          <p:cNvPr id="4" name="Footer Placeholder 3">
            <a:extLst>
              <a:ext uri="{FF2B5EF4-FFF2-40B4-BE49-F238E27FC236}">
                <a16:creationId xmlns:a16="http://schemas.microsoft.com/office/drawing/2014/main" id="{6175BBB9-B69A-4A26-B0F4-C4D6150C4F93}"/>
              </a:ext>
            </a:extLst>
          </p:cNvPr>
          <p:cNvSpPr>
            <a:spLocks noGrp="1"/>
          </p:cNvSpPr>
          <p:nvPr>
            <p:ph type="ftr" sz="quarter" idx="11"/>
          </p:nvPr>
        </p:nvSpPr>
        <p:spPr/>
        <p:txBody>
          <a:bodyPr/>
          <a:lstStyle/>
          <a:p>
            <a:r>
              <a:rPr lang="en-GB"/>
              <a:t>e-Bug.eu</a:t>
            </a:r>
            <a:endParaRPr lang="en-GB" dirty="0"/>
          </a:p>
        </p:txBody>
      </p:sp>
    </p:spTree>
    <p:extLst>
      <p:ext uri="{BB962C8B-B14F-4D97-AF65-F5344CB8AC3E}">
        <p14:creationId xmlns:p14="http://schemas.microsoft.com/office/powerpoint/2010/main" val="2318728221"/>
      </p:ext>
    </p:extLst>
  </p:cSld>
  <p:clrMapOvr>
    <a:masterClrMapping/>
  </p:clrMapOvr>
</p:sld>
</file>

<file path=ppt/theme/theme1.xml><?xml version="1.0" encoding="utf-8"?>
<a:theme xmlns:a="http://schemas.openxmlformats.org/drawingml/2006/main" name="Office Theme">
  <a:themeElements>
    <a:clrScheme name="e-Bug master">
      <a:dk1>
        <a:srgbClr val="302564"/>
      </a:dk1>
      <a:lt1>
        <a:sysClr val="window" lastClr="FFFFFF"/>
      </a:lt1>
      <a:dk2>
        <a:srgbClr val="007C91"/>
      </a:dk2>
      <a:lt2>
        <a:srgbClr val="E7E6E6"/>
      </a:lt2>
      <a:accent1>
        <a:srgbClr val="F16436"/>
      </a:accent1>
      <a:accent2>
        <a:srgbClr val="FAC02B"/>
      </a:accent2>
      <a:accent3>
        <a:srgbClr val="8DC641"/>
      </a:accent3>
      <a:accent4>
        <a:srgbClr val="12B38F"/>
      </a:accent4>
      <a:accent5>
        <a:srgbClr val="2862A5"/>
      </a:accent5>
      <a:accent6>
        <a:srgbClr val="712B8F"/>
      </a:accent6>
      <a:hlink>
        <a:srgbClr val="302564"/>
      </a:hlink>
      <a:folHlink>
        <a:srgbClr val="712B8F"/>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e-Bug template" id="{75579902-F6E3-4C71-AB71-3B7D5BD1337B}" vid="{C1FBD216-3121-4865-9F19-D768D575CE4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e-Bug template</Template>
  <TotalTime>3063</TotalTime>
  <Words>4204</Words>
  <Application>Microsoft Office PowerPoint</Application>
  <PresentationFormat>On-screen Show (4:3)</PresentationFormat>
  <Paragraphs>868</Paragraphs>
  <Slides>57</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57</vt:i4>
      </vt:variant>
    </vt:vector>
  </HeadingPairs>
  <TitlesOfParts>
    <vt:vector size="60" baseType="lpstr">
      <vt:lpstr>Arial</vt:lpstr>
      <vt:lpstr>Calibri</vt:lpstr>
      <vt:lpstr>Office Theme</vt:lpstr>
      <vt:lpstr>Micro-organisms: Harmful Microbes</vt:lpstr>
      <vt:lpstr>Learning Outcomes</vt:lpstr>
      <vt:lpstr>Curriculum Links</vt:lpstr>
      <vt:lpstr>What are Harmful Microbes? (1/3)</vt:lpstr>
      <vt:lpstr>What are Harmful Microbes? (2/3)</vt:lpstr>
      <vt:lpstr>What are Harmful Microbes? (3/3)</vt:lpstr>
      <vt:lpstr>Main Activity: Harmful Microbes and Their Diseases </vt:lpstr>
      <vt:lpstr>Main Activity: Steps</vt:lpstr>
      <vt:lpstr>Main Activity 2: Harmful Microbes Fill in the Blanks</vt:lpstr>
      <vt:lpstr>Discussion</vt:lpstr>
      <vt:lpstr>Discussion Points</vt:lpstr>
      <vt:lpstr>Extension Activities</vt:lpstr>
      <vt:lpstr>Harmful Microbes and Their Disease: MRSA</vt:lpstr>
      <vt:lpstr>Harmful Microbes and Their Disease: Measles</vt:lpstr>
      <vt:lpstr>Harmful Microbes and Their Disease: Flu</vt:lpstr>
      <vt:lpstr>Harmful Microbes and Their Disease: Thrush</vt:lpstr>
      <vt:lpstr>Harmful Microbes and Their Disease: Chlamydia</vt:lpstr>
      <vt:lpstr>Harmful Microbes and Their Disease: Meningitis</vt:lpstr>
      <vt:lpstr>Harmful Microbes and Their Disease: HIV/AIDS</vt:lpstr>
      <vt:lpstr>Harmful Microbes and Their Disease: Glandular fever</vt:lpstr>
      <vt:lpstr>Harmful Microbes and Their Disease: Chickenpox</vt:lpstr>
      <vt:lpstr>Harmful Microbes and Their Disease Worksheet 1</vt:lpstr>
      <vt:lpstr>Harmful Microbes and Their Disease Worksheet 2</vt:lpstr>
      <vt:lpstr>Harmful Microbes and Their Disease Worksheet 3</vt:lpstr>
      <vt:lpstr>Harmful Microbes and Their Disease Worksheet 1 - Answers</vt:lpstr>
      <vt:lpstr>Harmful Microbes and Their Disease Worksheet 2 - Answers</vt:lpstr>
      <vt:lpstr>Harmful Microbes and Their Disease Worksheet 3 - Answers</vt:lpstr>
      <vt:lpstr>Differentiated Harmful Microbes and Their Diseases: Measles</vt:lpstr>
      <vt:lpstr>Differentiated Harmful Microbes and Their Diseases: Flu</vt:lpstr>
      <vt:lpstr>Differentiated Harmful Microbes and Their Diseases: Thrush</vt:lpstr>
      <vt:lpstr>Differentiated Harmful Microbes and Their Diseases: Chlamydia</vt:lpstr>
      <vt:lpstr>Differentiated Harmful Microbes and Their Diseases Worksheet 1</vt:lpstr>
      <vt:lpstr>Differentiated Harmful Microbes and Their Diseases Worksheet 2</vt:lpstr>
      <vt:lpstr>Differentiated Harmful Microbes and Their Diseases Worksheet 3</vt:lpstr>
      <vt:lpstr>Differentiated Harmful Microbes and Their Diseases – Answers 1 </vt:lpstr>
      <vt:lpstr>Differentiated Harmful Microbes and Their Diseases – Answers 2</vt:lpstr>
      <vt:lpstr>Differentiated Harmful Microbes and Their Diseases – Answers 3</vt:lpstr>
      <vt:lpstr>Harmful Microbes Fill in the Blanks 1</vt:lpstr>
      <vt:lpstr>Harmful Microbes Fill in the Blanks 2</vt:lpstr>
      <vt:lpstr>Harmful Microbes Fill in the Blanks 3 </vt:lpstr>
      <vt:lpstr>Harmful Microbes Fill in the Blanks 4</vt:lpstr>
      <vt:lpstr>Harmful Microbes Fill in the Blanks 5</vt:lpstr>
      <vt:lpstr>Harmful Microbes Fill in the Blanks 6</vt:lpstr>
      <vt:lpstr>Fill in the Blanks - Answers 1</vt:lpstr>
      <vt:lpstr>Fill in the Blanks – Answers 2 </vt:lpstr>
      <vt:lpstr>Fill in the Blanks – Answers 3 </vt:lpstr>
      <vt:lpstr>Fill in the Blanks - Answers  4</vt:lpstr>
      <vt:lpstr>Fill in the Blanks – Answers 5 </vt:lpstr>
      <vt:lpstr>Fill in the Blanks - Answers 6</vt:lpstr>
      <vt:lpstr>Outbreak Activity 1</vt:lpstr>
      <vt:lpstr>Outbreak Activity Instructions 1</vt:lpstr>
      <vt:lpstr>Outbreak Activity Instructions 2</vt:lpstr>
      <vt:lpstr>Outbreak Activity 2</vt:lpstr>
      <vt:lpstr>Learning Consolidation</vt:lpstr>
      <vt:lpstr>Microbes that can cause diseases are called pathogens. Diseases caused by such microbes are said to be infectious diseases.  True/False?</vt:lpstr>
      <vt:lpstr>Microbes can pass from one person to another only by touch.  True/False?</vt:lpstr>
      <vt:lpstr>Some new infectious agents can cause epidemics (community) or travel all over the world causing a pandemic.  True/False?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Hand Hygiene</dc:title>
  <dc:creator>Amy Jackson</dc:creator>
  <cp:lastModifiedBy>Liam Clayton</cp:lastModifiedBy>
  <cp:revision>371</cp:revision>
  <dcterms:created xsi:type="dcterms:W3CDTF">2022-02-28T09:25:11Z</dcterms:created>
  <dcterms:modified xsi:type="dcterms:W3CDTF">2022-08-18T15:54:40Z</dcterms:modified>
</cp:coreProperties>
</file>