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6" r:id="rId2"/>
    <p:sldId id="257" r:id="rId3"/>
    <p:sldId id="263" r:id="rId4"/>
    <p:sldId id="258" r:id="rId5"/>
    <p:sldId id="598" r:id="rId6"/>
    <p:sldId id="599" r:id="rId7"/>
    <p:sldId id="600" r:id="rId8"/>
    <p:sldId id="267" r:id="rId9"/>
    <p:sldId id="603" r:id="rId10"/>
    <p:sldId id="604" r:id="rId11"/>
    <p:sldId id="605" r:id="rId12"/>
    <p:sldId id="606" r:id="rId13"/>
    <p:sldId id="607" r:id="rId14"/>
    <p:sldId id="608" r:id="rId15"/>
    <p:sldId id="609" r:id="rId16"/>
    <p:sldId id="610" r:id="rId17"/>
    <p:sldId id="611" r:id="rId18"/>
    <p:sldId id="612" r:id="rId19"/>
    <p:sldId id="613" r:id="rId20"/>
    <p:sldId id="614" r:id="rId21"/>
    <p:sldId id="615" r:id="rId22"/>
    <p:sldId id="616" r:id="rId23"/>
    <p:sldId id="617" r:id="rId24"/>
    <p:sldId id="618" r:id="rId25"/>
    <p:sldId id="619" r:id="rId26"/>
    <p:sldId id="620" r:id="rId27"/>
    <p:sldId id="621" r:id="rId28"/>
    <p:sldId id="622" r:id="rId29"/>
    <p:sldId id="62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a Vaitkeviciute" initials="RV" lastIdx="1" clrIdx="0">
    <p:extLst>
      <p:ext uri="{19B8F6BF-5375-455C-9EA6-DF929625EA0E}">
        <p15:presenceInfo xmlns:p15="http://schemas.microsoft.com/office/powerpoint/2012/main" userId="S::Ruta.Vaitkeviciute@phe.gov.uk::06c03721-c6a2-4b22-bdc6-1ffafd3677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712B8F"/>
    <a:srgbClr val="F16436"/>
    <a:srgbClr val="2862A5"/>
    <a:srgbClr val="302564"/>
    <a:srgbClr val="12B38F"/>
    <a:srgbClr val="8DC641"/>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62" d="100"/>
          <a:sy n="62" d="100"/>
        </p:scale>
        <p:origin x="760" y="56"/>
      </p:cViewPr>
      <p:guideLst/>
    </p:cSldViewPr>
  </p:slideViewPr>
  <p:outlineViewPr>
    <p:cViewPr>
      <p:scale>
        <a:sx n="33" d="100"/>
        <a:sy n="33" d="100"/>
      </p:scale>
      <p:origin x="0" y="-35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18/08/2022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200024" y="3082925"/>
            <a:ext cx="9191625" cy="2387600"/>
          </a:xfrm>
        </p:spPr>
        <p:txBody>
          <a:bodyPr>
            <a:noAutofit/>
          </a:bodyPr>
          <a:lstStyle/>
          <a:p>
            <a:r>
              <a:rPr lang="en-GB" sz="5000" dirty="0"/>
              <a:t>Infection Prevention and Control (IPC):</a:t>
            </a:r>
            <a:br>
              <a:rPr lang="en-GB" sz="5000" dirty="0"/>
            </a:br>
            <a:r>
              <a:rPr lang="en-GB" sz="5000" dirty="0"/>
              <a:t>Hand and Respiratory Hygiene</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304799" y="5470525"/>
            <a:ext cx="5170978" cy="552405"/>
          </a:xfrm>
        </p:spPr>
        <p:txBody>
          <a:bodyPr/>
          <a:lstStyle/>
          <a:p>
            <a:r>
              <a:rPr lang="en-GB" dirty="0"/>
              <a:t>Key Stage 4</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The Chain of Infection&#10;">
            <a:extLst>
              <a:ext uri="{FF2B5EF4-FFF2-40B4-BE49-F238E27FC236}">
                <a16:creationId xmlns:a16="http://schemas.microsoft.com/office/drawing/2014/main" id="{E0390D14-3703-4DFB-BFD9-EE5367541FFB}"/>
              </a:ext>
            </a:extLst>
          </p:cNvPr>
          <p:cNvSpPr txBox="1">
            <a:spLocks noGrp="1"/>
          </p:cNvSpPr>
          <p:nvPr>
            <p:ph type="title" idx="4294967295"/>
          </p:nvPr>
        </p:nvSpPr>
        <p:spPr>
          <a:xfrm>
            <a:off x="493359" y="409870"/>
            <a:ext cx="5105363" cy="65660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Chain of Infection</a:t>
            </a:r>
          </a:p>
        </p:txBody>
      </p:sp>
      <p:sp>
        <p:nvSpPr>
          <p:cNvPr id="8" name="Rectangle: Rounded Corners 7" descr="People at risk from&#10;infection&#10;We are all at risk from&#10;infection, but some are at greater risk:&#10;• People on medication&#10;e.g chemotherapy&#10;• The very young/elderly&#10;• People with underlying diseases e.g HIV/AIDS, diabetes&#10;">
            <a:extLst>
              <a:ext uri="{FF2B5EF4-FFF2-40B4-BE49-F238E27FC236}">
                <a16:creationId xmlns:a16="http://schemas.microsoft.com/office/drawing/2014/main" id="{8363EDAB-5F33-4B99-B63D-0C6BB704C527}"/>
              </a:ext>
            </a:extLst>
          </p:cNvPr>
          <p:cNvSpPr/>
          <p:nvPr/>
        </p:nvSpPr>
        <p:spPr>
          <a:xfrm>
            <a:off x="567081" y="1043916"/>
            <a:ext cx="1837981" cy="2315731"/>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all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 but some are at greater risk:</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on medication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chemotherapy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very young/elderly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with underlying diseases </a:t>
            </a:r>
            <a:r>
              <a:rPr kumimoji="0" lang="en-GB"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HIV/AIDS, diabetes</a:t>
            </a:r>
          </a:p>
        </p:txBody>
      </p:sp>
      <p:cxnSp>
        <p:nvCxnSpPr>
          <p:cNvPr id="11" name="Connector: Elbow 10">
            <a:extLst>
              <a:ext uri="{FF2B5EF4-FFF2-40B4-BE49-F238E27FC236}">
                <a16:creationId xmlns:a16="http://schemas.microsoft.com/office/drawing/2014/main" id="{FC43878F-94FF-42FA-8DFC-BB97E2B85E3B}"/>
              </a:ext>
              <a:ext uri="{C183D7F6-B498-43B3-948B-1728B52AA6E4}">
                <adec:decorative xmlns:adec="http://schemas.microsoft.com/office/drawing/2017/decorative" val="1"/>
              </a:ext>
            </a:extLst>
          </p:cNvPr>
          <p:cNvCxnSpPr>
            <a:cxnSpLocks/>
          </p:cNvCxnSpPr>
          <p:nvPr/>
        </p:nvCxnSpPr>
        <p:spPr>
          <a:xfrm rot="10800000" flipH="1" flipV="1">
            <a:off x="2405060" y="1426785"/>
            <a:ext cx="533941" cy="158525"/>
          </a:xfrm>
          <a:prstGeom prst="bentConnector3">
            <a:avLst>
              <a:gd name="adj1" fmla="val 50000"/>
            </a:avLst>
          </a:prstGeom>
          <a:noFill/>
          <a:ln w="19050" cap="flat" cmpd="sng" algn="ctr">
            <a:solidFill>
              <a:srgbClr val="732281"/>
            </a:solidFill>
            <a:prstDash val="solid"/>
            <a:miter lim="800000"/>
            <a:tailEnd type="triangle"/>
          </a:ln>
          <a:effectLst/>
        </p:spPr>
      </p:cxnSp>
      <p:sp>
        <p:nvSpPr>
          <p:cNvPr id="9" name="Rectangle: Rounded Corners 8" descr="Way in for microbes&#10;Harmful microbes need a&#10;way to enter the body before they can cause an infection. This can be&#10;through:&#10;• The food we eat&#10;• Inhalation of aerosols&#10;or droplets&#10;• Open cuts or sores&#10;• Things we put in our&#10;mouths">
            <a:extLst>
              <a:ext uri="{FF2B5EF4-FFF2-40B4-BE49-F238E27FC236}">
                <a16:creationId xmlns:a16="http://schemas.microsoft.com/office/drawing/2014/main" id="{48CACF7F-860D-411E-8B00-23E3C4213A35}"/>
              </a:ext>
            </a:extLst>
          </p:cNvPr>
          <p:cNvSpPr/>
          <p:nvPr/>
        </p:nvSpPr>
        <p:spPr>
          <a:xfrm>
            <a:off x="567080" y="3580796"/>
            <a:ext cx="2028334" cy="2416512"/>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in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need 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to enter the body before they can cause an infection. This can be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through: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The food we eat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Inhalation of aerosols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 droplets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Open cuts or sores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Things we put in our</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mouths</a:t>
            </a:r>
          </a:p>
        </p:txBody>
      </p:sp>
      <p:cxnSp>
        <p:nvCxnSpPr>
          <p:cNvPr id="15" name="Connector: Elbow 14">
            <a:extLst>
              <a:ext uri="{FF2B5EF4-FFF2-40B4-BE49-F238E27FC236}">
                <a16:creationId xmlns:a16="http://schemas.microsoft.com/office/drawing/2014/main" id="{633CF96C-6DA7-43F1-8562-A9B77DC907D7}"/>
              </a:ext>
              <a:ext uri="{C183D7F6-B498-43B3-948B-1728B52AA6E4}">
                <adec:decorative xmlns:adec="http://schemas.microsoft.com/office/drawing/2017/decorative" val="1"/>
              </a:ext>
            </a:extLst>
          </p:cNvPr>
          <p:cNvCxnSpPr>
            <a:cxnSpLocks/>
            <a:stCxn id="9" idx="0"/>
          </p:cNvCxnSpPr>
          <p:nvPr/>
        </p:nvCxnSpPr>
        <p:spPr>
          <a:xfrm rot="5400000" flipH="1" flipV="1">
            <a:off x="1888996" y="3177679"/>
            <a:ext cx="95368" cy="710867"/>
          </a:xfrm>
          <a:prstGeom prst="bentConnector2">
            <a:avLst/>
          </a:prstGeom>
          <a:noFill/>
          <a:ln w="19050" cap="flat" cmpd="sng" algn="ctr">
            <a:solidFill>
              <a:srgbClr val="732281"/>
            </a:solidFill>
            <a:prstDash val="solid"/>
            <a:miter lim="800000"/>
            <a:tailEnd type="triangle"/>
          </a:ln>
          <a:effectLst/>
        </p:spPr>
      </p:cxnSp>
      <p:sp>
        <p:nvSpPr>
          <p:cNvPr id="6" name="Rectangle: Rounded Corners 5" descr="Source of infection&#10;Someone or something carrying the harmful microbes that causes the infection. There are many different sources of infection, these can include:&#10;• People already infected&#10;• Pets or animals&#10;• Contaminated food">
            <a:extLst>
              <a:ext uri="{FF2B5EF4-FFF2-40B4-BE49-F238E27FC236}">
                <a16:creationId xmlns:a16="http://schemas.microsoft.com/office/drawing/2014/main" id="{9823935A-22D2-41E4-8585-4D4B77CC6590}"/>
              </a:ext>
            </a:extLst>
          </p:cNvPr>
          <p:cNvSpPr/>
          <p:nvPr/>
        </p:nvSpPr>
        <p:spPr>
          <a:xfrm>
            <a:off x="5875666" y="324910"/>
            <a:ext cx="2700495" cy="1707183"/>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Someone or something carrying the harmful microbes that causes the infection. There are many different sources of infection, these can include: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People already infected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Pets or animals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Contaminated food</a:t>
            </a:r>
          </a:p>
        </p:txBody>
      </p:sp>
      <p:cxnSp>
        <p:nvCxnSpPr>
          <p:cNvPr id="12" name="Connector: Elbow 11">
            <a:extLst>
              <a:ext uri="{FF2B5EF4-FFF2-40B4-BE49-F238E27FC236}">
                <a16:creationId xmlns:a16="http://schemas.microsoft.com/office/drawing/2014/main" id="{43C0F172-4AFB-425F-B2A3-972483069FB7}"/>
              </a:ext>
              <a:ext uri="{C183D7F6-B498-43B3-948B-1728B52AA6E4}">
                <adec:decorative xmlns:adec="http://schemas.microsoft.com/office/drawing/2017/decorative" val="1"/>
              </a:ext>
            </a:extLst>
          </p:cNvPr>
          <p:cNvCxnSpPr>
            <a:cxnSpLocks/>
            <a:stCxn id="6" idx="1"/>
          </p:cNvCxnSpPr>
          <p:nvPr/>
        </p:nvCxnSpPr>
        <p:spPr>
          <a:xfrm rot="10800000" flipV="1">
            <a:off x="5465409" y="1178501"/>
            <a:ext cx="410257" cy="510566"/>
          </a:xfrm>
          <a:prstGeom prst="bentConnector2">
            <a:avLst/>
          </a:prstGeom>
          <a:noFill/>
          <a:ln w="19050" cap="flat" cmpd="sng" algn="ctr">
            <a:solidFill>
              <a:srgbClr val="732281"/>
            </a:solidFill>
            <a:prstDash val="solid"/>
            <a:miter lim="800000"/>
            <a:tailEnd type="triangle"/>
          </a:ln>
          <a:effectLst/>
        </p:spPr>
      </p:cxnSp>
      <p:sp>
        <p:nvSpPr>
          <p:cNvPr id="7" name="Rectangle: Rounded Corners 6" descr="Way out for microbes&#10;Harmful microbes need a way to get out of an infected person or source before they can spread to someone else. Routes include:&#10;• Sneezing, coughing, saliva&#10;• Bodily fluid&#10;• Juices from raw meat and poultry&#10;">
            <a:extLst>
              <a:ext uri="{FF2B5EF4-FFF2-40B4-BE49-F238E27FC236}">
                <a16:creationId xmlns:a16="http://schemas.microsoft.com/office/drawing/2014/main" id="{18421D6C-A928-431B-85C4-0D93CD1D922E}"/>
              </a:ext>
            </a:extLst>
          </p:cNvPr>
          <p:cNvSpPr/>
          <p:nvPr/>
        </p:nvSpPr>
        <p:spPr>
          <a:xfrm>
            <a:off x="6152910" y="2098814"/>
            <a:ext cx="2423252" cy="1904275"/>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out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need a way to get out of an infected person or source before they can spread to someone else. Routes include: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Sneezing, coughing, saliva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Bodily fluid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Juices from raw meat and poultry</a:t>
            </a:r>
          </a:p>
        </p:txBody>
      </p:sp>
      <p:cxnSp>
        <p:nvCxnSpPr>
          <p:cNvPr id="13" name="Connector: Elbow 12">
            <a:extLst>
              <a:ext uri="{FF2B5EF4-FFF2-40B4-BE49-F238E27FC236}">
                <a16:creationId xmlns:a16="http://schemas.microsoft.com/office/drawing/2014/main" id="{9046C711-8BCD-421C-9162-17474084BF12}"/>
              </a:ext>
              <a:ext uri="{C183D7F6-B498-43B3-948B-1728B52AA6E4}">
                <adec:decorative xmlns:adec="http://schemas.microsoft.com/office/drawing/2017/decorative" val="1"/>
              </a:ext>
            </a:extLst>
          </p:cNvPr>
          <p:cNvCxnSpPr>
            <a:cxnSpLocks/>
            <a:stCxn id="7" idx="1"/>
          </p:cNvCxnSpPr>
          <p:nvPr/>
        </p:nvCxnSpPr>
        <p:spPr>
          <a:xfrm rot="10800000" flipV="1">
            <a:off x="5803794" y="3050951"/>
            <a:ext cx="349115" cy="376429"/>
          </a:xfrm>
          <a:prstGeom prst="bentConnector2">
            <a:avLst/>
          </a:prstGeom>
          <a:noFill/>
          <a:ln w="19050" cap="flat" cmpd="sng" algn="ctr">
            <a:solidFill>
              <a:srgbClr val="732281"/>
            </a:solidFill>
            <a:prstDash val="solid"/>
            <a:miter lim="800000"/>
            <a:tailEnd type="triangle"/>
          </a:ln>
          <a:effectLst/>
        </p:spPr>
      </p:cxnSp>
      <p:sp>
        <p:nvSpPr>
          <p:cNvPr id="5" name="Rectangle: Rounded Corners 4" descr="Spread of infection&#10;Harmful microbes need a way to be passed from a source to a person. This can be through:&#10;• Direct touch/contact&#10;• Sexual transmission&#10;Harmful microbes are also spread via:&#10;• Hands, hand contact surfaces (e.g. door handles, keyboards, toilets)&#10;• Food contact surfaces&#10;• Air">
            <a:extLst>
              <a:ext uri="{FF2B5EF4-FFF2-40B4-BE49-F238E27FC236}">
                <a16:creationId xmlns:a16="http://schemas.microsoft.com/office/drawing/2014/main" id="{A0832BFF-BDCC-47B3-9061-338349B24D3E}"/>
              </a:ext>
            </a:extLst>
          </p:cNvPr>
          <p:cNvSpPr/>
          <p:nvPr/>
        </p:nvSpPr>
        <p:spPr>
          <a:xfrm>
            <a:off x="5774736" y="4069809"/>
            <a:ext cx="2869078" cy="2039620"/>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Spread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need a way to be passed from a source to a person. This can be through:</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Direct touch/contact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Sexual transmission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are also spread via:</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Hands, hand contact surfaces (e.g. door handles, keyboards, toilets)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Food contact surfaces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Air</a:t>
            </a:r>
          </a:p>
        </p:txBody>
      </p:sp>
      <p:cxnSp>
        <p:nvCxnSpPr>
          <p:cNvPr id="14" name="Connector: Elbow 13">
            <a:extLst>
              <a:ext uri="{FF2B5EF4-FFF2-40B4-BE49-F238E27FC236}">
                <a16:creationId xmlns:a16="http://schemas.microsoft.com/office/drawing/2014/main" id="{AEFFE4DA-48FE-4C9A-A200-8E9AA419F29D}"/>
              </a:ext>
              <a:ext uri="{C183D7F6-B498-43B3-948B-1728B52AA6E4}">
                <adec:decorative xmlns:adec="http://schemas.microsoft.com/office/drawing/2017/decorative" val="1"/>
              </a:ext>
            </a:extLst>
          </p:cNvPr>
          <p:cNvCxnSpPr>
            <a:cxnSpLocks/>
          </p:cNvCxnSpPr>
          <p:nvPr/>
        </p:nvCxnSpPr>
        <p:spPr>
          <a:xfrm rot="10800000">
            <a:off x="5011310" y="4808406"/>
            <a:ext cx="792483" cy="770427"/>
          </a:xfrm>
          <a:prstGeom prst="bentConnector3">
            <a:avLst/>
          </a:prstGeom>
          <a:noFill/>
          <a:ln w="19050" cap="flat" cmpd="sng" algn="ctr">
            <a:solidFill>
              <a:srgbClr val="732281"/>
            </a:solidFill>
            <a:prstDash val="solid"/>
            <a:miter lim="800000"/>
            <a:tailEnd type="triangle"/>
          </a:ln>
          <a:effectLst/>
        </p:spPr>
      </p:cxnSp>
      <p:pic>
        <p:nvPicPr>
          <p:cNvPr id="19" name="Picture 18">
            <a:extLst>
              <a:ext uri="{FF2B5EF4-FFF2-40B4-BE49-F238E27FC236}">
                <a16:creationId xmlns:a16="http://schemas.microsoft.com/office/drawing/2014/main" id="{EFEA12BA-983D-4FDB-822B-7BDE211624D2}"/>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25372" t="15795" r="27555" b="15608"/>
          <a:stretch/>
        </p:blipFill>
        <p:spPr>
          <a:xfrm>
            <a:off x="2152615" y="1088771"/>
            <a:ext cx="4036576" cy="4305066"/>
          </a:xfrm>
          <a:prstGeom prst="rect">
            <a:avLst/>
          </a:prstGeom>
        </p:spPr>
      </p:pic>
      <p:sp>
        <p:nvSpPr>
          <p:cNvPr id="16" name="Rectangle: Rounded Corners 15">
            <a:extLst>
              <a:ext uri="{FF2B5EF4-FFF2-40B4-BE49-F238E27FC236}">
                <a16:creationId xmlns:a16="http://schemas.microsoft.com/office/drawing/2014/main" id="{8C771CD3-9242-4F50-8812-75C7BE19C677}"/>
              </a:ext>
              <a:ext uri="{C183D7F6-B498-43B3-948B-1728B52AA6E4}">
                <adec:decorative xmlns:adec="http://schemas.microsoft.com/office/drawing/2017/decorative" val="1"/>
              </a:ext>
            </a:extLst>
          </p:cNvPr>
          <p:cNvSpPr/>
          <p:nvPr/>
        </p:nvSpPr>
        <p:spPr>
          <a:xfrm rot="5400000">
            <a:off x="1542306" y="-943241"/>
            <a:ext cx="5964871" cy="8346655"/>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9D3C375-8920-4A9E-8E5F-AD543072E2CB}"/>
              </a:ext>
              <a:ext uri="{C183D7F6-B498-43B3-948B-1728B52AA6E4}">
                <adec:decorative xmlns:adec="http://schemas.microsoft.com/office/drawing/2017/decorative" val="1"/>
              </a:ext>
            </a:extLst>
          </p:cNvPr>
          <p:cNvSpPr/>
          <p:nvPr/>
        </p:nvSpPr>
        <p:spPr>
          <a:xfrm rot="5400000">
            <a:off x="8373518" y="5795421"/>
            <a:ext cx="552506" cy="531256"/>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28B19BBE-698D-407A-A0D8-8AAEDF1F545A}"/>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237514">
            <a:off x="8415153" y="5813956"/>
            <a:ext cx="469235" cy="494183"/>
          </a:xfrm>
          <a:prstGeom prst="rect">
            <a:avLst/>
          </a:prstGeom>
        </p:spPr>
      </p:pic>
      <p:sp>
        <p:nvSpPr>
          <p:cNvPr id="3" name="Footer Placeholder 2">
            <a:extLst>
              <a:ext uri="{FF2B5EF4-FFF2-40B4-BE49-F238E27FC236}">
                <a16:creationId xmlns:a16="http://schemas.microsoft.com/office/drawing/2014/main" id="{54A2D886-66D7-49A1-BA4F-2937B2F57AD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43725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descr="The Chain of Infection&#10;">
            <a:extLst>
              <a:ext uri="{FF2B5EF4-FFF2-40B4-BE49-F238E27FC236}">
                <a16:creationId xmlns:a16="http://schemas.microsoft.com/office/drawing/2014/main" id="{EC04109E-0264-47F5-9007-0F33EB6456B8}"/>
              </a:ext>
            </a:extLst>
          </p:cNvPr>
          <p:cNvSpPr txBox="1">
            <a:spLocks noGrp="1"/>
          </p:cNvSpPr>
          <p:nvPr>
            <p:ph type="title" idx="4294967295"/>
          </p:nvPr>
        </p:nvSpPr>
        <p:spPr>
          <a:xfrm>
            <a:off x="322193" y="299097"/>
            <a:ext cx="7007046"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Breaking the Chain of Infection</a:t>
            </a:r>
          </a:p>
        </p:txBody>
      </p:sp>
      <p:sp>
        <p:nvSpPr>
          <p:cNvPr id="8" name="Rectangle: Rounded Corners 7" descr="People at risk from&#10;infection&#10;Everyone:&#10;• Take appropriate vaccinations&#10;High risk people:&#10;• Keep away from people who are infectious&#10;• Take extra care about cleanliness&#10;• Take extra care when cooking and preparing food&#10;">
            <a:extLst>
              <a:ext uri="{FF2B5EF4-FFF2-40B4-BE49-F238E27FC236}">
                <a16:creationId xmlns:a16="http://schemas.microsoft.com/office/drawing/2014/main" id="{ED46308D-B38E-4D49-9A88-30D7B1A76EE3}"/>
              </a:ext>
            </a:extLst>
          </p:cNvPr>
          <p:cNvSpPr/>
          <p:nvPr/>
        </p:nvSpPr>
        <p:spPr>
          <a:xfrm>
            <a:off x="486612" y="1107110"/>
            <a:ext cx="2023199" cy="2503101"/>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People at risk from</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Everyone: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vaccinations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 risk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Keep away from people who are infectious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about cleanliness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extra care when cooking and preparing food</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5" name="Connector: Elbow 14">
            <a:extLst>
              <a:ext uri="{FF2B5EF4-FFF2-40B4-BE49-F238E27FC236}">
                <a16:creationId xmlns:a16="http://schemas.microsoft.com/office/drawing/2014/main" id="{4B7ACC67-6E8E-4EC1-9F11-E58F4F357044}"/>
              </a:ext>
              <a:ext uri="{C183D7F6-B498-43B3-948B-1728B52AA6E4}">
                <adec:decorative xmlns:adec="http://schemas.microsoft.com/office/drawing/2017/decorative" val="1"/>
              </a:ext>
            </a:extLst>
          </p:cNvPr>
          <p:cNvCxnSpPr>
            <a:cxnSpLocks/>
          </p:cNvCxnSpPr>
          <p:nvPr/>
        </p:nvCxnSpPr>
        <p:spPr>
          <a:xfrm rot="10800000" flipH="1" flipV="1">
            <a:off x="2509810" y="1479259"/>
            <a:ext cx="523724" cy="309010"/>
          </a:xfrm>
          <a:prstGeom prst="bentConnector3">
            <a:avLst/>
          </a:prstGeom>
          <a:noFill/>
          <a:ln w="19050" cap="flat" cmpd="sng" algn="ctr">
            <a:solidFill>
              <a:srgbClr val="732281"/>
            </a:solidFill>
            <a:prstDash val="solid"/>
            <a:miter lim="800000"/>
            <a:tailEnd type="triangle"/>
          </a:ln>
          <a:effectLst/>
        </p:spPr>
      </p:cxnSp>
      <p:sp>
        <p:nvSpPr>
          <p:cNvPr id="9" name="Rectangle: Rounded Corners 8" descr="Way in for microbes&#10;• Cover cuts and open sores with a water proof dressing&#10;• Cook food properly&#10;• Take care to drink only clean water&#10;">
            <a:extLst>
              <a:ext uri="{FF2B5EF4-FFF2-40B4-BE49-F238E27FC236}">
                <a16:creationId xmlns:a16="http://schemas.microsoft.com/office/drawing/2014/main" id="{05CA6391-FA44-4466-84DF-8B853F46B6AA}"/>
              </a:ext>
            </a:extLst>
          </p:cNvPr>
          <p:cNvSpPr/>
          <p:nvPr/>
        </p:nvSpPr>
        <p:spPr>
          <a:xfrm>
            <a:off x="486611" y="4319414"/>
            <a:ext cx="1891350" cy="1557512"/>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in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 with a water proof dressing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Cook food properly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to drink only clean water</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4" name="Connector: Elbow 13">
            <a:extLst>
              <a:ext uri="{FF2B5EF4-FFF2-40B4-BE49-F238E27FC236}">
                <a16:creationId xmlns:a16="http://schemas.microsoft.com/office/drawing/2014/main" id="{4F413839-C779-4E1D-8C93-49C1EBFBCFD8}"/>
              </a:ext>
              <a:ext uri="{C183D7F6-B498-43B3-948B-1728B52AA6E4}">
                <adec:decorative xmlns:adec="http://schemas.microsoft.com/office/drawing/2017/decorative" val="1"/>
              </a:ext>
            </a:extLst>
          </p:cNvPr>
          <p:cNvCxnSpPr>
            <a:cxnSpLocks/>
            <a:stCxn id="9" idx="0"/>
          </p:cNvCxnSpPr>
          <p:nvPr/>
        </p:nvCxnSpPr>
        <p:spPr>
          <a:xfrm rot="5400000" flipH="1" flipV="1">
            <a:off x="1750618" y="3692072"/>
            <a:ext cx="309011" cy="945675"/>
          </a:xfrm>
          <a:prstGeom prst="bentConnector2">
            <a:avLst/>
          </a:prstGeom>
          <a:noFill/>
          <a:ln w="19050" cap="flat" cmpd="sng" algn="ctr">
            <a:solidFill>
              <a:srgbClr val="732281"/>
            </a:solidFill>
            <a:prstDash val="solid"/>
            <a:miter lim="800000"/>
            <a:tailEnd type="triangle"/>
          </a:ln>
          <a:effectLst/>
        </p:spPr>
      </p:cxnSp>
      <p:sp>
        <p:nvSpPr>
          <p:cNvPr id="6" name="Rectangle: Rounded Corners 5" descr="Source of infection&#10;• Isolate infected people&#10;• Take care with raw food&#10;• Wash pets regularly&#10;• Treat pets for pathogens when needed&#10;• Dispose of nappies and soiled clothing appropriately&#10;">
            <a:extLst>
              <a:ext uri="{FF2B5EF4-FFF2-40B4-BE49-F238E27FC236}">
                <a16:creationId xmlns:a16="http://schemas.microsoft.com/office/drawing/2014/main" id="{4C22CA7C-0EF3-4EF4-BB48-DE1229F6F251}"/>
              </a:ext>
            </a:extLst>
          </p:cNvPr>
          <p:cNvSpPr/>
          <p:nvPr/>
        </p:nvSpPr>
        <p:spPr>
          <a:xfrm>
            <a:off x="6021527" y="953760"/>
            <a:ext cx="2508864" cy="1690997"/>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Isolate infected people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care with raw food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pets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Treat pets for pathogens when needed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Dispose of nappies and soiled clothing appropriately</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1" name="Connector: Elbow 10">
            <a:extLst>
              <a:ext uri="{FF2B5EF4-FFF2-40B4-BE49-F238E27FC236}">
                <a16:creationId xmlns:a16="http://schemas.microsoft.com/office/drawing/2014/main" id="{344410BD-F842-4CD1-8EF2-10EED44B0424}"/>
              </a:ext>
              <a:ext uri="{C183D7F6-B498-43B3-948B-1728B52AA6E4}">
                <adec:decorative xmlns:adec="http://schemas.microsoft.com/office/drawing/2017/decorative" val="1"/>
              </a:ext>
            </a:extLst>
          </p:cNvPr>
          <p:cNvCxnSpPr>
            <a:cxnSpLocks/>
            <a:stCxn id="6" idx="1"/>
          </p:cNvCxnSpPr>
          <p:nvPr/>
        </p:nvCxnSpPr>
        <p:spPr>
          <a:xfrm rot="10800000">
            <a:off x="5599350" y="1694233"/>
            <a:ext cx="422176" cy="105026"/>
          </a:xfrm>
          <a:prstGeom prst="bentConnector3">
            <a:avLst>
              <a:gd name="adj1" fmla="val 50000"/>
            </a:avLst>
          </a:prstGeom>
          <a:noFill/>
          <a:ln w="19050" cap="flat" cmpd="sng" algn="ctr">
            <a:solidFill>
              <a:srgbClr val="732281"/>
            </a:solidFill>
            <a:prstDash val="solid"/>
            <a:miter lim="800000"/>
            <a:tailEnd type="triangle"/>
          </a:ln>
          <a:effectLst/>
        </p:spPr>
      </p:cxnSp>
      <p:sp>
        <p:nvSpPr>
          <p:cNvPr id="7" name="Rectangle: Rounded Corners 6" descr="Way out for microbes&#10;Prevent any:&#10;• Coughs and sneezes&#10;• Faeces&#10;• Vomit&#10;• Bodily fluid&#10;Getting onto surfaces or hands&#10;">
            <a:extLst>
              <a:ext uri="{FF2B5EF4-FFF2-40B4-BE49-F238E27FC236}">
                <a16:creationId xmlns:a16="http://schemas.microsoft.com/office/drawing/2014/main" id="{14CF8243-BB51-4851-A0B2-D760C57CBFF8}"/>
              </a:ext>
            </a:extLst>
          </p:cNvPr>
          <p:cNvSpPr/>
          <p:nvPr/>
        </p:nvSpPr>
        <p:spPr>
          <a:xfrm>
            <a:off x="6211951" y="2737027"/>
            <a:ext cx="2023197" cy="1766554"/>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Way out for microbes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Prevent any: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Coughs and sneezes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Faeces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Vomit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Bodily fluid</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Getting onto surfaces or hands</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2" name="Connector: Elbow 11">
            <a:extLst>
              <a:ext uri="{FF2B5EF4-FFF2-40B4-BE49-F238E27FC236}">
                <a16:creationId xmlns:a16="http://schemas.microsoft.com/office/drawing/2014/main" id="{3F46728C-6723-46E3-AFD6-0ED4B44497AA}"/>
              </a:ext>
              <a:ext uri="{C183D7F6-B498-43B3-948B-1728B52AA6E4}">
                <adec:decorative xmlns:adec="http://schemas.microsoft.com/office/drawing/2017/decorative" val="1"/>
              </a:ext>
            </a:extLst>
          </p:cNvPr>
          <p:cNvCxnSpPr>
            <a:cxnSpLocks/>
            <a:stCxn id="7" idx="1"/>
          </p:cNvCxnSpPr>
          <p:nvPr/>
        </p:nvCxnSpPr>
        <p:spPr>
          <a:xfrm flipH="1">
            <a:off x="5852700" y="3620305"/>
            <a:ext cx="359251" cy="331073"/>
          </a:xfrm>
          <a:prstGeom prst="bentConnector3">
            <a:avLst/>
          </a:prstGeom>
          <a:noFill/>
          <a:ln w="19050" cap="flat" cmpd="sng" algn="ctr">
            <a:solidFill>
              <a:srgbClr val="732281"/>
            </a:solidFill>
            <a:prstDash val="solid"/>
            <a:miter lim="800000"/>
            <a:tailEnd type="triangle"/>
          </a:ln>
          <a:effectLst/>
        </p:spPr>
      </p:cxnSp>
      <p:sp>
        <p:nvSpPr>
          <p:cNvPr id="5" name="Rectangle: Rounded Corners 4" descr="Spread of infection&#10;• Wash hands thoroughly and regularly&#10;• Cover cuts and open sores&#10;• Take appropriate precautions during&#10;sexual activity">
            <a:extLst>
              <a:ext uri="{FF2B5EF4-FFF2-40B4-BE49-F238E27FC236}">
                <a16:creationId xmlns:a16="http://schemas.microsoft.com/office/drawing/2014/main" id="{86B4FA1A-373E-4640-83D7-23DECF6FCCA2}"/>
              </a:ext>
            </a:extLst>
          </p:cNvPr>
          <p:cNvSpPr/>
          <p:nvPr/>
        </p:nvSpPr>
        <p:spPr>
          <a:xfrm>
            <a:off x="5875374" y="4871996"/>
            <a:ext cx="2852872" cy="1172654"/>
          </a:xfrm>
          <a:prstGeom prst="roundRect">
            <a:avLst>
              <a:gd name="adj" fmla="val 5632"/>
            </a:avLst>
          </a:prstGeom>
          <a:noFill/>
          <a:ln w="28575" cap="flat" cmpd="sng" algn="ctr">
            <a:solidFill>
              <a:srgbClr val="73228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Spread of infection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Wash hands thoroughly and regularly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Cover cuts and open sores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Take appropriate precautions during</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sexual activity</a:t>
            </a:r>
            <a:endParaRPr kumimoji="0" lang="en-GB"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3" name="Connector: Elbow 12">
            <a:extLst>
              <a:ext uri="{FF2B5EF4-FFF2-40B4-BE49-F238E27FC236}">
                <a16:creationId xmlns:a16="http://schemas.microsoft.com/office/drawing/2014/main" id="{6F703297-8F9B-48D4-98AF-312995E471A9}"/>
              </a:ext>
              <a:ext uri="{C183D7F6-B498-43B3-948B-1728B52AA6E4}">
                <adec:decorative xmlns:adec="http://schemas.microsoft.com/office/drawing/2017/decorative" val="1"/>
              </a:ext>
            </a:extLst>
          </p:cNvPr>
          <p:cNvCxnSpPr>
            <a:cxnSpLocks/>
          </p:cNvCxnSpPr>
          <p:nvPr/>
        </p:nvCxnSpPr>
        <p:spPr>
          <a:xfrm rot="10800000">
            <a:off x="4915961" y="4871996"/>
            <a:ext cx="959412" cy="675902"/>
          </a:xfrm>
          <a:prstGeom prst="bentConnector3">
            <a:avLst/>
          </a:prstGeom>
          <a:noFill/>
          <a:ln w="19050" cap="flat" cmpd="sng" algn="ctr">
            <a:solidFill>
              <a:srgbClr val="732281"/>
            </a:solidFill>
            <a:prstDash val="solid"/>
            <a:miter lim="800000"/>
            <a:tailEnd type="triangle"/>
          </a:ln>
          <a:effectLst/>
        </p:spPr>
      </p:cxnSp>
      <p:sp>
        <p:nvSpPr>
          <p:cNvPr id="16" name="Rectangle: Rounded Corners 15">
            <a:extLst>
              <a:ext uri="{FF2B5EF4-FFF2-40B4-BE49-F238E27FC236}">
                <a16:creationId xmlns:a16="http://schemas.microsoft.com/office/drawing/2014/main" id="{66F4D2A3-05A3-4976-90C1-CFD66704EAB3}"/>
              </a:ext>
              <a:ext uri="{C183D7F6-B498-43B3-948B-1728B52AA6E4}">
                <adec:decorative xmlns:adec="http://schemas.microsoft.com/office/drawing/2017/decorative" val="1"/>
              </a:ext>
            </a:extLst>
          </p:cNvPr>
          <p:cNvSpPr/>
          <p:nvPr/>
        </p:nvSpPr>
        <p:spPr>
          <a:xfrm rot="5400000">
            <a:off x="1605387" y="-1053629"/>
            <a:ext cx="5907594" cy="8589003"/>
          </a:xfrm>
          <a:prstGeom prst="roundRect">
            <a:avLst>
              <a:gd name="adj" fmla="val 2575"/>
            </a:avLst>
          </a:prstGeom>
          <a:noFill/>
          <a:ln w="76200" cap="sq" cmpd="sng" algn="ctr">
            <a:solidFill>
              <a:srgbClr val="732281"/>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0FB8895-B7E2-479F-BEC8-D3E408951D77}"/>
              </a:ext>
              <a:ext uri="{C183D7F6-B498-43B3-948B-1728B52AA6E4}">
                <adec:decorative xmlns:adec="http://schemas.microsoft.com/office/drawing/2017/decorative" val="1"/>
              </a:ext>
            </a:extLst>
          </p:cNvPr>
          <p:cNvSpPr/>
          <p:nvPr/>
        </p:nvSpPr>
        <p:spPr>
          <a:xfrm rot="5400000">
            <a:off x="8530384" y="5771310"/>
            <a:ext cx="547201" cy="546681"/>
          </a:xfrm>
          <a:prstGeom prst="ellipse">
            <a:avLst/>
          </a:prstGeom>
          <a:solidFill>
            <a:sysClr val="window" lastClr="FFFFFF"/>
          </a:solidFill>
          <a:ln w="38100" cap="flat" cmpd="sng" algn="ctr">
            <a:solidFill>
              <a:srgbClr val="73228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08C4D5F1-F277-4119-BD1A-68BEB93CBD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153424">
            <a:off x="8571314" y="5790719"/>
            <a:ext cx="465343" cy="507862"/>
          </a:xfrm>
          <a:prstGeom prst="rect">
            <a:avLst/>
          </a:prstGeom>
        </p:spPr>
      </p:pic>
      <p:pic>
        <p:nvPicPr>
          <p:cNvPr id="19" name="Picture 18">
            <a:extLst>
              <a:ext uri="{FF2B5EF4-FFF2-40B4-BE49-F238E27FC236}">
                <a16:creationId xmlns:a16="http://schemas.microsoft.com/office/drawing/2014/main" id="{1DDE7629-045E-495E-A614-3F57D6BF65CF}"/>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25372" t="15795" r="27555" b="15608"/>
          <a:stretch/>
        </p:blipFill>
        <p:spPr>
          <a:xfrm>
            <a:off x="2105026" y="1356182"/>
            <a:ext cx="4015382" cy="3941553"/>
          </a:xfrm>
          <a:prstGeom prst="rect">
            <a:avLst/>
          </a:prstGeom>
        </p:spPr>
      </p:pic>
      <p:sp>
        <p:nvSpPr>
          <p:cNvPr id="3" name="Footer Placeholder 2">
            <a:extLst>
              <a:ext uri="{FF2B5EF4-FFF2-40B4-BE49-F238E27FC236}">
                <a16:creationId xmlns:a16="http://schemas.microsoft.com/office/drawing/2014/main" id="{3D27E87F-5A90-481D-BF2C-895BD8A1C53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238443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153598-EFC7-45BB-BCD4-03A0E323640F}"/>
              </a:ext>
            </a:extLst>
          </p:cNvPr>
          <p:cNvSpPr>
            <a:spLocks noGrp="1"/>
          </p:cNvSpPr>
          <p:nvPr>
            <p:ph type="title"/>
          </p:nvPr>
        </p:nvSpPr>
        <p:spPr>
          <a:xfrm>
            <a:off x="201701" y="408497"/>
            <a:ext cx="2666999" cy="1643436"/>
          </a:xfrm>
        </p:spPr>
        <p:txBody>
          <a:bodyPr>
            <a:noAutofit/>
          </a:bodyPr>
          <a:lstStyle/>
          <a:p>
            <a:r>
              <a:rPr lang="en-GB" b="1" dirty="0"/>
              <a:t>Hand Washing Poster</a:t>
            </a:r>
          </a:p>
        </p:txBody>
      </p:sp>
      <p:pic>
        <p:nvPicPr>
          <p:cNvPr id="18" name="Picture 17" descr="Poster showing the steps of hand washing">
            <a:extLst>
              <a:ext uri="{FF2B5EF4-FFF2-40B4-BE49-F238E27FC236}">
                <a16:creationId xmlns:a16="http://schemas.microsoft.com/office/drawing/2014/main" id="{6E37FBED-CEF7-4254-91FC-4DBF75260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3675" y="136524"/>
            <a:ext cx="5819776" cy="6584952"/>
          </a:xfrm>
          <a:prstGeom prst="rect">
            <a:avLst/>
          </a:prstGeom>
        </p:spPr>
      </p:pic>
      <p:sp>
        <p:nvSpPr>
          <p:cNvPr id="5" name="TextBox 4" descr="Wash your hands with soap and water for 20 seconds&#10;&#10;">
            <a:extLst>
              <a:ext uri="{FF2B5EF4-FFF2-40B4-BE49-F238E27FC236}">
                <a16:creationId xmlns:a16="http://schemas.microsoft.com/office/drawing/2014/main" id="{79F3E1A0-59ED-4F7C-9E38-A6909FC4CE4F}"/>
              </a:ext>
            </a:extLst>
          </p:cNvPr>
          <p:cNvSpPr txBox="1"/>
          <p:nvPr/>
        </p:nvSpPr>
        <p:spPr>
          <a:xfrm>
            <a:off x="3003725" y="229438"/>
            <a:ext cx="5320853"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500" b="1"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Wash your hands with soap and water for 20 seconds</a:t>
            </a:r>
          </a:p>
        </p:txBody>
      </p:sp>
      <p:sp>
        <p:nvSpPr>
          <p:cNvPr id="6" name="TextBox 5">
            <a:extLst>
              <a:ext uri="{FF2B5EF4-FFF2-40B4-BE49-F238E27FC236}">
                <a16:creationId xmlns:a16="http://schemas.microsoft.com/office/drawing/2014/main" id="{ECBDD374-69A9-4AF8-A920-C97C28F2161B}"/>
              </a:ext>
            </a:extLst>
          </p:cNvPr>
          <p:cNvSpPr txBox="1"/>
          <p:nvPr/>
        </p:nvSpPr>
        <p:spPr>
          <a:xfrm>
            <a:off x="3776535" y="1751905"/>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a:t>
            </a:r>
          </a:p>
        </p:txBody>
      </p:sp>
      <p:sp>
        <p:nvSpPr>
          <p:cNvPr id="12" name="TextBox 11" descr="Palm to palm&#10;">
            <a:extLst>
              <a:ext uri="{FF2B5EF4-FFF2-40B4-BE49-F238E27FC236}">
                <a16:creationId xmlns:a16="http://schemas.microsoft.com/office/drawing/2014/main" id="{82BFE404-EE10-4DD9-8348-5F4738A2F9BA}"/>
              </a:ext>
            </a:extLst>
          </p:cNvPr>
          <p:cNvSpPr txBox="1"/>
          <p:nvPr/>
        </p:nvSpPr>
        <p:spPr>
          <a:xfrm>
            <a:off x="3157933" y="3525178"/>
            <a:ext cx="1402867"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Palm to palm</a:t>
            </a:r>
          </a:p>
        </p:txBody>
      </p:sp>
      <p:sp>
        <p:nvSpPr>
          <p:cNvPr id="7" name="TextBox 6">
            <a:extLst>
              <a:ext uri="{FF2B5EF4-FFF2-40B4-BE49-F238E27FC236}">
                <a16:creationId xmlns:a16="http://schemas.microsoft.com/office/drawing/2014/main" id="{491F9A36-D57B-44CF-9DD5-72EE2E587AF7}"/>
              </a:ext>
            </a:extLst>
          </p:cNvPr>
          <p:cNvSpPr txBox="1"/>
          <p:nvPr/>
        </p:nvSpPr>
        <p:spPr>
          <a:xfrm>
            <a:off x="5605240" y="1751905"/>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a:t>
            </a:r>
          </a:p>
        </p:txBody>
      </p:sp>
      <p:sp>
        <p:nvSpPr>
          <p:cNvPr id="13" name="TextBox 12" descr="Back of hands&#10;">
            <a:extLst>
              <a:ext uri="{FF2B5EF4-FFF2-40B4-BE49-F238E27FC236}">
                <a16:creationId xmlns:a16="http://schemas.microsoft.com/office/drawing/2014/main" id="{BAB6BDFC-31E4-4BB8-AED5-DB0024233EC9}"/>
              </a:ext>
            </a:extLst>
          </p:cNvPr>
          <p:cNvSpPr txBox="1"/>
          <p:nvPr/>
        </p:nvSpPr>
        <p:spPr>
          <a:xfrm>
            <a:off x="4941474" y="3522404"/>
            <a:ext cx="1490517"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hands</a:t>
            </a:r>
          </a:p>
        </p:txBody>
      </p:sp>
      <p:sp>
        <p:nvSpPr>
          <p:cNvPr id="8" name="TextBox 7">
            <a:extLst>
              <a:ext uri="{FF2B5EF4-FFF2-40B4-BE49-F238E27FC236}">
                <a16:creationId xmlns:a16="http://schemas.microsoft.com/office/drawing/2014/main" id="{7E2A0289-C313-461A-A39B-F448D614D15B}"/>
              </a:ext>
            </a:extLst>
          </p:cNvPr>
          <p:cNvSpPr txBox="1"/>
          <p:nvPr/>
        </p:nvSpPr>
        <p:spPr>
          <a:xfrm>
            <a:off x="7460419" y="1751905"/>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a:t>
            </a:r>
          </a:p>
        </p:txBody>
      </p:sp>
      <p:sp>
        <p:nvSpPr>
          <p:cNvPr id="14" name="TextBox 13" descr="Between fingers&#10;">
            <a:extLst>
              <a:ext uri="{FF2B5EF4-FFF2-40B4-BE49-F238E27FC236}">
                <a16:creationId xmlns:a16="http://schemas.microsoft.com/office/drawing/2014/main" id="{3E3EC202-C708-43C6-8385-92D5E50D2221}"/>
              </a:ext>
            </a:extLst>
          </p:cNvPr>
          <p:cNvSpPr txBox="1"/>
          <p:nvPr/>
        </p:nvSpPr>
        <p:spPr>
          <a:xfrm>
            <a:off x="6668592" y="3533611"/>
            <a:ext cx="1655986"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Between fingers</a:t>
            </a:r>
          </a:p>
        </p:txBody>
      </p:sp>
      <p:sp>
        <p:nvSpPr>
          <p:cNvPr id="9" name="TextBox 8">
            <a:extLst>
              <a:ext uri="{FF2B5EF4-FFF2-40B4-BE49-F238E27FC236}">
                <a16:creationId xmlns:a16="http://schemas.microsoft.com/office/drawing/2014/main" id="{57AB355F-9C68-476D-BB4D-6C9BE230081D}"/>
              </a:ext>
            </a:extLst>
          </p:cNvPr>
          <p:cNvSpPr txBox="1"/>
          <p:nvPr/>
        </p:nvSpPr>
        <p:spPr>
          <a:xfrm>
            <a:off x="3821849" y="3809608"/>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a:t>
            </a:r>
          </a:p>
        </p:txBody>
      </p:sp>
      <p:sp>
        <p:nvSpPr>
          <p:cNvPr id="15" name="TextBox 14" descr="Back of fingers&#10;">
            <a:extLst>
              <a:ext uri="{FF2B5EF4-FFF2-40B4-BE49-F238E27FC236}">
                <a16:creationId xmlns:a16="http://schemas.microsoft.com/office/drawing/2014/main" id="{281A8130-C476-4646-97C7-90908A5D1505}"/>
              </a:ext>
            </a:extLst>
          </p:cNvPr>
          <p:cNvSpPr txBox="1"/>
          <p:nvPr/>
        </p:nvSpPr>
        <p:spPr>
          <a:xfrm>
            <a:off x="3221977" y="5104724"/>
            <a:ext cx="1655986"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Back of fingers</a:t>
            </a:r>
          </a:p>
        </p:txBody>
      </p:sp>
      <p:sp>
        <p:nvSpPr>
          <p:cNvPr id="10" name="TextBox 9">
            <a:extLst>
              <a:ext uri="{FF2B5EF4-FFF2-40B4-BE49-F238E27FC236}">
                <a16:creationId xmlns:a16="http://schemas.microsoft.com/office/drawing/2014/main" id="{AB3B3620-8D93-46B4-A61B-80C2EB987A4C}"/>
              </a:ext>
            </a:extLst>
          </p:cNvPr>
          <p:cNvSpPr txBox="1"/>
          <p:nvPr/>
        </p:nvSpPr>
        <p:spPr>
          <a:xfrm>
            <a:off x="5643563" y="3809607"/>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5</a:t>
            </a:r>
          </a:p>
        </p:txBody>
      </p:sp>
      <p:sp>
        <p:nvSpPr>
          <p:cNvPr id="16" name="TextBox 15" descr="Thumbs">
            <a:extLst>
              <a:ext uri="{FF2B5EF4-FFF2-40B4-BE49-F238E27FC236}">
                <a16:creationId xmlns:a16="http://schemas.microsoft.com/office/drawing/2014/main" id="{A6988F28-EDAC-4632-8B11-599A7761B696}"/>
              </a:ext>
            </a:extLst>
          </p:cNvPr>
          <p:cNvSpPr txBox="1"/>
          <p:nvPr/>
        </p:nvSpPr>
        <p:spPr>
          <a:xfrm>
            <a:off x="5281818" y="5104724"/>
            <a:ext cx="955926"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Thumbs</a:t>
            </a:r>
          </a:p>
        </p:txBody>
      </p:sp>
      <p:sp>
        <p:nvSpPr>
          <p:cNvPr id="11" name="TextBox 10">
            <a:extLst>
              <a:ext uri="{FF2B5EF4-FFF2-40B4-BE49-F238E27FC236}">
                <a16:creationId xmlns:a16="http://schemas.microsoft.com/office/drawing/2014/main" id="{1A4CCC3E-84E5-40D2-982B-FF71594150E8}"/>
              </a:ext>
            </a:extLst>
          </p:cNvPr>
          <p:cNvSpPr txBox="1"/>
          <p:nvPr/>
        </p:nvSpPr>
        <p:spPr>
          <a:xfrm>
            <a:off x="7465282" y="3769801"/>
            <a:ext cx="363187" cy="4163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6</a:t>
            </a:r>
          </a:p>
        </p:txBody>
      </p:sp>
      <p:sp>
        <p:nvSpPr>
          <p:cNvPr id="17" name="TextBox 16" descr="Tip of fingers&#10;">
            <a:extLst>
              <a:ext uri="{FF2B5EF4-FFF2-40B4-BE49-F238E27FC236}">
                <a16:creationId xmlns:a16="http://schemas.microsoft.com/office/drawing/2014/main" id="{699B6ABC-3EE4-4535-A7BC-44AC0C3AE53D}"/>
              </a:ext>
            </a:extLst>
          </p:cNvPr>
          <p:cNvSpPr txBox="1"/>
          <p:nvPr/>
        </p:nvSpPr>
        <p:spPr>
          <a:xfrm>
            <a:off x="6641599" y="5079220"/>
            <a:ext cx="1365130" cy="24106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Tip of fingers</a:t>
            </a:r>
          </a:p>
        </p:txBody>
      </p:sp>
      <p:sp>
        <p:nvSpPr>
          <p:cNvPr id="19" name="Rectangle: Rounded Corners 18" descr="To help keep time, sing ‘Happy Birthday’ twice&#10;">
            <a:extLst>
              <a:ext uri="{FF2B5EF4-FFF2-40B4-BE49-F238E27FC236}">
                <a16:creationId xmlns:a16="http://schemas.microsoft.com/office/drawing/2014/main" id="{2E9322F3-4222-4CA1-9AD6-59AE0D7B0C67}"/>
              </a:ext>
            </a:extLst>
          </p:cNvPr>
          <p:cNvSpPr/>
          <p:nvPr/>
        </p:nvSpPr>
        <p:spPr>
          <a:xfrm>
            <a:off x="3096191" y="5501003"/>
            <a:ext cx="5111955" cy="874055"/>
          </a:xfrm>
          <a:prstGeom prst="roundRect">
            <a:avLst>
              <a:gd name="adj" fmla="val 12996"/>
            </a:avLst>
          </a:prstGeom>
          <a:solidFill>
            <a:srgbClr val="732281">
              <a:alpha val="4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keep time, sing ‘Happy Birthday’ twice</a:t>
            </a:r>
          </a:p>
        </p:txBody>
      </p:sp>
      <p:sp>
        <p:nvSpPr>
          <p:cNvPr id="3" name="Footer Placeholder 2">
            <a:extLst>
              <a:ext uri="{FF2B5EF4-FFF2-40B4-BE49-F238E27FC236}">
                <a16:creationId xmlns:a16="http://schemas.microsoft.com/office/drawing/2014/main" id="{0751198A-33C5-414D-99AB-6B675D365F9B}"/>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02600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EAE6-2D8B-40D8-BC9E-C91557D75174}"/>
              </a:ext>
            </a:extLst>
          </p:cNvPr>
          <p:cNvSpPr>
            <a:spLocks noGrp="1"/>
          </p:cNvSpPr>
          <p:nvPr>
            <p:ph type="title"/>
          </p:nvPr>
        </p:nvSpPr>
        <p:spPr>
          <a:xfrm>
            <a:off x="628650" y="92073"/>
            <a:ext cx="7886700" cy="968374"/>
          </a:xfrm>
        </p:spPr>
        <p:txBody>
          <a:bodyPr>
            <a:normAutofit/>
          </a:bodyPr>
          <a:lstStyle/>
          <a:p>
            <a:pPr algn="ctr"/>
            <a:r>
              <a:rPr lang="en-GB" sz="3000" b="1" dirty="0"/>
              <a:t>Stomach Bug Chain of Infection </a:t>
            </a:r>
          </a:p>
        </p:txBody>
      </p:sp>
      <p:sp>
        <p:nvSpPr>
          <p:cNvPr id="4" name="Rectangle 3">
            <a:extLst>
              <a:ext uri="{FF2B5EF4-FFF2-40B4-BE49-F238E27FC236}">
                <a16:creationId xmlns:a16="http://schemas.microsoft.com/office/drawing/2014/main" id="{A8674B1A-070E-44F5-8E75-A4F5E93EF858}"/>
              </a:ext>
            </a:extLst>
          </p:cNvPr>
          <p:cNvSpPr/>
          <p:nvPr/>
        </p:nvSpPr>
        <p:spPr>
          <a:xfrm>
            <a:off x="485775" y="1152525"/>
            <a:ext cx="8172450" cy="50006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000" dirty="0">
                <a:latin typeface="Arial" panose="020B0604020202020204" pitchFamily="34" charset="0"/>
                <a:cs typeface="Arial" panose="020B0604020202020204" pitchFamily="34" charset="0"/>
              </a:rPr>
              <a:t>This activity can be carried out in groups of 2 – 4 students or as a classroom discussion. Imagine the spread of gastroenteritis (a stomach bug) in your school from a single infected student.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Take into account the situations of everyday life in school (going to the toilets without washing hands or washing them without soap, going to eat at the school canteen, borrowing pens or other things from friends, holding hands, hugging friends, using a computer…).</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Report on ways in which the infection could spread and how quickly it could spread in their class or in the school. Consider the different ways you could stop the spread of infection.  </a:t>
            </a:r>
          </a:p>
          <a:p>
            <a:pPr algn="just"/>
            <a:endParaRPr lang="en-GB" sz="2000" dirty="0">
              <a:latin typeface="Arial" panose="020B0604020202020204" pitchFamily="34" charset="0"/>
              <a:cs typeface="Arial" panose="020B0604020202020204" pitchFamily="34" charset="0"/>
            </a:endParaRPr>
          </a:p>
          <a:p>
            <a:pPr algn="just"/>
            <a:r>
              <a:rPr lang="en-GB" sz="2000" dirty="0">
                <a:latin typeface="Arial" panose="020B0604020202020204" pitchFamily="34" charset="0"/>
                <a:cs typeface="Arial" panose="020B0604020202020204" pitchFamily="34" charset="0"/>
              </a:rPr>
              <a:t>Think about and discuss the difficulties you encounter with respect to hand hygiene in school and to suggest how to use the existing hygiene facilities better. </a:t>
            </a:r>
          </a:p>
        </p:txBody>
      </p:sp>
      <p:sp>
        <p:nvSpPr>
          <p:cNvPr id="3" name="Footer Placeholder 2">
            <a:extLst>
              <a:ext uri="{FF2B5EF4-FFF2-40B4-BE49-F238E27FC236}">
                <a16:creationId xmlns:a16="http://schemas.microsoft.com/office/drawing/2014/main" id="{9F26B571-392E-4F1F-A5F5-4AF370BC255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29726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EF7FD-4136-4900-81CB-D96FD55C647D}"/>
              </a:ext>
            </a:extLst>
          </p:cNvPr>
          <p:cNvSpPr>
            <a:spLocks noGrp="1"/>
          </p:cNvSpPr>
          <p:nvPr>
            <p:ph type="title"/>
          </p:nvPr>
        </p:nvSpPr>
        <p:spPr>
          <a:xfrm>
            <a:off x="628650" y="203201"/>
            <a:ext cx="7886700" cy="825499"/>
          </a:xfrm>
        </p:spPr>
        <p:txBody>
          <a:bodyPr>
            <a:normAutofit/>
          </a:bodyPr>
          <a:lstStyle/>
          <a:p>
            <a:pPr algn="ctr"/>
            <a:r>
              <a:rPr lang="en-GB" sz="3000" b="1" dirty="0"/>
              <a:t>Spread of Infection on a Cruise Scenario </a:t>
            </a:r>
          </a:p>
        </p:txBody>
      </p:sp>
      <p:sp>
        <p:nvSpPr>
          <p:cNvPr id="4" name="Rectangle 3">
            <a:extLst>
              <a:ext uri="{FF2B5EF4-FFF2-40B4-BE49-F238E27FC236}">
                <a16:creationId xmlns:a16="http://schemas.microsoft.com/office/drawing/2014/main" id="{C5B4672F-4BED-4998-BFBF-05F256D5B6FF}"/>
              </a:ext>
            </a:extLst>
          </p:cNvPr>
          <p:cNvSpPr/>
          <p:nvPr/>
        </p:nvSpPr>
        <p:spPr>
          <a:xfrm>
            <a:off x="485775" y="1095375"/>
            <a:ext cx="8172450" cy="511492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GB" sz="1700" dirty="0">
                <a:solidFill>
                  <a:schemeClr val="bg1"/>
                </a:solidFill>
                <a:latin typeface="Arial" panose="020B0604020202020204" pitchFamily="34" charset="0"/>
                <a:cs typeface="Arial" panose="020B0604020202020204" pitchFamily="34" charset="0"/>
              </a:rPr>
              <a:t>This activity can be carried out as a group or individual. You are going to predict how many people can become infected and how far </a:t>
            </a:r>
            <a:r>
              <a:rPr lang="en-GB" sz="1700" b="1" dirty="0">
                <a:solidFill>
                  <a:schemeClr val="bg1"/>
                </a:solidFill>
                <a:latin typeface="Arial" panose="020B0604020202020204" pitchFamily="34" charset="0"/>
                <a:cs typeface="Arial" panose="020B0604020202020204" pitchFamily="34" charset="0"/>
              </a:rPr>
              <a:t>influenza</a:t>
            </a:r>
            <a:r>
              <a:rPr lang="en-GB" sz="1700" dirty="0">
                <a:solidFill>
                  <a:schemeClr val="bg1"/>
                </a:solidFill>
                <a:latin typeface="Arial" panose="020B0604020202020204" pitchFamily="34" charset="0"/>
                <a:cs typeface="Arial" panose="020B0604020202020204" pitchFamily="34" charset="0"/>
              </a:rPr>
              <a:t> can travel in a week by an infected person. Imagine that you are on a Mediterranean cruise that will call at ports in Spain, France, Italy, Malta and Greece. At each port-of-call passengers can choose to get off for shore excursions or stay on the ship. On the cruise there are: </a:t>
            </a:r>
          </a:p>
          <a:p>
            <a:pPr algn="just"/>
            <a:endParaRPr lang="en-GB" sz="1700" dirty="0">
              <a:solidFill>
                <a:schemeClr val="bg1"/>
              </a:solidFill>
              <a:latin typeface="Arial" panose="020B0604020202020204" pitchFamily="34" charset="0"/>
              <a:cs typeface="Arial" panose="020B0604020202020204" pitchFamily="34" charset="0"/>
            </a:endParaRPr>
          </a:p>
          <a:p>
            <a:pPr algn="just"/>
            <a:r>
              <a:rPr lang="en-GB" sz="1700" b="1" dirty="0">
                <a:solidFill>
                  <a:schemeClr val="bg1"/>
                </a:solidFill>
                <a:latin typeface="Arial" panose="020B0604020202020204" pitchFamily="34" charset="0"/>
                <a:cs typeface="Arial" panose="020B0604020202020204" pitchFamily="34" charset="0"/>
              </a:rPr>
              <a:t>a.	A family who will be returning home to Australia after the cruise. </a:t>
            </a:r>
          </a:p>
          <a:p>
            <a:pPr algn="just"/>
            <a:r>
              <a:rPr lang="en-GB" sz="1700" b="1" dirty="0">
                <a:solidFill>
                  <a:schemeClr val="bg1"/>
                </a:solidFill>
                <a:latin typeface="Arial" panose="020B0604020202020204" pitchFamily="34" charset="0"/>
                <a:cs typeface="Arial" panose="020B0604020202020204" pitchFamily="34" charset="0"/>
              </a:rPr>
              <a:t>b.	Two passengers planning an onward journey from Greece to Turkey. </a:t>
            </a:r>
          </a:p>
          <a:p>
            <a:pPr algn="just"/>
            <a:r>
              <a:rPr lang="en-GB" sz="1700" b="1" dirty="0">
                <a:solidFill>
                  <a:schemeClr val="bg1"/>
                </a:solidFill>
                <a:latin typeface="Arial" panose="020B0604020202020204" pitchFamily="34" charset="0"/>
                <a:cs typeface="Arial" panose="020B0604020202020204" pitchFamily="34" charset="0"/>
              </a:rPr>
              <a:t>c.	Four passengers planning an interrailing excursion through Hungary, Czech Republic and Germany. </a:t>
            </a:r>
          </a:p>
          <a:p>
            <a:pPr marL="342900" indent="-342900" algn="just">
              <a:buAutoNum type="alphaLcPeriod" startAt="4"/>
            </a:pPr>
            <a:r>
              <a:rPr lang="en-GB" sz="1700" b="1" dirty="0">
                <a:solidFill>
                  <a:schemeClr val="bg1"/>
                </a:solidFill>
                <a:latin typeface="Arial" panose="020B0604020202020204" pitchFamily="34" charset="0"/>
                <a:cs typeface="Arial" panose="020B0604020202020204" pitchFamily="34" charset="0"/>
              </a:rPr>
              <a:t>The remaining passengers plan to return home to the USA and China. </a:t>
            </a:r>
          </a:p>
          <a:p>
            <a:pPr algn="just"/>
            <a:endParaRPr lang="en-GB" sz="1700" dirty="0">
              <a:solidFill>
                <a:schemeClr val="bg1"/>
              </a:solidFill>
              <a:latin typeface="Arial" panose="020B0604020202020204" pitchFamily="34" charset="0"/>
              <a:cs typeface="Arial" panose="020B0604020202020204" pitchFamily="34" charset="0"/>
            </a:endParaRPr>
          </a:p>
          <a:p>
            <a:pPr algn="just"/>
            <a:r>
              <a:rPr lang="en-GB" sz="1700" dirty="0">
                <a:solidFill>
                  <a:schemeClr val="bg1"/>
                </a:solidFill>
                <a:latin typeface="Arial" panose="020B0604020202020204" pitchFamily="34" charset="0"/>
                <a:cs typeface="Arial" panose="020B0604020202020204" pitchFamily="34" charset="0"/>
              </a:rPr>
              <a:t>A passenger boarding the cruise has a new strain of the influenza virus and it is very contagious. </a:t>
            </a:r>
          </a:p>
          <a:p>
            <a:pPr algn="just"/>
            <a:endParaRPr lang="en-GB" sz="1700" b="1" dirty="0">
              <a:solidFill>
                <a:schemeClr val="bg1"/>
              </a:solidFill>
              <a:latin typeface="Arial" panose="020B0604020202020204" pitchFamily="34" charset="0"/>
              <a:cs typeface="Arial" panose="020B0604020202020204" pitchFamily="34" charset="0"/>
            </a:endParaRPr>
          </a:p>
          <a:p>
            <a:pPr algn="just"/>
            <a:r>
              <a:rPr lang="en-GB" sz="1700" b="1" dirty="0">
                <a:solidFill>
                  <a:schemeClr val="bg1"/>
                </a:solidFill>
                <a:latin typeface="Arial" panose="020B0604020202020204" pitchFamily="34" charset="0"/>
                <a:cs typeface="Arial" panose="020B0604020202020204" pitchFamily="34" charset="0"/>
              </a:rPr>
              <a:t>a.	Hypothesise and consider how many people he might infect and how far this virus could travel in 24 hours, and in 1 week. </a:t>
            </a:r>
          </a:p>
          <a:p>
            <a:pPr algn="just"/>
            <a:r>
              <a:rPr lang="en-GB" sz="1700" b="1" dirty="0">
                <a:solidFill>
                  <a:schemeClr val="bg1"/>
                </a:solidFill>
                <a:latin typeface="Arial" panose="020B0604020202020204" pitchFamily="34" charset="0"/>
                <a:cs typeface="Arial" panose="020B0604020202020204" pitchFamily="34" charset="0"/>
              </a:rPr>
              <a:t>b.	What could have been done to prevent the infection travelling so far? </a:t>
            </a:r>
          </a:p>
        </p:txBody>
      </p:sp>
      <p:sp>
        <p:nvSpPr>
          <p:cNvPr id="3" name="Footer Placeholder 2">
            <a:extLst>
              <a:ext uri="{FF2B5EF4-FFF2-40B4-BE49-F238E27FC236}">
                <a16:creationId xmlns:a16="http://schemas.microsoft.com/office/drawing/2014/main" id="{8D1C2C7F-F372-416C-8BD0-5C7B1BC1990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14907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6B75-6623-4722-963A-2F0D421DC867}"/>
              </a:ext>
            </a:extLst>
          </p:cNvPr>
          <p:cNvSpPr>
            <a:spLocks noGrp="1"/>
          </p:cNvSpPr>
          <p:nvPr>
            <p:ph type="title"/>
          </p:nvPr>
        </p:nvSpPr>
        <p:spPr>
          <a:xfrm>
            <a:off x="109538" y="1681164"/>
            <a:ext cx="8786812"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84017889-E23C-4F2F-805A-9C374851CBD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46072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87316-E6D1-4A0E-B3ED-3C45DA71D4F8}"/>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1 and 2</a:t>
            </a:r>
          </a:p>
        </p:txBody>
      </p:sp>
      <p:sp>
        <p:nvSpPr>
          <p:cNvPr id="5" name="Title 1">
            <a:extLst>
              <a:ext uri="{FF2B5EF4-FFF2-40B4-BE49-F238E27FC236}">
                <a16:creationId xmlns:a16="http://schemas.microsoft.com/office/drawing/2014/main" id="{69248716-F183-48D7-BC78-DECDC3108FF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a:t>
            </a:r>
          </a:p>
        </p:txBody>
      </p:sp>
      <p:sp>
        <p:nvSpPr>
          <p:cNvPr id="10" name="Rectangle: Rounded Corners 9">
            <a:extLst>
              <a:ext uri="{FF2B5EF4-FFF2-40B4-BE49-F238E27FC236}">
                <a16:creationId xmlns:a16="http://schemas.microsoft.com/office/drawing/2014/main" id="{B497EA16-D5DA-41C1-88AA-7400E1C3909B}"/>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touching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looking at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speaking to them on the phone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400"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CAB570C6-F9C3-47F2-9AB2-DEC05E3A866E}"/>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keeps our hands moist</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0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E503BAC-9907-4C54-ABAA-4437DA46FD0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95172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BD3A-4484-4C97-8205-7476FE55B3F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3 and 4</a:t>
            </a:r>
          </a:p>
        </p:txBody>
      </p:sp>
      <p:sp>
        <p:nvSpPr>
          <p:cNvPr id="4" name="Title 1">
            <a:extLst>
              <a:ext uri="{FF2B5EF4-FFF2-40B4-BE49-F238E27FC236}">
                <a16:creationId xmlns:a16="http://schemas.microsoft.com/office/drawing/2014/main" id="{994FA986-3388-4512-BDB3-3B8ADF8658F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a:t>
            </a:r>
          </a:p>
        </p:txBody>
      </p:sp>
      <p:sp>
        <p:nvSpPr>
          <p:cNvPr id="5" name="Rectangle: Rounded Corners 4">
            <a:extLst>
              <a:ext uri="{FF2B5EF4-FFF2-40B4-BE49-F238E27FC236}">
                <a16:creationId xmlns:a16="http://schemas.microsoft.com/office/drawing/2014/main" id="{C1B30878-A49C-435D-826F-ED18738C390B}"/>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Palm to palm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thumbs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Arms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31B59980-D547-481B-AB14-3AC5F9F62730}"/>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family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friends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All of the above</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86409CA3-A59D-4D10-9788-55458D6A0C0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9948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4CD4-E30A-428A-90F0-05761F460392}"/>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5 and 6</a:t>
            </a:r>
          </a:p>
        </p:txBody>
      </p:sp>
      <p:sp>
        <p:nvSpPr>
          <p:cNvPr id="4" name="Title 1">
            <a:extLst>
              <a:ext uri="{FF2B5EF4-FFF2-40B4-BE49-F238E27FC236}">
                <a16:creationId xmlns:a16="http://schemas.microsoft.com/office/drawing/2014/main" id="{A65C1236-017F-4F4A-B0B1-475AD36A974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Hand Hygiene Quiz</a:t>
            </a:r>
          </a:p>
        </p:txBody>
      </p:sp>
      <p:sp>
        <p:nvSpPr>
          <p:cNvPr id="5" name="Rectangle: Rounded Corners 4">
            <a:extLst>
              <a:ext uri="{FF2B5EF4-FFF2-40B4-BE49-F238E27FC236}">
                <a16:creationId xmlns:a16="http://schemas.microsoft.com/office/drawing/2014/main" id="{3CB0EE58-914E-4A93-8A7C-F72C15AC3FEF}"/>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stroking a pet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sneezing or coughing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watching TV</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2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14EE8741-77FB-4B84-B3C0-5B19AECBD9D8}"/>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Do nothing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hands in water</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6CA9029-D85E-45EE-97D0-87AD3F08312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85925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DF171-2036-4F26-B8C6-F32CD3737B5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Questions 7 and 8</a:t>
            </a:r>
          </a:p>
        </p:txBody>
      </p:sp>
      <p:sp>
        <p:nvSpPr>
          <p:cNvPr id="4" name="Title 1">
            <a:extLst>
              <a:ext uri="{FF2B5EF4-FFF2-40B4-BE49-F238E27FC236}">
                <a16:creationId xmlns:a16="http://schemas.microsoft.com/office/drawing/2014/main" id="{CB17A996-6512-44E5-B76F-530F6943E5BC}"/>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a:t>
            </a:r>
          </a:p>
        </p:txBody>
      </p:sp>
      <p:sp>
        <p:nvSpPr>
          <p:cNvPr id="5" name="Rectangle: Rounded Corners 4">
            <a:extLst>
              <a:ext uri="{FF2B5EF4-FFF2-40B4-BE49-F238E27FC236}">
                <a16:creationId xmlns:a16="http://schemas.microsoft.com/office/drawing/2014/main" id="{949ABD59-70AE-44CC-B125-18E6A300F59D}"/>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our hands immediately</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Dry our hands on our clothes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Take antibiotics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Put the tissue straight into the bin</a:t>
            </a:r>
            <a:endParaRPr lang="en-GB" sz="2200" dirty="0"/>
          </a:p>
        </p:txBody>
      </p:sp>
      <p:sp>
        <p:nvSpPr>
          <p:cNvPr id="6" name="Rectangle: Rounded Corners 5">
            <a:extLst>
              <a:ext uri="{FF2B5EF4-FFF2-40B4-BE49-F238E27FC236}">
                <a16:creationId xmlns:a16="http://schemas.microsoft.com/office/drawing/2014/main" id="{BA18E238-FB94-44E7-AA57-26C6CF3BFA3E}"/>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10 seconds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20 seconds (length of Happy birthday song twice)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 minute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5 minutes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F6573BB1-AC32-43B8-AC87-91507A07BAC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9174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7" y="209150"/>
            <a:ext cx="7886700" cy="1021161"/>
          </a:xfrm>
        </p:spPr>
        <p:txBody>
          <a:bodyPr>
            <a:normAutofit/>
          </a:bodyPr>
          <a:lstStyle/>
          <a:p>
            <a:pPr algn="ctr"/>
            <a:r>
              <a:rPr lang="en-GB" sz="3500" b="1" dirty="0"/>
              <a:t>Learning Outcomes</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8" y="1239243"/>
            <a:ext cx="8637019" cy="4899026"/>
          </a:xfrm>
        </p:spPr>
        <p:txBody>
          <a:bodyPr>
            <a:noAutofit/>
          </a:bodyPr>
          <a:lstStyle/>
          <a:p>
            <a:pPr marL="0" lvl="0" indent="0" algn="just">
              <a:lnSpc>
                <a:spcPct val="120000"/>
              </a:lnSpc>
              <a:buNone/>
            </a:pPr>
            <a:r>
              <a:rPr lang="en-GB" sz="2500" b="1" dirty="0"/>
              <a:t>All students will: </a:t>
            </a:r>
          </a:p>
          <a:p>
            <a:pPr marL="0" lvl="0" indent="0" algn="just">
              <a:lnSpc>
                <a:spcPct val="120000"/>
              </a:lnSpc>
              <a:buNone/>
            </a:pPr>
            <a:r>
              <a:rPr lang="en-GB" sz="2500" dirty="0"/>
              <a:t>• Understand that infection can be spread through unclean hands. </a:t>
            </a:r>
          </a:p>
          <a:p>
            <a:pPr marL="0" lvl="0" indent="0" algn="just">
              <a:lnSpc>
                <a:spcPct val="120000"/>
              </a:lnSpc>
              <a:buNone/>
            </a:pPr>
            <a:r>
              <a:rPr lang="en-GB" sz="2500" dirty="0"/>
              <a:t>• Understand that hand washing can prevent the spread of infection. </a:t>
            </a:r>
          </a:p>
          <a:p>
            <a:pPr marL="0" lvl="0" indent="0" algn="just">
              <a:lnSpc>
                <a:spcPct val="120000"/>
              </a:lnSpc>
              <a:buNone/>
            </a:pPr>
            <a:r>
              <a:rPr lang="en-GB" sz="2500" dirty="0"/>
              <a:t>• Understand how pathogens can be transmitted. </a:t>
            </a:r>
          </a:p>
          <a:p>
            <a:pPr marL="0" lvl="0" indent="0" algn="just">
              <a:lnSpc>
                <a:spcPct val="120000"/>
              </a:lnSpc>
              <a:buNone/>
            </a:pPr>
            <a:r>
              <a:rPr lang="en-GB" sz="2500" dirty="0"/>
              <a:t>• Understand that covering your mouth and nose with a tissue or your sleeve (not your hands) when you cough, or sneeze helps prevent the spread of infection.</a:t>
            </a:r>
          </a:p>
          <a:p>
            <a:pPr marL="0" lvl="0" indent="0" algn="just">
              <a:lnSpc>
                <a:spcPct val="120000"/>
              </a:lnSpc>
              <a:buNone/>
            </a:pPr>
            <a:endParaRPr lang="en-GB" sz="25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5C18-197E-4DAB-BBA4-0E00D2C13FF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1 and 2</a:t>
            </a:r>
          </a:p>
        </p:txBody>
      </p:sp>
      <p:sp>
        <p:nvSpPr>
          <p:cNvPr id="6" name="Title 1">
            <a:extLst>
              <a:ext uri="{FF2B5EF4-FFF2-40B4-BE49-F238E27FC236}">
                <a16:creationId xmlns:a16="http://schemas.microsoft.com/office/drawing/2014/main" id="{024FA535-BEB8-4E35-BA03-D6A914C3C555}"/>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3" name="Rectangle: Rounded Corners 12">
            <a:extLst>
              <a:ext uri="{FF2B5EF4-FFF2-40B4-BE49-F238E27FC236}">
                <a16:creationId xmlns:a16="http://schemas.microsoft.com/office/drawing/2014/main" id="{2D2BAA70-5201-4E7D-9DFE-1F1946944E93}"/>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touching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looking at them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By speaking to them on the phone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By sneezing</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B1DD979-B86A-41EE-8F4C-8387F01BE89C}"/>
              </a:ext>
            </a:extLst>
          </p:cNvPr>
          <p:cNvSpPr txBox="1"/>
          <p:nvPr/>
        </p:nvSpPr>
        <p:spPr>
          <a:xfrm>
            <a:off x="347182" y="3311098"/>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A98C8524-EE5B-4C92-9ECA-AEF34C6B899F}"/>
              </a:ext>
            </a:extLst>
          </p:cNvPr>
          <p:cNvSpPr txBox="1"/>
          <p:nvPr/>
        </p:nvSpPr>
        <p:spPr>
          <a:xfrm>
            <a:off x="346433" y="4779939"/>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4" name="Rectangle: Rounded Corners 13">
            <a:extLst>
              <a:ext uri="{FF2B5EF4-FFF2-40B4-BE49-F238E27FC236}">
                <a16:creationId xmlns:a16="http://schemas.microsoft.com/office/drawing/2014/main" id="{9997F678-D31E-46EB-B699-CBE6AD6B20D1}"/>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000" b="1" dirty="0">
                <a:solidFill>
                  <a:srgbClr val="000000"/>
                </a:solidFill>
                <a:latin typeface="Arial" panose="020B0604020202020204" pitchFamily="34" charset="0"/>
                <a:ea typeface="Calibri" panose="020F0502020204030204" pitchFamily="34" charset="0"/>
                <a:cs typeface="Arial" panose="020B0604020202020204" pitchFamily="34" charset="0"/>
              </a:rPr>
              <a:t>Why should we use soap to wash our hands?</a:t>
            </a:r>
          </a:p>
          <a:p>
            <a:pPr>
              <a:spcAft>
                <a:spcPts val="0"/>
              </a:spcAf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helps remove invisible microbes too small to be seen by our eyes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breaks up the oil on our hands which trap microbes</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cs typeface="Arial" panose="020B0604020202020204" pitchFamily="34" charset="0"/>
              </a:rPr>
              <a:t>It keeps our hands moist</a:t>
            </a:r>
            <a:endParaRPr lang="en-GB" sz="20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000" dirty="0">
                <a:solidFill>
                  <a:srgbClr val="000000"/>
                </a:solidFill>
                <a:latin typeface="Arial" panose="020B0604020202020204" pitchFamily="34" charset="0"/>
                <a:ea typeface="Calibri" panose="020F0502020204030204" pitchFamily="34" charset="0"/>
                <a:cs typeface="Arial" panose="020B0604020202020204" pitchFamily="34" charset="0"/>
              </a:rPr>
              <a:t>It doesn’t matter if we use soap or not</a:t>
            </a:r>
            <a:endParaRPr lang="en-GB"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79F53899-99E3-4949-B9FD-C41F711ADC3A}"/>
              </a:ext>
            </a:extLst>
          </p:cNvPr>
          <p:cNvSpPr txBox="1"/>
          <p:nvPr/>
        </p:nvSpPr>
        <p:spPr>
          <a:xfrm>
            <a:off x="4709155" y="286449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2" name="TextBox 11">
            <a:extLst>
              <a:ext uri="{FF2B5EF4-FFF2-40B4-BE49-F238E27FC236}">
                <a16:creationId xmlns:a16="http://schemas.microsoft.com/office/drawing/2014/main" id="{D0F104F9-00CD-4ACD-AC44-FFFA4A68D347}"/>
              </a:ext>
            </a:extLst>
          </p:cNvPr>
          <p:cNvSpPr txBox="1"/>
          <p:nvPr/>
        </p:nvSpPr>
        <p:spPr>
          <a:xfrm>
            <a:off x="4719428" y="3784381"/>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967A3722-1AB5-420F-B39E-B62843DA66E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1160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49725-7599-4104-B002-9D89B841194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3 and 4</a:t>
            </a:r>
          </a:p>
        </p:txBody>
      </p:sp>
      <p:sp>
        <p:nvSpPr>
          <p:cNvPr id="6" name="Title 1">
            <a:extLst>
              <a:ext uri="{FF2B5EF4-FFF2-40B4-BE49-F238E27FC236}">
                <a16:creationId xmlns:a16="http://schemas.microsoft.com/office/drawing/2014/main" id="{8B86C11D-A1C0-4BD6-B838-45DC63E0438D}"/>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1" name="Rectangle: Rounded Corners 10">
            <a:extLst>
              <a:ext uri="{FF2B5EF4-FFF2-40B4-BE49-F238E27FC236}">
                <a16:creationId xmlns:a16="http://schemas.microsoft.com/office/drawing/2014/main" id="{F7250AD6-F2FC-47E2-B869-A25DA854AFAB}"/>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Which is NOT one of the 6 steps of hand washing?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Palm to palm</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The thumbs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Arms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In between fingers</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CE1638-D946-4DA7-A9DC-8DA256F4B2D3}"/>
              </a:ext>
            </a:extLst>
          </p:cNvPr>
          <p:cNvSpPr txBox="1"/>
          <p:nvPr/>
        </p:nvSpPr>
        <p:spPr>
          <a:xfrm>
            <a:off x="341488" y="423684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2" name="Rectangle: Rounded Corners 11">
            <a:extLst>
              <a:ext uri="{FF2B5EF4-FFF2-40B4-BE49-F238E27FC236}">
                <a16:creationId xmlns:a16="http://schemas.microsoft.com/office/drawing/2014/main" id="{7605134F-9966-4ABC-8C21-B39CBE76DAEA}"/>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Who might be at risk as a result of you not washing your hands properly?</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family</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Your friends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All of the above</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6C9AE92-627B-405C-96B0-9BFE314023EB}"/>
              </a:ext>
            </a:extLst>
          </p:cNvPr>
          <p:cNvSpPr txBox="1"/>
          <p:nvPr/>
        </p:nvSpPr>
        <p:spPr>
          <a:xfrm>
            <a:off x="4736257" y="479292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C670A2B5-D644-451E-A690-4B9763D978F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763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504D9-AFC3-4CBC-9086-C8A9C64AF8B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5 and 6</a:t>
            </a:r>
          </a:p>
        </p:txBody>
      </p:sp>
      <p:sp>
        <p:nvSpPr>
          <p:cNvPr id="6" name="Title 1">
            <a:extLst>
              <a:ext uri="{FF2B5EF4-FFF2-40B4-BE49-F238E27FC236}">
                <a16:creationId xmlns:a16="http://schemas.microsoft.com/office/drawing/2014/main" id="{44889224-499D-4326-883B-B36692115A6F}"/>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4" name="Rectangle: Rounded Corners 13">
            <a:extLst>
              <a:ext uri="{FF2B5EF4-FFF2-40B4-BE49-F238E27FC236}">
                <a16:creationId xmlns:a16="http://schemas.microsoft.com/office/drawing/2014/main" id="{6D238277-6C83-4926-9BE7-18B36F9C1B9C}"/>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When should we wash our hands?</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stroking a pet</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sneezing or coughing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After watching TV</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After using the bathroom or changing a soiled nappy</a:t>
            </a:r>
            <a:endParaRPr lang="en-GB" sz="22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BEF4351-9C71-46D7-9EE8-5B42BF6756E2}"/>
              </a:ext>
            </a:extLst>
          </p:cNvPr>
          <p:cNvSpPr txBox="1"/>
          <p:nvPr/>
        </p:nvSpPr>
        <p:spPr>
          <a:xfrm>
            <a:off x="328041" y="332062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8CDEB49B-AE01-4457-A9DC-85939C8AFC3F}"/>
              </a:ext>
            </a:extLst>
          </p:cNvPr>
          <p:cNvSpPr txBox="1"/>
          <p:nvPr/>
        </p:nvSpPr>
        <p:spPr>
          <a:xfrm>
            <a:off x="336156" y="3664297"/>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1" name="TextBox 10">
            <a:extLst>
              <a:ext uri="{FF2B5EF4-FFF2-40B4-BE49-F238E27FC236}">
                <a16:creationId xmlns:a16="http://schemas.microsoft.com/office/drawing/2014/main" id="{F6B25C3F-2DD7-4F9C-BE9F-C673168A9645}"/>
              </a:ext>
            </a:extLst>
          </p:cNvPr>
          <p:cNvSpPr txBox="1"/>
          <p:nvPr/>
        </p:nvSpPr>
        <p:spPr>
          <a:xfrm>
            <a:off x="327291" y="432618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5" name="Rectangle: Rounded Corners 14">
            <a:extLst>
              <a:ext uri="{FF2B5EF4-FFF2-40B4-BE49-F238E27FC236}">
                <a16:creationId xmlns:a16="http://schemas.microsoft.com/office/drawing/2014/main" id="{35337DEB-E67F-4DA5-BC45-014BA62A81D8}"/>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stop harmful microbes from spreading?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Do nothing</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hands in water</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Use hand sanitiser if soap and water are not available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Wash your hands with running water and soap</a:t>
            </a:r>
            <a:endParaRPr lang="en-GB" sz="2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4C33279-C716-4799-A154-DFBFDF4D892E}"/>
              </a:ext>
            </a:extLst>
          </p:cNvPr>
          <p:cNvSpPr txBox="1"/>
          <p:nvPr/>
        </p:nvSpPr>
        <p:spPr>
          <a:xfrm>
            <a:off x="4722902" y="383255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3" name="TextBox 12">
            <a:extLst>
              <a:ext uri="{FF2B5EF4-FFF2-40B4-BE49-F238E27FC236}">
                <a16:creationId xmlns:a16="http://schemas.microsoft.com/office/drawing/2014/main" id="{55CDFE96-06E2-4C22-A371-6476AFB1221D}"/>
              </a:ext>
            </a:extLst>
          </p:cNvPr>
          <p:cNvSpPr txBox="1"/>
          <p:nvPr/>
        </p:nvSpPr>
        <p:spPr>
          <a:xfrm>
            <a:off x="4722153" y="4495196"/>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61C3E0A1-88D5-44C6-82D4-2A9571FB2B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9044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C657-E0DC-4C67-B07B-2D26B1E470D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Quiz Answers 7 and 8</a:t>
            </a:r>
          </a:p>
        </p:txBody>
      </p:sp>
      <p:sp>
        <p:nvSpPr>
          <p:cNvPr id="6" name="Title 1">
            <a:extLst>
              <a:ext uri="{FF2B5EF4-FFF2-40B4-BE49-F238E27FC236}">
                <a16:creationId xmlns:a16="http://schemas.microsoft.com/office/drawing/2014/main" id="{A6C2DCA8-1393-4D9A-843A-E61BEB12CD02}"/>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Hand Hygiene Quiz - Answers</a:t>
            </a:r>
          </a:p>
        </p:txBody>
      </p:sp>
      <p:sp>
        <p:nvSpPr>
          <p:cNvPr id="12" name="Rectangle: Rounded Corners 11">
            <a:extLst>
              <a:ext uri="{FF2B5EF4-FFF2-40B4-BE49-F238E27FC236}">
                <a16:creationId xmlns:a16="http://schemas.microsoft.com/office/drawing/2014/main" id="{8141D56C-B2AD-4478-86DA-955D6CB9B337}"/>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tissue, we should:</a:t>
            </a: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Wash our hands immediately</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Dry our hands on our clothes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Take antibiotics</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Put the tissue straight into the bin</a:t>
            </a:r>
            <a:endParaRPr lang="en-GB" sz="2200" dirty="0"/>
          </a:p>
        </p:txBody>
      </p:sp>
      <p:sp>
        <p:nvSpPr>
          <p:cNvPr id="9" name="TextBox 8">
            <a:extLst>
              <a:ext uri="{FF2B5EF4-FFF2-40B4-BE49-F238E27FC236}">
                <a16:creationId xmlns:a16="http://schemas.microsoft.com/office/drawing/2014/main" id="{DD1483F4-B968-43DB-A3E3-3DAE7611D43C}"/>
              </a:ext>
            </a:extLst>
          </p:cNvPr>
          <p:cNvSpPr txBox="1"/>
          <p:nvPr/>
        </p:nvSpPr>
        <p:spPr>
          <a:xfrm>
            <a:off x="336908" y="2983826"/>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AFE51707-A1B3-476E-99ED-814C5720741C}"/>
              </a:ext>
            </a:extLst>
          </p:cNvPr>
          <p:cNvSpPr txBox="1"/>
          <p:nvPr/>
        </p:nvSpPr>
        <p:spPr>
          <a:xfrm>
            <a:off x="326482" y="4669674"/>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3" name="Rectangle: Rounded Corners 12">
            <a:extLst>
              <a:ext uri="{FF2B5EF4-FFF2-40B4-BE49-F238E27FC236}">
                <a16:creationId xmlns:a16="http://schemas.microsoft.com/office/drawing/2014/main" id="{E16D2F71-766E-4F3D-91DF-8879CD13E2BC}"/>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How long should we wash our hands for?</a:t>
            </a: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10 seconds</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20 seconds (length of Happy birthday song twice)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1 minute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5 minutes</a:t>
            </a:r>
            <a:endParaRPr lang="en-GB" sz="24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4F2D201-48C0-4C95-856B-404759B4443C}"/>
              </a:ext>
            </a:extLst>
          </p:cNvPr>
          <p:cNvSpPr txBox="1"/>
          <p:nvPr/>
        </p:nvSpPr>
        <p:spPr>
          <a:xfrm>
            <a:off x="4727897" y="3504663"/>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8D756628-7FF7-49EA-AA59-3E0C42690B3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06624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4CC5-92EC-446E-838A-6DA1AA6CC96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sz="3600" dirty="0"/>
              <a:t>Respiratory Quiz Questions 1 and 2</a:t>
            </a:r>
          </a:p>
        </p:txBody>
      </p:sp>
      <p:sp>
        <p:nvSpPr>
          <p:cNvPr id="4" name="Title 1">
            <a:extLst>
              <a:ext uri="{FF2B5EF4-FFF2-40B4-BE49-F238E27FC236}">
                <a16:creationId xmlns:a16="http://schemas.microsoft.com/office/drawing/2014/main" id="{9E3A0E45-F9A0-4853-9E85-487BB7ED192C}"/>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a:t>
            </a:r>
          </a:p>
        </p:txBody>
      </p:sp>
      <p:sp>
        <p:nvSpPr>
          <p:cNvPr id="5" name="Rectangle: Rounded Corners 4">
            <a:extLst>
              <a:ext uri="{FF2B5EF4-FFF2-40B4-BE49-F238E27FC236}">
                <a16:creationId xmlns:a16="http://schemas.microsoft.com/office/drawing/2014/main" id="{2C88D898-2BEA-4557-9830-251AB57663B6}"/>
              </a:ext>
              <a:ext uri="{C183D7F6-B498-43B3-948B-1728B52AA6E4}">
                <adec:decorative xmlns:adec="http://schemas.microsoft.com/office/drawing/2017/decorative" val="0"/>
              </a:ext>
            </a:extLst>
          </p:cNvPr>
          <p:cNvSpPr/>
          <p:nvPr/>
        </p:nvSpPr>
        <p:spPr>
          <a:xfrm>
            <a:off x="318967"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Touching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Sleeping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Sneezing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8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53E19898-828B-4CAC-8EA2-BAA69F9D7AC0}"/>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471F7F02-2A94-42DD-9081-D795ED5B06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301163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4898-647B-4123-86FF-6B452E6759A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sz="3600" dirty="0"/>
              <a:t>Respiratory Quiz Questions 3 and 4</a:t>
            </a:r>
          </a:p>
        </p:txBody>
      </p:sp>
      <p:sp>
        <p:nvSpPr>
          <p:cNvPr id="4" name="Title 1">
            <a:extLst>
              <a:ext uri="{FF2B5EF4-FFF2-40B4-BE49-F238E27FC236}">
                <a16:creationId xmlns:a16="http://schemas.microsoft.com/office/drawing/2014/main" id="{70AE774D-9B90-489B-AC81-D4B5431B179B}"/>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a:t>
            </a:r>
          </a:p>
        </p:txBody>
      </p:sp>
      <p:sp>
        <p:nvSpPr>
          <p:cNvPr id="5" name="Rectangle: Rounded Corners 4">
            <a:extLst>
              <a:ext uri="{FF2B5EF4-FFF2-40B4-BE49-F238E27FC236}">
                <a16:creationId xmlns:a16="http://schemas.microsoft.com/office/drawing/2014/main" id="{B3FBA425-A065-435B-B41B-DE8E736F6974}"/>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sleeve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an empty space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Onto your desk</a:t>
            </a:r>
            <a:endParaRPr lang="en-GB" sz="26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BD1BECC9-B9E1-4317-A891-91CBB8F94F51}"/>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62FE9A99-7368-4AA3-A93A-94352DCD8D7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5146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4CB8-8F3E-430C-9AD3-763EEEDF37A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sz="3600" dirty="0"/>
              <a:t>Respiratory Quiz Questions 5 and 6</a:t>
            </a:r>
          </a:p>
        </p:txBody>
      </p:sp>
      <p:sp>
        <p:nvSpPr>
          <p:cNvPr id="4" name="Title 1">
            <a:extLst>
              <a:ext uri="{FF2B5EF4-FFF2-40B4-BE49-F238E27FC236}">
                <a16:creationId xmlns:a16="http://schemas.microsoft.com/office/drawing/2014/main" id="{DAAA861C-BBA5-4D2D-862C-5891121237FB}"/>
              </a:ext>
            </a:extLst>
          </p:cNvPr>
          <p:cNvSpPr txBox="1">
            <a:spLocks/>
          </p:cNvSpPr>
          <p:nvPr/>
        </p:nvSpPr>
        <p:spPr>
          <a:xfrm>
            <a:off x="628650" y="226806"/>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a:t>
            </a:r>
          </a:p>
        </p:txBody>
      </p:sp>
      <p:sp>
        <p:nvSpPr>
          <p:cNvPr id="5" name="Rectangle: Rounded Corners 4">
            <a:extLst>
              <a:ext uri="{FF2B5EF4-FFF2-40B4-BE49-F238E27FC236}">
                <a16:creationId xmlns:a16="http://schemas.microsoft.com/office/drawing/2014/main" id="{10518820-1F3D-46D9-97A1-D915148C5CE5}"/>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DA1C1407-2F1B-458D-9EED-31A91F07F532}"/>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D67AEB1D-A408-4E3A-BC16-D2EAAB49A2E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69606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11A85-445F-4434-BEBA-D3FBA3634544}"/>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Quiz Answers 1 and 2</a:t>
            </a:r>
          </a:p>
        </p:txBody>
      </p:sp>
      <p:sp>
        <p:nvSpPr>
          <p:cNvPr id="4" name="Title 1">
            <a:extLst>
              <a:ext uri="{FF2B5EF4-FFF2-40B4-BE49-F238E27FC236}">
                <a16:creationId xmlns:a16="http://schemas.microsoft.com/office/drawing/2014/main" id="{8AC68DC2-3B85-427F-BD3B-BCCDC007E83C}"/>
              </a:ext>
            </a:extLst>
          </p:cNvPr>
          <p:cNvSpPr txBox="1">
            <a:spLocks/>
          </p:cNvSpPr>
          <p:nvPr/>
        </p:nvSpPr>
        <p:spPr>
          <a:xfrm>
            <a:off x="628650" y="226806"/>
            <a:ext cx="7886700" cy="8303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 Answers</a:t>
            </a:r>
          </a:p>
        </p:txBody>
      </p:sp>
      <p:sp>
        <p:nvSpPr>
          <p:cNvPr id="13" name="Rectangle: Rounded Corners 12">
            <a:extLst>
              <a:ext uri="{FF2B5EF4-FFF2-40B4-BE49-F238E27FC236}">
                <a16:creationId xmlns:a16="http://schemas.microsoft.com/office/drawing/2014/main" id="{43ABAC64-A82A-4FF9-B2F1-DFDBEFBB8EB5}"/>
              </a:ext>
              <a:ext uri="{C183D7F6-B498-43B3-948B-1728B52AA6E4}">
                <adec:decorative xmlns:adec="http://schemas.microsoft.com/office/drawing/2017/decorative" val="0"/>
              </a:ext>
            </a:extLst>
          </p:cNvPr>
          <p:cNvSpPr/>
          <p:nvPr/>
        </p:nvSpPr>
        <p:spPr>
          <a:xfrm>
            <a:off x="318967"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800" b="1" dirty="0">
                <a:solidFill>
                  <a:srgbClr val="000000"/>
                </a:solidFill>
                <a:latin typeface="Arial" panose="020B0604020202020204" pitchFamily="34" charset="0"/>
                <a:ea typeface="Calibri" panose="020F0502020204030204" pitchFamily="34" charset="0"/>
                <a:cs typeface="Arial" panose="020B0604020202020204" pitchFamily="34" charset="0"/>
              </a:rPr>
              <a:t>How can you spread microbes to others? </a:t>
            </a:r>
            <a:endParaRPr lang="en-GB" sz="28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(3 points)</a:t>
            </a:r>
          </a:p>
          <a:p>
            <a:pPr>
              <a:spcAft>
                <a:spcPts val="0"/>
              </a:spcAft>
            </a:pPr>
            <a:endParaRPr lang="en-GB" sz="28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Touching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Sleeping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cs typeface="Arial" panose="020B0604020202020204" pitchFamily="34" charset="0"/>
              </a:rPr>
              <a:t>Sneezing</a:t>
            </a:r>
            <a:endParaRPr lang="en-GB" sz="28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Coughing</a:t>
            </a:r>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2B3C911-0C17-46CC-8E99-E1013D862CFF}"/>
              </a:ext>
            </a:extLst>
          </p:cNvPr>
          <p:cNvSpPr txBox="1"/>
          <p:nvPr/>
        </p:nvSpPr>
        <p:spPr>
          <a:xfrm>
            <a:off x="357187" y="3570503"/>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0" name="TextBox 9">
            <a:extLst>
              <a:ext uri="{FF2B5EF4-FFF2-40B4-BE49-F238E27FC236}">
                <a16:creationId xmlns:a16="http://schemas.microsoft.com/office/drawing/2014/main" id="{D9C480D1-50BA-43C7-803E-5BCF9C51F5A0}"/>
              </a:ext>
            </a:extLst>
          </p:cNvPr>
          <p:cNvSpPr txBox="1"/>
          <p:nvPr/>
        </p:nvSpPr>
        <p:spPr>
          <a:xfrm>
            <a:off x="350324" y="4419151"/>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1" name="TextBox 10">
            <a:extLst>
              <a:ext uri="{FF2B5EF4-FFF2-40B4-BE49-F238E27FC236}">
                <a16:creationId xmlns:a16="http://schemas.microsoft.com/office/drawing/2014/main" id="{144C5CEC-A246-494A-ADA1-C9C2167EC2D5}"/>
              </a:ext>
            </a:extLst>
          </p:cNvPr>
          <p:cNvSpPr txBox="1"/>
          <p:nvPr/>
        </p:nvSpPr>
        <p:spPr>
          <a:xfrm>
            <a:off x="357187" y="4849852"/>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4" name="Rectangle: Rounded Corners 13">
            <a:extLst>
              <a:ext uri="{FF2B5EF4-FFF2-40B4-BE49-F238E27FC236}">
                <a16:creationId xmlns:a16="http://schemas.microsoft.com/office/drawing/2014/main" id="{F7FD7421-A785-4B0B-B39D-A652C5FDB97C}"/>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After we sneeze into our hands, we should: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Wash 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Dry our hands on our clothes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Take antibiotics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None of the above is necessary</a:t>
            </a:r>
            <a:endParaRPr lang="en-GB" sz="26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48F20648-FF05-49F5-AB75-2D7D75C8676A}"/>
              </a:ext>
            </a:extLst>
          </p:cNvPr>
          <p:cNvSpPr txBox="1"/>
          <p:nvPr/>
        </p:nvSpPr>
        <p:spPr>
          <a:xfrm>
            <a:off x="4735753" y="3144642"/>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BD91F83E-E4C8-4F51-B6F9-6199581F7D6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54373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63530-F5A9-4B78-B07A-EE30D2297CD6}"/>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Quiz Answers 3 and 4</a:t>
            </a:r>
          </a:p>
        </p:txBody>
      </p:sp>
      <p:sp>
        <p:nvSpPr>
          <p:cNvPr id="4" name="Title 1">
            <a:extLst>
              <a:ext uri="{FF2B5EF4-FFF2-40B4-BE49-F238E27FC236}">
                <a16:creationId xmlns:a16="http://schemas.microsoft.com/office/drawing/2014/main" id="{9871EC2D-9A1C-44B1-A694-84024A62A87D}"/>
              </a:ext>
            </a:extLst>
          </p:cNvPr>
          <p:cNvSpPr txBox="1">
            <a:spLocks/>
          </p:cNvSpPr>
          <p:nvPr/>
        </p:nvSpPr>
        <p:spPr>
          <a:xfrm>
            <a:off x="628650" y="226806"/>
            <a:ext cx="7886700" cy="8303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 Answers</a:t>
            </a:r>
          </a:p>
        </p:txBody>
      </p:sp>
      <p:sp>
        <p:nvSpPr>
          <p:cNvPr id="12" name="Rectangle: Rounded Corners 11">
            <a:extLst>
              <a:ext uri="{FF2B5EF4-FFF2-40B4-BE49-F238E27FC236}">
                <a16:creationId xmlns:a16="http://schemas.microsoft.com/office/drawing/2014/main" id="{88E27A2D-2151-4194-BDE2-EECA5497D79C}"/>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600" b="1" dirty="0">
                <a:solidFill>
                  <a:srgbClr val="000000"/>
                </a:solidFill>
                <a:latin typeface="Arial" panose="020B0604020202020204" pitchFamily="34" charset="0"/>
                <a:ea typeface="Calibri" panose="020F0502020204030204" pitchFamily="34" charset="0"/>
                <a:cs typeface="Arial" panose="020B0604020202020204" pitchFamily="34" charset="0"/>
              </a:rPr>
              <a:t>If you do not have a tissue available, the next best option is to sneeze: </a:t>
            </a:r>
            <a:endParaRPr lang="en-GB" sz="26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600" dirty="0">
                <a:solidFill>
                  <a:srgbClr val="000000"/>
                </a:solidFill>
                <a:latin typeface="Arial" panose="020B0604020202020204" pitchFamily="34" charset="0"/>
                <a:ea typeface="Calibri" panose="020F0502020204030204" pitchFamily="34" charset="0"/>
                <a:cs typeface="Arial" panose="020B0604020202020204" pitchFamily="34" charset="0"/>
              </a:rPr>
              <a:t>(1 point)</a:t>
            </a:r>
          </a:p>
          <a:p>
            <a:pPr>
              <a:spcAft>
                <a:spcPts val="0"/>
              </a:spcAft>
            </a:pPr>
            <a:endParaRPr lang="en-GB" sz="26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hands</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your sleeve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Into an empty space</a:t>
            </a:r>
            <a:endParaRPr lang="en-GB" sz="26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600" dirty="0">
                <a:solidFill>
                  <a:srgbClr val="000000"/>
                </a:solidFill>
                <a:latin typeface="Arial" panose="020B0604020202020204" pitchFamily="34" charset="0"/>
                <a:cs typeface="Arial" panose="020B0604020202020204" pitchFamily="34" charset="0"/>
              </a:rPr>
              <a:t>Onto your desk</a:t>
            </a:r>
            <a:endParaRPr lang="en-GB" sz="2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0FB9F62-7247-4589-AE05-C33A3F8A2BDC}"/>
              </a:ext>
            </a:extLst>
          </p:cNvPr>
          <p:cNvSpPr txBox="1"/>
          <p:nvPr/>
        </p:nvSpPr>
        <p:spPr>
          <a:xfrm>
            <a:off x="346913" y="4307835"/>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3" name="Rectangle: Rounded Corners 12">
            <a:extLst>
              <a:ext uri="{FF2B5EF4-FFF2-40B4-BE49-F238E27FC236}">
                <a16:creationId xmlns:a16="http://schemas.microsoft.com/office/drawing/2014/main" id="{C468F07A-F9BF-4B23-B79C-1C5D0CE313A5}"/>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200" b="1" dirty="0">
                <a:solidFill>
                  <a:srgbClr val="000000"/>
                </a:solidFill>
                <a:latin typeface="Arial" panose="020B0604020202020204" pitchFamily="34" charset="0"/>
                <a:ea typeface="Calibri" panose="020F0502020204030204" pitchFamily="34" charset="0"/>
                <a:cs typeface="Arial" panose="020B0604020202020204" pitchFamily="34" charset="0"/>
              </a:rPr>
              <a:t>The best way to stop microbes from spreading is: </a:t>
            </a:r>
            <a:endParaRPr lang="en-GB" sz="22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(2 points)</a:t>
            </a:r>
          </a:p>
          <a:p>
            <a:pPr>
              <a:spcAft>
                <a:spcPts val="0"/>
              </a:spcAft>
            </a:pPr>
            <a:endParaRPr lang="en-GB" sz="22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your hand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tissue to cover your sneeze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cs typeface="Arial" panose="020B0604020202020204" pitchFamily="34" charset="0"/>
              </a:rPr>
              <a:t>To use a sleeve if you haven’t got a tissue</a:t>
            </a:r>
            <a:endParaRPr lang="en-GB" sz="22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200" dirty="0">
                <a:solidFill>
                  <a:srgbClr val="000000"/>
                </a:solidFill>
                <a:latin typeface="Arial" panose="020B0604020202020204" pitchFamily="34" charset="0"/>
                <a:ea typeface="Calibri" panose="020F0502020204030204" pitchFamily="34" charset="0"/>
                <a:cs typeface="Arial" panose="020B0604020202020204" pitchFamily="34" charset="0"/>
              </a:rPr>
              <a:t>To drink plenty of fluids</a:t>
            </a:r>
            <a:endParaRPr lang="en-GB" sz="2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FE10FB9-4A2B-41DB-B220-08D43CDA6B37}"/>
              </a:ext>
            </a:extLst>
          </p:cNvPr>
          <p:cNvSpPr txBox="1"/>
          <p:nvPr/>
        </p:nvSpPr>
        <p:spPr>
          <a:xfrm>
            <a:off x="4715205" y="3676417"/>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1" name="TextBox 10">
            <a:extLst>
              <a:ext uri="{FF2B5EF4-FFF2-40B4-BE49-F238E27FC236}">
                <a16:creationId xmlns:a16="http://schemas.microsoft.com/office/drawing/2014/main" id="{CCD59FB2-158F-49A5-8EAA-1B1C5BB879A8}"/>
              </a:ext>
            </a:extLst>
          </p:cNvPr>
          <p:cNvSpPr txBox="1"/>
          <p:nvPr/>
        </p:nvSpPr>
        <p:spPr>
          <a:xfrm>
            <a:off x="4718347" y="4341521"/>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5AAD1901-45E4-41F0-B422-AD3438A19B8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72475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9786-F104-467B-9DD9-71E3BC799B3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Respiratory Quiz Answers 5 and 6</a:t>
            </a:r>
          </a:p>
        </p:txBody>
      </p:sp>
      <p:sp>
        <p:nvSpPr>
          <p:cNvPr id="4" name="Title 1">
            <a:extLst>
              <a:ext uri="{FF2B5EF4-FFF2-40B4-BE49-F238E27FC236}">
                <a16:creationId xmlns:a16="http://schemas.microsoft.com/office/drawing/2014/main" id="{0B39B3B9-42F6-43C8-8C05-E53A27A9E91A}"/>
              </a:ext>
            </a:extLst>
          </p:cNvPr>
          <p:cNvSpPr txBox="1">
            <a:spLocks/>
          </p:cNvSpPr>
          <p:nvPr/>
        </p:nvSpPr>
        <p:spPr>
          <a:xfrm>
            <a:off x="628650" y="226806"/>
            <a:ext cx="7886700" cy="8303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dirty="0"/>
              <a:t>Respiratory Hygiene Quiz - Answers</a:t>
            </a:r>
          </a:p>
        </p:txBody>
      </p:sp>
      <p:sp>
        <p:nvSpPr>
          <p:cNvPr id="11" name="Rectangle: Rounded Corners 10">
            <a:extLst>
              <a:ext uri="{FF2B5EF4-FFF2-40B4-BE49-F238E27FC236}">
                <a16:creationId xmlns:a16="http://schemas.microsoft.com/office/drawing/2014/main" id="{B75BCD4B-902A-45BF-AB01-2128DBAA21E6}"/>
              </a:ext>
              <a:ext uri="{C183D7F6-B498-43B3-948B-1728B52AA6E4}">
                <adec:decorative xmlns:adec="http://schemas.microsoft.com/office/drawing/2017/decorative" val="0"/>
              </a:ext>
            </a:extLst>
          </p:cNvPr>
          <p:cNvSpPr/>
          <p:nvPr/>
        </p:nvSpPr>
        <p:spPr>
          <a:xfrm>
            <a:off x="318966" y="1520762"/>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should you do with a tissue after sneezing into it?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in your pocket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straight in the bin</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Put it up your sleeve for next time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Any of the above</a:t>
            </a:r>
            <a:endParaRPr lang="en-GB"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722DD4E-167A-43A1-ADD2-BA41B6F5DD61}"/>
              </a:ext>
            </a:extLst>
          </p:cNvPr>
          <p:cNvSpPr txBox="1"/>
          <p:nvPr/>
        </p:nvSpPr>
        <p:spPr>
          <a:xfrm>
            <a:off x="346433" y="4043836"/>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12" name="Rectangle: Rounded Corners 11">
            <a:extLst>
              <a:ext uri="{FF2B5EF4-FFF2-40B4-BE49-F238E27FC236}">
                <a16:creationId xmlns:a16="http://schemas.microsoft.com/office/drawing/2014/main" id="{0B6FE772-2C73-43CF-9BC0-BA7ACCF58431}"/>
              </a:ext>
              <a:ext uri="{C183D7F6-B498-43B3-948B-1728B52AA6E4}">
                <adec:decorative xmlns:adec="http://schemas.microsoft.com/office/drawing/2017/decorative" val="0"/>
              </a:ext>
            </a:extLst>
          </p:cNvPr>
          <p:cNvSpPr/>
          <p:nvPr/>
        </p:nvSpPr>
        <p:spPr>
          <a:xfrm>
            <a:off x="4715205" y="1520761"/>
            <a:ext cx="4109829" cy="4400549"/>
          </a:xfrm>
          <a:prstGeom prst="roundRect">
            <a:avLst>
              <a:gd name="adj" fmla="val 2575"/>
            </a:avLst>
          </a:prstGeom>
          <a:noFill/>
          <a:ln w="76200" cap="sq">
            <a:solidFill>
              <a:srgbClr val="732281"/>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sz="2400" b="1" dirty="0">
                <a:solidFill>
                  <a:srgbClr val="000000"/>
                </a:solidFill>
                <a:latin typeface="Arial" panose="020B0604020202020204" pitchFamily="34" charset="0"/>
                <a:ea typeface="Calibri" panose="020F0502020204030204" pitchFamily="34" charset="0"/>
                <a:cs typeface="Arial" panose="020B0604020202020204" pitchFamily="34" charset="0"/>
              </a:rPr>
              <a:t>What might happen if we don’t wash our hands after sneezing into them? </a:t>
            </a:r>
            <a:endParaRPr lang="en-GB" sz="2400" b="1" dirty="0">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(1 point) </a:t>
            </a:r>
          </a:p>
          <a:p>
            <a:pPr>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Nothing</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Transfer harmful microbes to other people</a:t>
            </a:r>
            <a:endParaRPr lang="en-GB" sz="2400" dirty="0">
              <a:latin typeface="Arial" panose="020B0604020202020204" pitchFamily="34" charset="0"/>
              <a:cs typeface="Arial" panose="020B0604020202020204" pitchFamily="34" charset="0"/>
            </a:endParaRPr>
          </a:p>
          <a:p>
            <a:pPr marL="342900" lvl="0" indent="-342900">
              <a:spcAft>
                <a:spcPts val="0"/>
              </a:spcAft>
              <a:buFont typeface="Wingdings" panose="05000000000000000000" pitchFamily="2" charset="2"/>
              <a:buChar char=""/>
              <a:tabLst>
                <a:tab pos="457200" algn="l"/>
              </a:tabLst>
            </a:pPr>
            <a:r>
              <a:rPr lang="en-GB" sz="2400" dirty="0">
                <a:solidFill>
                  <a:srgbClr val="000000"/>
                </a:solidFill>
                <a:latin typeface="Arial" panose="020B0604020202020204" pitchFamily="34" charset="0"/>
                <a:cs typeface="Arial" panose="020B0604020202020204" pitchFamily="34" charset="0"/>
              </a:rPr>
              <a:t>Help protect our microbes</a:t>
            </a:r>
            <a:endParaRPr lang="en-GB" sz="24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B77218A-ACD9-4389-B3A6-F335E563FBA6}"/>
              </a:ext>
            </a:extLst>
          </p:cNvPr>
          <p:cNvSpPr txBox="1"/>
          <p:nvPr/>
        </p:nvSpPr>
        <p:spPr>
          <a:xfrm>
            <a:off x="4728621" y="4058258"/>
            <a:ext cx="542925" cy="707886"/>
          </a:xfrm>
          <a:prstGeom prst="rect">
            <a:avLst/>
          </a:prstGeom>
          <a:noFill/>
        </p:spPr>
        <p:txBody>
          <a:bodyPr wrap="square" rtlCol="0">
            <a:spAutoFit/>
          </a:bodyPr>
          <a:lstStyle/>
          <a:p>
            <a:r>
              <a:rPr lang="en-GB" sz="4000" b="1" dirty="0">
                <a:solidFill>
                  <a:srgbClr val="712B8F"/>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endParaRPr lang="en-GB" sz="4000" b="1" dirty="0">
              <a:solidFill>
                <a:srgbClr val="712B8F"/>
              </a:solidFill>
            </a:endParaRPr>
          </a:p>
        </p:txBody>
      </p:sp>
      <p:sp>
        <p:nvSpPr>
          <p:cNvPr id="3" name="Footer Placeholder 2">
            <a:extLst>
              <a:ext uri="{FF2B5EF4-FFF2-40B4-BE49-F238E27FC236}">
                <a16:creationId xmlns:a16="http://schemas.microsoft.com/office/drawing/2014/main" id="{A246396E-56B2-4066-A217-2115EF4ED119}"/>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6195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136524"/>
            <a:ext cx="7886700" cy="963590"/>
          </a:xfrm>
        </p:spPr>
        <p:txBody>
          <a:bodyPr>
            <a:normAutofit/>
          </a:bodyPr>
          <a:lstStyle/>
          <a:p>
            <a:pPr algn="ctr"/>
            <a:r>
              <a:rPr lang="en-GB" sz="3500" b="1" dirty="0"/>
              <a:t>Curriculum Links</a:t>
            </a:r>
          </a:p>
        </p:txBody>
      </p:sp>
      <p:sp>
        <p:nvSpPr>
          <p:cNvPr id="3" name="Rectangle 2">
            <a:extLst>
              <a:ext uri="{FF2B5EF4-FFF2-40B4-BE49-F238E27FC236}">
                <a16:creationId xmlns:a16="http://schemas.microsoft.com/office/drawing/2014/main" id="{6B9F5B39-F6A6-479C-9520-7E48697D840E}"/>
              </a:ext>
            </a:extLst>
          </p:cNvPr>
          <p:cNvSpPr/>
          <p:nvPr/>
        </p:nvSpPr>
        <p:spPr>
          <a:xfrm>
            <a:off x="440306" y="1357906"/>
            <a:ext cx="4572000" cy="4524315"/>
          </a:xfrm>
          <a:prstGeom prst="rect">
            <a:avLst/>
          </a:prstGeom>
        </p:spPr>
        <p:txBody>
          <a:bodyPr>
            <a:spAutoFit/>
          </a:bodyPr>
          <a:lstStyle/>
          <a:p>
            <a:r>
              <a:rPr lang="en-GB" sz="2400" b="1" dirty="0">
                <a:latin typeface="Arial" panose="020B0604020202020204" pitchFamily="34" charset="0"/>
                <a:cs typeface="Arial" panose="020B0604020202020204" pitchFamily="34" charset="0"/>
              </a:rPr>
              <a:t>PHSE/RHSE </a:t>
            </a:r>
          </a:p>
          <a:p>
            <a:r>
              <a:rPr lang="en-GB" sz="2400" dirty="0">
                <a:latin typeface="Arial" panose="020B0604020202020204" pitchFamily="34" charset="0"/>
                <a:cs typeface="Arial" panose="020B0604020202020204" pitchFamily="34" charset="0"/>
              </a:rPr>
              <a:t>•	Health and prevention</a:t>
            </a:r>
          </a:p>
          <a:p>
            <a:r>
              <a:rPr lang="en-GB" sz="2400" b="1" dirty="0">
                <a:latin typeface="Arial" panose="020B0604020202020204" pitchFamily="34" charset="0"/>
                <a:cs typeface="Arial" panose="020B0604020202020204" pitchFamily="34" charset="0"/>
              </a:rPr>
              <a:t>Science </a:t>
            </a:r>
          </a:p>
          <a:p>
            <a:r>
              <a:rPr lang="en-GB" sz="2400" dirty="0">
                <a:latin typeface="Arial" panose="020B0604020202020204" pitchFamily="34" charset="0"/>
                <a:cs typeface="Arial" panose="020B0604020202020204" pitchFamily="34" charset="0"/>
              </a:rPr>
              <a:t>•	Working scientifically</a:t>
            </a:r>
          </a:p>
          <a:p>
            <a:r>
              <a:rPr lang="en-GB" sz="2400" dirty="0">
                <a:latin typeface="Arial" panose="020B0604020202020204" pitchFamily="34" charset="0"/>
                <a:cs typeface="Arial" panose="020B0604020202020204" pitchFamily="34" charset="0"/>
              </a:rPr>
              <a:t>•	Scientific attitudes</a:t>
            </a:r>
          </a:p>
          <a:p>
            <a:r>
              <a:rPr lang="en-GB" sz="2400" dirty="0">
                <a:latin typeface="Arial" panose="020B0604020202020204" pitchFamily="34" charset="0"/>
                <a:cs typeface="Arial" panose="020B0604020202020204" pitchFamily="34" charset="0"/>
              </a:rPr>
              <a:t>•	Experimental skills and investigations</a:t>
            </a:r>
          </a:p>
          <a:p>
            <a:r>
              <a:rPr lang="en-GB" sz="2400" dirty="0">
                <a:latin typeface="Arial" panose="020B0604020202020204" pitchFamily="34" charset="0"/>
                <a:cs typeface="Arial" panose="020B0604020202020204" pitchFamily="34" charset="0"/>
              </a:rPr>
              <a:t>•	Analysis and evaluation</a:t>
            </a:r>
          </a:p>
          <a:p>
            <a:r>
              <a:rPr lang="en-GB" sz="2400" b="1" dirty="0">
                <a:latin typeface="Arial" panose="020B0604020202020204" pitchFamily="34" charset="0"/>
                <a:cs typeface="Arial" panose="020B0604020202020204" pitchFamily="34" charset="0"/>
              </a:rPr>
              <a:t>Biology</a:t>
            </a:r>
          </a:p>
          <a:p>
            <a:r>
              <a:rPr lang="en-GB" sz="2400" dirty="0">
                <a:latin typeface="Arial" panose="020B0604020202020204" pitchFamily="34" charset="0"/>
                <a:cs typeface="Arial" panose="020B0604020202020204" pitchFamily="34" charset="0"/>
              </a:rPr>
              <a:t>•	Cells</a:t>
            </a:r>
          </a:p>
          <a:p>
            <a:r>
              <a:rPr lang="en-GB" sz="2400" dirty="0">
                <a:latin typeface="Arial" panose="020B0604020202020204" pitchFamily="34" charset="0"/>
                <a:cs typeface="Arial" panose="020B0604020202020204" pitchFamily="34" charset="0"/>
              </a:rPr>
              <a:t>•	Health and disease</a:t>
            </a:r>
          </a:p>
          <a:p>
            <a:r>
              <a:rPr lang="en-GB" sz="2400" dirty="0">
                <a:latin typeface="Arial" panose="020B0604020202020204" pitchFamily="34" charset="0"/>
                <a:cs typeface="Arial" panose="020B0604020202020204" pitchFamily="34" charset="0"/>
              </a:rPr>
              <a:t>•	Development of medicines</a:t>
            </a:r>
          </a:p>
        </p:txBody>
      </p:sp>
      <p:sp>
        <p:nvSpPr>
          <p:cNvPr id="7" name="Rectangle 6">
            <a:extLst>
              <a:ext uri="{FF2B5EF4-FFF2-40B4-BE49-F238E27FC236}">
                <a16:creationId xmlns:a16="http://schemas.microsoft.com/office/drawing/2014/main" id="{B34081D6-AFCB-4EE2-A85A-B8B1899BAF37}"/>
              </a:ext>
            </a:extLst>
          </p:cNvPr>
          <p:cNvSpPr/>
          <p:nvPr/>
        </p:nvSpPr>
        <p:spPr>
          <a:xfrm>
            <a:off x="5114925" y="1357906"/>
            <a:ext cx="4572000" cy="1938992"/>
          </a:xfrm>
          <a:prstGeom prst="rect">
            <a:avLst/>
          </a:prstGeom>
        </p:spPr>
        <p:txBody>
          <a:bodyPr>
            <a:spAutoFit/>
          </a:bodyPr>
          <a:lstStyle/>
          <a:p>
            <a:r>
              <a:rPr lang="en-GB" sz="2400" b="1" dirty="0">
                <a:latin typeface="Arial" panose="020B0604020202020204" pitchFamily="34" charset="0"/>
                <a:cs typeface="Arial" panose="020B0604020202020204" pitchFamily="34" charset="0"/>
              </a:rPr>
              <a:t>English</a:t>
            </a:r>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	Reading </a:t>
            </a:r>
          </a:p>
          <a:p>
            <a:r>
              <a:rPr lang="en-GB" sz="2400" dirty="0">
                <a:latin typeface="Arial" panose="020B0604020202020204" pitchFamily="34" charset="0"/>
                <a:cs typeface="Arial" panose="020B0604020202020204" pitchFamily="34" charset="0"/>
              </a:rPr>
              <a:t>•	Writing</a:t>
            </a:r>
          </a:p>
          <a:p>
            <a:r>
              <a:rPr lang="en-GB" sz="2400" b="1" dirty="0">
                <a:latin typeface="Arial" panose="020B0604020202020204" pitchFamily="34" charset="0"/>
                <a:cs typeface="Arial" panose="020B0604020202020204" pitchFamily="34" charset="0"/>
              </a:rPr>
              <a:t>Art &amp; Design</a:t>
            </a:r>
          </a:p>
          <a:p>
            <a:r>
              <a:rPr lang="en-GB" sz="2400" dirty="0">
                <a:latin typeface="Arial" panose="020B0604020202020204" pitchFamily="34" charset="0"/>
                <a:cs typeface="Arial" panose="020B0604020202020204" pitchFamily="34" charset="0"/>
              </a:rPr>
              <a:t>•	Graphic communication</a:t>
            </a:r>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98644" y="395207"/>
            <a:ext cx="7886700" cy="830343"/>
          </a:xfrm>
        </p:spPr>
        <p:txBody>
          <a:bodyPr>
            <a:noAutofit/>
          </a:bodyPr>
          <a:lstStyle/>
          <a:p>
            <a:pPr algn="ctr"/>
            <a:r>
              <a:rPr lang="en-GB" sz="3000" b="1" dirty="0"/>
              <a:t>Why is it Important to Wash Hands and Cover Our Sneezes/Coughs </a:t>
            </a:r>
            <a:r>
              <a:rPr lang="en-GB" sz="3000" b="1"/>
              <a:t>with Tissue?</a:t>
            </a:r>
            <a:endParaRPr lang="en-GB" sz="30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558649" y="1580187"/>
            <a:ext cx="8026695" cy="11856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dirty="0">
                <a:latin typeface="Arial" panose="020B0604020202020204" pitchFamily="34" charset="0"/>
                <a:cs typeface="Arial" panose="020B0604020202020204" pitchFamily="34" charset="0"/>
              </a:rPr>
              <a:t>There are different ways in which microbes can be transmitted to people. Examples include through the food we eat, the water we drink and bathe in, the things we touch and from sneezing.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558649" y="3016875"/>
            <a:ext cx="8026696" cy="174704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wash our hands to wash away any microbes that might be on our hands; and if we didn’t wash away the microbes we might get ill. We use our hands all the time, and we pick up millions of microbes every day. Although many of these are harmless some could be harmful. </a:t>
            </a:r>
          </a:p>
        </p:txBody>
      </p:sp>
      <p:sp>
        <p:nvSpPr>
          <p:cNvPr id="8" name="Rectangle: Rounded Corners 7">
            <a:extLst>
              <a:ext uri="{FF2B5EF4-FFF2-40B4-BE49-F238E27FC236}">
                <a16:creationId xmlns:a16="http://schemas.microsoft.com/office/drawing/2014/main" id="{C20B41E8-AE01-4A1A-8F27-E9A52AD2192D}"/>
              </a:ext>
            </a:extLst>
          </p:cNvPr>
          <p:cNvSpPr/>
          <p:nvPr/>
        </p:nvSpPr>
        <p:spPr>
          <a:xfrm>
            <a:off x="558650" y="4967288"/>
            <a:ext cx="8026696" cy="118569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We spread our microbes to our friends and others through touch, and therefore we wash our hands to help prevent the spread of microbes.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F26CA-6083-495B-8B22-1D5A4BDB2092}"/>
              </a:ext>
            </a:extLst>
          </p:cNvPr>
          <p:cNvSpPr>
            <a:spLocks noGrp="1"/>
          </p:cNvSpPr>
          <p:nvPr>
            <p:ph type="title"/>
          </p:nvPr>
        </p:nvSpPr>
        <p:spPr>
          <a:xfrm>
            <a:off x="119063" y="2138364"/>
            <a:ext cx="9263062" cy="2852737"/>
          </a:xfrm>
        </p:spPr>
        <p:txBody>
          <a:bodyPr>
            <a:normAutofit/>
          </a:bodyPr>
          <a:lstStyle/>
          <a:p>
            <a:r>
              <a:rPr lang="en-GB" b="1" dirty="0"/>
              <a:t>Main Activity:</a:t>
            </a:r>
            <a:br>
              <a:rPr lang="en-GB" b="1" dirty="0"/>
            </a:br>
            <a:r>
              <a:rPr lang="en-GB" b="1" dirty="0"/>
              <a:t>Toilet Paper Experiment</a:t>
            </a:r>
          </a:p>
        </p:txBody>
      </p:sp>
      <p:sp>
        <p:nvSpPr>
          <p:cNvPr id="4" name="Footer Placeholder 3">
            <a:extLst>
              <a:ext uri="{FF2B5EF4-FFF2-40B4-BE49-F238E27FC236}">
                <a16:creationId xmlns:a16="http://schemas.microsoft.com/office/drawing/2014/main" id="{50400773-DD46-4870-A952-6536DE76949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68052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FB50-C427-4D50-BE20-2181723D1B5B}"/>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Toilet Paper Experiment Steps</a:t>
            </a:r>
          </a:p>
        </p:txBody>
      </p:sp>
      <p:pic>
        <p:nvPicPr>
          <p:cNvPr id="5" name="Picture 4">
            <a:extLst>
              <a:ext uri="{FF2B5EF4-FFF2-40B4-BE49-F238E27FC236}">
                <a16:creationId xmlns:a16="http://schemas.microsoft.com/office/drawing/2014/main" id="{29B4738F-44BB-4C70-BE5A-B4DB433E758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39724" y="609600"/>
            <a:ext cx="8623301" cy="5505449"/>
          </a:xfrm>
          <a:prstGeom prst="rect">
            <a:avLst/>
          </a:prstGeom>
        </p:spPr>
      </p:pic>
      <p:pic>
        <p:nvPicPr>
          <p:cNvPr id="13" name="Picture 12">
            <a:extLst>
              <a:ext uri="{FF2B5EF4-FFF2-40B4-BE49-F238E27FC236}">
                <a16:creationId xmlns:a16="http://schemas.microsoft.com/office/drawing/2014/main" id="{75D19189-07AF-44C1-92F5-5895A13AB39C}"/>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558791" y="828794"/>
            <a:ext cx="8185165" cy="4924424"/>
          </a:xfrm>
          <a:prstGeom prst="rect">
            <a:avLst/>
          </a:prstGeom>
        </p:spPr>
      </p:pic>
      <p:sp>
        <p:nvSpPr>
          <p:cNvPr id="14" name="TextBox 13">
            <a:extLst>
              <a:ext uri="{FF2B5EF4-FFF2-40B4-BE49-F238E27FC236}">
                <a16:creationId xmlns:a16="http://schemas.microsoft.com/office/drawing/2014/main" id="{76790EDD-F51D-43C8-89B9-CAF35A065A75}"/>
              </a:ext>
            </a:extLst>
          </p:cNvPr>
          <p:cNvSpPr txBox="1"/>
          <p:nvPr/>
        </p:nvSpPr>
        <p:spPr>
          <a:xfrm>
            <a:off x="742315" y="1037689"/>
            <a:ext cx="2012035" cy="1200329"/>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1. Label 3 sterile malt agar plates A to C with your name and date</a:t>
            </a:r>
          </a:p>
        </p:txBody>
      </p:sp>
      <p:sp>
        <p:nvSpPr>
          <p:cNvPr id="19" name="TextBox 18">
            <a:extLst>
              <a:ext uri="{FF2B5EF4-FFF2-40B4-BE49-F238E27FC236}">
                <a16:creationId xmlns:a16="http://schemas.microsoft.com/office/drawing/2014/main" id="{DA11AD22-605D-4B06-BCB7-A557C1A6E708}"/>
              </a:ext>
            </a:extLst>
          </p:cNvPr>
          <p:cNvSpPr txBox="1"/>
          <p:nvPr/>
        </p:nvSpPr>
        <p:spPr>
          <a:xfrm>
            <a:off x="928997" y="2367676"/>
            <a:ext cx="1638672"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2. Wash your hands and dry thoroughly</a:t>
            </a:r>
          </a:p>
        </p:txBody>
      </p:sp>
      <p:sp>
        <p:nvSpPr>
          <p:cNvPr id="15" name="TextBox 14">
            <a:extLst>
              <a:ext uri="{FF2B5EF4-FFF2-40B4-BE49-F238E27FC236}">
                <a16:creationId xmlns:a16="http://schemas.microsoft.com/office/drawing/2014/main" id="{BF708FB2-F47B-4BA8-BB6D-88B42EA640B7}"/>
              </a:ext>
            </a:extLst>
          </p:cNvPr>
          <p:cNvSpPr txBox="1"/>
          <p:nvPr/>
        </p:nvSpPr>
        <p:spPr>
          <a:xfrm>
            <a:off x="3086107" y="952649"/>
            <a:ext cx="3229259"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3. Swab the plate of </a:t>
            </a:r>
            <a:r>
              <a:rPr lang="en-GB" i="1" dirty="0">
                <a:solidFill>
                  <a:schemeClr val="accent6">
                    <a:lumMod val="75000"/>
                  </a:schemeClr>
                </a:solidFill>
                <a:latin typeface="Arial" panose="020B0604020202020204" pitchFamily="34" charset="0"/>
                <a:cs typeface="Arial" panose="020B0604020202020204" pitchFamily="34" charset="0"/>
              </a:rPr>
              <a:t>Saccharomyces cerevisiae</a:t>
            </a:r>
            <a:r>
              <a:rPr lang="en-GB" dirty="0">
                <a:solidFill>
                  <a:schemeClr val="accent6">
                    <a:lumMod val="75000"/>
                  </a:schemeClr>
                </a:solidFill>
                <a:latin typeface="Arial" panose="020B0604020202020204" pitchFamily="34" charset="0"/>
                <a:cs typeface="Arial" panose="020B0604020202020204" pitchFamily="34" charset="0"/>
              </a:rPr>
              <a:t> then wipe it on plate A</a:t>
            </a:r>
          </a:p>
        </p:txBody>
      </p:sp>
      <p:sp>
        <p:nvSpPr>
          <p:cNvPr id="18" name="TextBox 17">
            <a:extLst>
              <a:ext uri="{FF2B5EF4-FFF2-40B4-BE49-F238E27FC236}">
                <a16:creationId xmlns:a16="http://schemas.microsoft.com/office/drawing/2014/main" id="{F296948C-717B-4768-AB45-D84E799DD5FC}"/>
              </a:ext>
            </a:extLst>
          </p:cNvPr>
          <p:cNvSpPr txBox="1"/>
          <p:nvPr/>
        </p:nvSpPr>
        <p:spPr>
          <a:xfrm>
            <a:off x="2993787" y="2014046"/>
            <a:ext cx="3623581" cy="1200329"/>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4. Cover a new swab with a layer of toilet paper then swab the plate of </a:t>
            </a:r>
            <a:r>
              <a:rPr lang="en-GB" i="1" dirty="0">
                <a:solidFill>
                  <a:schemeClr val="accent6">
                    <a:lumMod val="75000"/>
                  </a:schemeClr>
                </a:solidFill>
                <a:latin typeface="Arial" panose="020B0604020202020204" pitchFamily="34" charset="0"/>
                <a:cs typeface="Arial" panose="020B0604020202020204" pitchFamily="34" charset="0"/>
              </a:rPr>
              <a:t>Saccharomyces cerevisiae</a:t>
            </a:r>
            <a:r>
              <a:rPr lang="en-GB" dirty="0">
                <a:solidFill>
                  <a:schemeClr val="accent6">
                    <a:lumMod val="75000"/>
                  </a:schemeClr>
                </a:solidFill>
                <a:latin typeface="Arial" panose="020B0604020202020204" pitchFamily="34" charset="0"/>
                <a:cs typeface="Arial" panose="020B0604020202020204" pitchFamily="34" charset="0"/>
              </a:rPr>
              <a:t> and wipe it on plate B</a:t>
            </a:r>
          </a:p>
        </p:txBody>
      </p:sp>
      <p:sp>
        <p:nvSpPr>
          <p:cNvPr id="16" name="TextBox 15">
            <a:extLst>
              <a:ext uri="{FF2B5EF4-FFF2-40B4-BE49-F238E27FC236}">
                <a16:creationId xmlns:a16="http://schemas.microsoft.com/office/drawing/2014/main" id="{D386EC49-EAD5-4D03-9DFB-DDA56390A8A8}"/>
              </a:ext>
            </a:extLst>
          </p:cNvPr>
          <p:cNvSpPr txBox="1"/>
          <p:nvPr/>
        </p:nvSpPr>
        <p:spPr>
          <a:xfrm>
            <a:off x="6049711" y="943124"/>
            <a:ext cx="2535498"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5. Repeat step 4 then wash the swab and wipe it on plate C</a:t>
            </a:r>
          </a:p>
        </p:txBody>
      </p:sp>
      <p:sp>
        <p:nvSpPr>
          <p:cNvPr id="17" name="TextBox 16">
            <a:extLst>
              <a:ext uri="{FF2B5EF4-FFF2-40B4-BE49-F238E27FC236}">
                <a16:creationId xmlns:a16="http://schemas.microsoft.com/office/drawing/2014/main" id="{2AD8ECA4-0056-4643-8E6C-0361778D2F38}"/>
              </a:ext>
            </a:extLst>
          </p:cNvPr>
          <p:cNvSpPr txBox="1"/>
          <p:nvPr/>
        </p:nvSpPr>
        <p:spPr>
          <a:xfrm>
            <a:off x="6856806" y="2085530"/>
            <a:ext cx="1639465" cy="923330"/>
          </a:xfrm>
          <a:prstGeom prst="rect">
            <a:avLst/>
          </a:prstGeom>
          <a:noFill/>
        </p:spPr>
        <p:txBody>
          <a:bodyPr wrap="square" rtlCol="0">
            <a:spAutoFit/>
          </a:bodyPr>
          <a:lstStyle/>
          <a:p>
            <a:pPr defTabSz="914400"/>
            <a:r>
              <a:rPr lang="en-GB" dirty="0">
                <a:solidFill>
                  <a:schemeClr val="accent6">
                    <a:lumMod val="75000"/>
                  </a:schemeClr>
                </a:solidFill>
                <a:latin typeface="Arial" panose="020B0604020202020204" pitchFamily="34" charset="0"/>
                <a:cs typeface="Arial" panose="020B0604020202020204" pitchFamily="34" charset="0"/>
              </a:rPr>
              <a:t>6. Turn the plates upside down</a:t>
            </a:r>
          </a:p>
        </p:txBody>
      </p:sp>
      <p:sp>
        <p:nvSpPr>
          <p:cNvPr id="4" name="Footer Placeholder 3">
            <a:extLst>
              <a:ext uri="{FF2B5EF4-FFF2-40B4-BE49-F238E27FC236}">
                <a16:creationId xmlns:a16="http://schemas.microsoft.com/office/drawing/2014/main" id="{C300B998-1593-477C-9409-299C425021C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682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5" grpId="0"/>
      <p:bldP spid="18"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C9F02-83FD-4F67-8498-9859722F5261}"/>
              </a:ext>
            </a:extLst>
          </p:cNvPr>
          <p:cNvSpPr>
            <a:spLocks noGrp="1"/>
          </p:cNvSpPr>
          <p:nvPr>
            <p:ph type="title"/>
          </p:nvPr>
        </p:nvSpPr>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9BD2B4CB-6590-453E-9BF8-D8FF327A0E6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975414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390526" y="86700"/>
            <a:ext cx="3735425"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572000" y="513664"/>
            <a:ext cx="3867151" cy="1099299"/>
          </a:xfrm>
          <a:prstGeom prst="wedgeRectCallout">
            <a:avLst>
              <a:gd name="adj1" fmla="val -63776"/>
              <a:gd name="adj2" fmla="val 1114"/>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Does the appearance of your dishes match your predictions?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740940" y="1697582"/>
            <a:ext cx="3831060" cy="796538"/>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Are the class results consistent?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572000" y="2578739"/>
            <a:ext cx="4017991" cy="1099299"/>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What do the results suggest about personal hygiene procedures?</a:t>
            </a:r>
          </a:p>
        </p:txBody>
      </p:sp>
      <p:sp>
        <p:nvSpPr>
          <p:cNvPr id="7" name="Speech Bubble: Rectangle 6">
            <a:extLst>
              <a:ext uri="{FF2B5EF4-FFF2-40B4-BE49-F238E27FC236}">
                <a16:creationId xmlns:a16="http://schemas.microsoft.com/office/drawing/2014/main" id="{57BED000-4252-4B97-8AF8-6CD4C8306F6B}"/>
              </a:ext>
            </a:extLst>
          </p:cNvPr>
          <p:cNvSpPr/>
          <p:nvPr/>
        </p:nvSpPr>
        <p:spPr>
          <a:xfrm>
            <a:off x="740940" y="3764656"/>
            <a:ext cx="3831060" cy="1099300"/>
          </a:xfrm>
          <a:prstGeom prst="wedgeRectCallout">
            <a:avLst>
              <a:gd name="adj1" fmla="val 63551"/>
              <a:gd name="adj2" fmla="val 4069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Why is it important to wash your hands (a) before meals, (b) after using the lavatory?</a:t>
            </a:r>
          </a:p>
        </p:txBody>
      </p:sp>
      <p:sp>
        <p:nvSpPr>
          <p:cNvPr id="9" name="Speech Bubble: Rectangle 8">
            <a:extLst>
              <a:ext uri="{FF2B5EF4-FFF2-40B4-BE49-F238E27FC236}">
                <a16:creationId xmlns:a16="http://schemas.microsoft.com/office/drawing/2014/main" id="{F6E3E1D8-98B5-4747-861F-6997B2BF49B2}"/>
              </a:ext>
            </a:extLst>
          </p:cNvPr>
          <p:cNvSpPr/>
          <p:nvPr/>
        </p:nvSpPr>
        <p:spPr>
          <a:xfrm>
            <a:off x="4571999" y="4964409"/>
            <a:ext cx="4017991" cy="1170083"/>
          </a:xfrm>
          <a:prstGeom prst="wedgeRectCallout">
            <a:avLst>
              <a:gd name="adj1" fmla="val -68281"/>
              <a:gd name="adj2" fmla="val 1288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200" dirty="0">
                <a:latin typeface="Arial" panose="020B0604020202020204" pitchFamily="34" charset="0"/>
                <a:cs typeface="Arial" panose="020B0604020202020204" pitchFamily="34" charset="0"/>
              </a:rPr>
              <a:t>Suggest as many methods as you can to prevent the spread of infectious disease.</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E64D7F-0C70-4561-8037-C2F038755F4A}"/>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52D8B444-778B-4AD1-88AB-99E5676B661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866498136"/>
      </p:ext>
    </p:extLst>
  </p:cSld>
  <p:clrMapOvr>
    <a:masterClrMapping/>
  </p:clrMapOvr>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3102</TotalTime>
  <Words>2412</Words>
  <Application>Microsoft Office PowerPoint</Application>
  <PresentationFormat>On-screen Show (4:3)</PresentationFormat>
  <Paragraphs>422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Infection Prevention and Control (IPC): Hand and Respiratory Hygiene</vt:lpstr>
      <vt:lpstr>Learning Outcomes</vt:lpstr>
      <vt:lpstr>Curriculum Links</vt:lpstr>
      <vt:lpstr>Why is it Important to Wash Hands and Cover Our Sneezes/Coughs with Tissue?</vt:lpstr>
      <vt:lpstr>Main Activity: Toilet Paper Experiment</vt:lpstr>
      <vt:lpstr>Toilet Paper Experiment Steps</vt:lpstr>
      <vt:lpstr>Discussion</vt:lpstr>
      <vt:lpstr>Discussion Points</vt:lpstr>
      <vt:lpstr>Extension Activities</vt:lpstr>
      <vt:lpstr>The Chain of Infection</vt:lpstr>
      <vt:lpstr>Breaking the Chain of Infection</vt:lpstr>
      <vt:lpstr>Hand Washing Poster</vt:lpstr>
      <vt:lpstr>Stomach Bug Chain of Infection </vt:lpstr>
      <vt:lpstr>Spread of Infection on a Cruise Scenario </vt:lpstr>
      <vt:lpstr>Learning Consolidation</vt:lpstr>
      <vt:lpstr>Quiz Questions 1 and 2</vt:lpstr>
      <vt:lpstr>Quiz Questions 3 and 4</vt:lpstr>
      <vt:lpstr>Quiz Questions 5 and 6</vt:lpstr>
      <vt:lpstr>Quiz Questions 7 and 8</vt:lpstr>
      <vt:lpstr>Quiz Answers 1 and 2</vt:lpstr>
      <vt:lpstr>Quiz Answers 3 and 4</vt:lpstr>
      <vt:lpstr>Quiz Answers 5 and 6</vt:lpstr>
      <vt:lpstr>Quiz Answers 7 and 8</vt:lpstr>
      <vt:lpstr>Respiratory Quiz Questions 1 and 2</vt:lpstr>
      <vt:lpstr>Respiratory Quiz Questions 3 and 4</vt:lpstr>
      <vt:lpstr>Respiratory Quiz Questions 5 and 6</vt:lpstr>
      <vt:lpstr>Respiratory Quiz Answers 1 and 2</vt:lpstr>
      <vt:lpstr>Respiratory Quiz Answers 3 and 4</vt:lpstr>
      <vt:lpstr>Respiratory Quiz Answers 5 and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Liam Clayton</cp:lastModifiedBy>
  <cp:revision>383</cp:revision>
  <dcterms:created xsi:type="dcterms:W3CDTF">2022-02-28T09:25:11Z</dcterms:created>
  <dcterms:modified xsi:type="dcterms:W3CDTF">2022-08-18T16:10:24Z</dcterms:modified>
</cp:coreProperties>
</file>